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12" r:id="rId2"/>
    <p:sldId id="318" r:id="rId3"/>
    <p:sldId id="31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254" autoAdjust="0"/>
  </p:normalViewPr>
  <p:slideViewPr>
    <p:cSldViewPr snapToGrid="0">
      <p:cViewPr>
        <p:scale>
          <a:sx n="50" d="100"/>
          <a:sy n="50" d="100"/>
        </p:scale>
        <p:origin x="11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10" Type="http://schemas.openxmlformats.org/officeDocument/2006/relationships/image" Target="../media/image21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27F5C-ABE5-4A82-A1EE-8C273174C455}" type="datetimeFigureOut">
              <a:rPr lang="zh-CN" altLang="en-US" smtClean="0"/>
              <a:t>2020/10/17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198D7-5DF2-4859-86AD-2C288F28DC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605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69805-FB25-4D72-A0B6-E510177EB95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Animal studies design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69805-FB25-4D72-A0B6-E510177EB95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100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12EB5B-B789-4AD2-B69C-38475166F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AC78AD2-2638-465B-A115-F233CFB35A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CAC4FD-A62F-47AE-83C6-3F94142E9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2020/10/17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B2FE18-2976-4F69-BBCA-CB4B8EB3E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3F04C2-3B40-4AEC-B120-F3F44516B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27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8B2836-4C7F-42FC-8792-F7AE1FB89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FF3C6D-7C27-4512-B0E7-FE745F3C7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020DEF-DFA8-43AB-995B-9A9E7EAA6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2020/10/17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307436-EFAC-4A7D-B61C-728C38B27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9544C8-5516-4206-8CB8-9A1109913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066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C739BB-525D-42B8-A0A3-5C5F1A671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5FFA70-81AF-42CC-8D8E-93F97EC56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6CB36A-CE32-4DB8-A58F-8407AE324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2020/10/17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318ABC-3C10-46D8-AA4E-1984C27B5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627876-1BEF-4025-882C-E1F98193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981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B80E6A-E052-494E-941A-A3FAF29A4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22C79F-523B-4FCD-8FFB-0C92D028EB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75D437-6381-48B9-BC14-BBFE74E318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031957-86BE-4CF6-BE8B-E4C178567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2020/10/17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7895843-D51C-415E-9701-5CEDBB2BF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183E35A-366C-4296-8C83-180C7444B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252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7C66D6-7B20-4278-9F6A-D08C13AC4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8311669-45A7-4FB7-9AE3-9596E73D1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3AD7C9C-9D5A-4152-93DD-7BC616849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4FF4860-D239-4D44-AE58-A424D0437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76511D7-FF1F-4A58-A125-16EADAB568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80BA261-FDDD-41BE-B6CC-555070895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2020/10/17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61DE925-94B1-4CF8-90C6-3B82777F1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A6B1756-8BF6-4352-8949-A85D223D7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508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2A8247-E841-4098-8471-355127EA7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9B263C3-AD98-469B-A34E-F7C967593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2020/10/17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2634D54-2877-4D6B-B9B7-75F2DE5D0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29FB864-8D14-4CF2-8DE1-2CA91D7A9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766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422998A-C59F-4495-AB53-F80BC95F1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2020/10/17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E1FF66A-07E6-4DA6-833B-F88C3A955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DD7B0B-41D5-4310-A68E-A959BB21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518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6B7674-B59E-4E70-963D-18CA810A8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F4EF82-ABFB-4549-BCFD-E7C7303B7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A7A1CB-0E55-4E2A-B2BF-9D6C44D5B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E82576-CED7-4924-896C-89570D22A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2020/10/17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E91D864-E58F-49CB-BE7B-3B95D80CB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362FDBD-B9D7-46EA-BEE1-A1107C49C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387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EBBA8A-5862-4482-9BDF-42C575F21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6DDFBFD-9EFD-47B5-AF87-74F14E9594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B25B3C0-A42A-4F42-ADCC-0B57C58E6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0DA373-064E-4F5F-90F1-1340488D3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2020/10/17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1DCFF4A-4749-46C2-BE61-DCEA3563C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E83239-0EEC-4DCE-BE4A-D287DFC79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560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83033B-FD6C-4820-907A-4CBA8C61D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2DD8312-40C0-4A2D-AACB-D861775068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6CAFA32-62A4-47BB-9824-9F4303DF6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2020/10/17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2296E5-6F49-4FE3-AE4D-9695F107F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59757A-13BF-49BF-A728-3CDA5C9FD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04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A6175AC-947F-4085-9B38-6B75EC1194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6D43C7E-6212-4BB3-9C58-7F4E14FDA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1EE0B5-42C5-4B18-B9E7-C24355478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5832F-3C70-49DB-AAA0-E5586BCBBC97}" type="datetimeFigureOut">
              <a:rPr lang="zh-CN" altLang="en-US" smtClean="0"/>
              <a:t>2020/10/17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9C8B9F-067A-4B3A-9DC8-49CCE48DE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8ABDDF-1372-401E-A297-C6389C566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395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1AE2EBF-31A6-47FE-8700-F7B3FACAA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14CA013-80AC-4616-A955-E77E1BE7A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F917D7-1FC5-4618-8B8E-8247ECE51B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5832F-3C70-49DB-AAA0-E5586BCBBC97}" type="datetimeFigureOut">
              <a:rPr lang="zh-CN" altLang="en-US" smtClean="0"/>
              <a:t>2020/10/17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B4E8E0-65DF-4101-B559-72B53DBD30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CF7F30-DBCE-4BFF-8BB5-E196CBE5B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02374-8985-4B24-AE8C-0B663958DE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38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9.e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6.e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.emf"/><Relationship Id="rId20" Type="http://schemas.openxmlformats.org/officeDocument/2006/relationships/image" Target="../media/image20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15.e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2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7.emf"/><Relationship Id="rId22" Type="http://schemas.openxmlformats.org/officeDocument/2006/relationships/image" Target="../media/image2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:a16="http://schemas.microsoft.com/office/drawing/2014/main" id="{107AACD9-6FE1-42A9-BBB5-F1D535FD7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28" y="1"/>
            <a:ext cx="6868596" cy="638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1A4B-E62A-4F8E-837E-E9B10A41F2CC}" type="slidenum">
              <a:rPr lang="zh-CN" altLang="en-US" smtClean="0"/>
              <a:pPr/>
              <a:t>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212BFF9-B79C-41EB-96FE-3DB4C31FA6F1}"/>
              </a:ext>
            </a:extLst>
          </p:cNvPr>
          <p:cNvSpPr/>
          <p:nvPr/>
        </p:nvSpPr>
        <p:spPr>
          <a:xfrm>
            <a:off x="503245" y="164451"/>
            <a:ext cx="44807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ea typeface="Times New Roman" panose="02020603050405020304" pitchFamily="18" charset="0"/>
              </a:rPr>
              <a:t> </a:t>
            </a:r>
            <a:r>
              <a:rPr lang="en-US" altLang="zh-CN" b="1" dirty="0">
                <a:ea typeface="Times New Roman" panose="02020603050405020304" pitchFamily="18" charset="0"/>
              </a:rPr>
              <a:t>Supplement Fig.1 </a:t>
            </a:r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ABCC5 adenovirus map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168821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7981950" y="5962931"/>
            <a:ext cx="2057400" cy="365125"/>
          </a:xfrm>
        </p:spPr>
        <p:txBody>
          <a:bodyPr/>
          <a:lstStyle/>
          <a:p>
            <a:fld id="{15931A4B-E62A-4F8E-837E-E9B10A41F2CC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grpSp>
        <p:nvGrpSpPr>
          <p:cNvPr id="6" name="组合 10"/>
          <p:cNvGrpSpPr/>
          <p:nvPr/>
        </p:nvGrpSpPr>
        <p:grpSpPr>
          <a:xfrm>
            <a:off x="5773133" y="1474370"/>
            <a:ext cx="1374685" cy="2168617"/>
            <a:chOff x="4254400" y="1730103"/>
            <a:chExt cx="1374685" cy="2168617"/>
          </a:xfrm>
        </p:grpSpPr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43060" y="3507244"/>
              <a:ext cx="586025" cy="391476"/>
            </a:xfrm>
            <a:prstGeom prst="rect">
              <a:avLst/>
            </a:prstGeom>
          </p:spPr>
        </p:pic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9336" y="1730103"/>
              <a:ext cx="586025" cy="391476"/>
            </a:xfrm>
            <a:prstGeom prst="rect">
              <a:avLst/>
            </a:prstGeom>
          </p:spPr>
        </p:pic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54400" y="2530305"/>
              <a:ext cx="1051362" cy="568213"/>
            </a:xfrm>
            <a:prstGeom prst="rect">
              <a:avLst/>
            </a:prstGeom>
          </p:spPr>
        </p:pic>
        <p:sp>
          <p:nvSpPr>
            <p:cNvPr id="80" name="左大括号 79"/>
            <p:cNvSpPr/>
            <p:nvPr/>
          </p:nvSpPr>
          <p:spPr>
            <a:xfrm>
              <a:off x="5143673" y="1912632"/>
              <a:ext cx="45719" cy="1778874"/>
            </a:xfrm>
            <a:prstGeom prst="leftBrace">
              <a:avLst/>
            </a:prstGeom>
            <a:solidFill>
              <a:srgbClr val="717AB6"/>
            </a:solidFill>
            <a:ln w="38100">
              <a:solidFill>
                <a:srgbClr val="717A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11"/>
          <p:cNvGrpSpPr/>
          <p:nvPr/>
        </p:nvGrpSpPr>
        <p:grpSpPr>
          <a:xfrm>
            <a:off x="3165319" y="1812295"/>
            <a:ext cx="1738188" cy="1167692"/>
            <a:chOff x="1536239" y="2106280"/>
            <a:chExt cx="1738188" cy="1167692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6239" y="2528383"/>
              <a:ext cx="1738188" cy="391476"/>
            </a:xfrm>
            <a:prstGeom prst="rect">
              <a:avLst/>
            </a:prstGeom>
          </p:spPr>
        </p:pic>
        <p:sp>
          <p:nvSpPr>
            <p:cNvPr id="76" name="文本框 75"/>
            <p:cNvSpPr txBox="1"/>
            <p:nvPr/>
          </p:nvSpPr>
          <p:spPr>
            <a:xfrm>
              <a:off x="1863038" y="2106280"/>
              <a:ext cx="1022010" cy="11676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Digest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centrifuge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Resuspend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count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12"/>
          <p:cNvGrpSpPr/>
          <p:nvPr/>
        </p:nvGrpSpPr>
        <p:grpSpPr>
          <a:xfrm>
            <a:off x="1781075" y="1482276"/>
            <a:ext cx="1782745" cy="1803008"/>
            <a:chOff x="426424" y="1471264"/>
            <a:chExt cx="1782745" cy="1803008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424" y="1471264"/>
              <a:ext cx="1782745" cy="1433676"/>
            </a:xfrm>
            <a:prstGeom prst="rect">
              <a:avLst/>
            </a:prstGeom>
          </p:spPr>
        </p:pic>
        <p:sp>
          <p:nvSpPr>
            <p:cNvPr id="74" name="文本框 73"/>
            <p:cNvSpPr txBox="1"/>
            <p:nvPr/>
          </p:nvSpPr>
          <p:spPr>
            <a:xfrm>
              <a:off x="625940" y="2904940"/>
              <a:ext cx="13837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MCF-7 cells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组合 13"/>
          <p:cNvGrpSpPr/>
          <p:nvPr/>
        </p:nvGrpSpPr>
        <p:grpSpPr>
          <a:xfrm>
            <a:off x="7013095" y="1001831"/>
            <a:ext cx="1879696" cy="1919997"/>
            <a:chOff x="5088621" y="647069"/>
            <a:chExt cx="3215939" cy="2710281"/>
          </a:xfrm>
        </p:grpSpPr>
        <p:grpSp>
          <p:nvGrpSpPr>
            <p:cNvPr id="10" name="组合 68"/>
            <p:cNvGrpSpPr/>
            <p:nvPr/>
          </p:nvGrpSpPr>
          <p:grpSpPr>
            <a:xfrm>
              <a:off x="5297451" y="647069"/>
              <a:ext cx="2532184" cy="2099675"/>
              <a:chOff x="5297451" y="647069"/>
              <a:chExt cx="2532184" cy="2099675"/>
            </a:xfrm>
          </p:grpSpPr>
          <p:pic>
            <p:nvPicPr>
              <p:cNvPr id="71" name="图片 7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97451" y="847606"/>
                <a:ext cx="2532184" cy="1899138"/>
              </a:xfrm>
              <a:prstGeom prst="rect">
                <a:avLst/>
              </a:prstGeom>
            </p:spPr>
          </p:pic>
          <p:pic>
            <p:nvPicPr>
              <p:cNvPr id="72" name="图片 7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42179">
                <a:off x="6778891" y="647069"/>
                <a:ext cx="1013272" cy="1383698"/>
              </a:xfrm>
              <a:prstGeom prst="rect">
                <a:avLst/>
              </a:prstGeom>
            </p:spPr>
          </p:pic>
        </p:grpSp>
        <p:sp>
          <p:nvSpPr>
            <p:cNvPr id="70" name="文本框 69"/>
            <p:cNvSpPr txBox="1"/>
            <p:nvPr/>
          </p:nvSpPr>
          <p:spPr>
            <a:xfrm>
              <a:off x="5088621" y="2358093"/>
              <a:ext cx="3215939" cy="999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latin typeface="Times New Roman" panose="02020603050405020304" pitchFamily="18" charset="0"/>
                  <a:ea typeface="微软雅黑" panose="020B0503020204020204" pitchFamily="34" charset="-122"/>
                </a:rPr>
                <a:t>Injection of adenovirus containing ABCC5 gene, divided into two times, each injection of virus amount 5 × 10</a:t>
              </a:r>
              <a:r>
                <a:rPr lang="en-US" altLang="zh-CN" sz="1000" baseline="30000" dirty="0">
                  <a:latin typeface="Times New Roman" panose="02020603050405020304" pitchFamily="18" charset="0"/>
                  <a:ea typeface="微软雅黑" panose="020B0503020204020204" pitchFamily="34" charset="-122"/>
                </a:rPr>
                <a:t>9</a:t>
              </a:r>
              <a:r>
                <a:rPr lang="en-US" altLang="zh-CN" sz="1000" dirty="0">
                  <a:latin typeface="Times New Roman" panose="02020603050405020304" pitchFamily="18" charset="0"/>
                  <a:ea typeface="微软雅黑" panose="020B0503020204020204" pitchFamily="34" charset="-122"/>
                </a:rPr>
                <a:t>PFU</a:t>
              </a:r>
              <a:endParaRPr lang="zh-CN" altLang="en-US" sz="10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4"/>
          <p:cNvGrpSpPr/>
          <p:nvPr/>
        </p:nvGrpSpPr>
        <p:grpSpPr>
          <a:xfrm>
            <a:off x="7106549" y="2782260"/>
            <a:ext cx="1568329" cy="1442780"/>
            <a:chOff x="5297451" y="847606"/>
            <a:chExt cx="2532184" cy="2090115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7451" y="847606"/>
              <a:ext cx="2532184" cy="1899138"/>
            </a:xfrm>
            <a:prstGeom prst="rect">
              <a:avLst/>
            </a:prstGeom>
          </p:spPr>
        </p:pic>
        <p:sp>
          <p:nvSpPr>
            <p:cNvPr id="68" name="文本框 67"/>
            <p:cNvSpPr txBox="1"/>
            <p:nvPr/>
          </p:nvSpPr>
          <p:spPr>
            <a:xfrm>
              <a:off x="5587545" y="2358093"/>
              <a:ext cx="1951995" cy="579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" dirty="0">
                  <a:latin typeface="Times New Roman" panose="02020603050405020304" pitchFamily="18" charset="0"/>
                  <a:ea typeface="微软雅黑" panose="020B0503020204020204" pitchFamily="34" charset="-122"/>
                </a:rPr>
                <a:t>Injection of control </a:t>
              </a:r>
            </a:p>
            <a:p>
              <a:pPr algn="ctr"/>
              <a:r>
                <a:rPr lang="en-US" altLang="zh-CN" sz="1000" dirty="0">
                  <a:latin typeface="Times New Roman" panose="02020603050405020304" pitchFamily="18" charset="0"/>
                  <a:ea typeface="微软雅黑" panose="020B0503020204020204" pitchFamily="34" charset="-122"/>
                </a:rPr>
                <a:t>adenovirus</a:t>
              </a:r>
              <a:endParaRPr lang="zh-CN" altLang="en-US" sz="10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6168008" y="692697"/>
            <a:ext cx="1879696" cy="80021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Day 30</a:t>
            </a:r>
          </a:p>
          <a:p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Tumor volume greater than 100mm</a:t>
            </a:r>
            <a:r>
              <a:rPr lang="en-US" altLang="zh-CN" sz="1400" baseline="30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3</a:t>
            </a:r>
            <a:endParaRPr lang="zh-CN" altLang="en-US" sz="14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746" y="1527215"/>
            <a:ext cx="586025" cy="39147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747" y="3277267"/>
            <a:ext cx="586025" cy="391476"/>
          </a:xfrm>
          <a:prstGeom prst="rect">
            <a:avLst/>
          </a:prstGeom>
        </p:spPr>
      </p:pic>
      <p:grpSp>
        <p:nvGrpSpPr>
          <p:cNvPr id="12" name="组合 18"/>
          <p:cNvGrpSpPr/>
          <p:nvPr/>
        </p:nvGrpSpPr>
        <p:grpSpPr>
          <a:xfrm>
            <a:off x="2026268" y="3691691"/>
            <a:ext cx="4953610" cy="2798526"/>
            <a:chOff x="135886" y="3740062"/>
            <a:chExt cx="4953610" cy="2798526"/>
          </a:xfrm>
        </p:grpSpPr>
        <p:grpSp>
          <p:nvGrpSpPr>
            <p:cNvPr id="13" name="组合 35"/>
            <p:cNvGrpSpPr/>
            <p:nvPr/>
          </p:nvGrpSpPr>
          <p:grpSpPr>
            <a:xfrm>
              <a:off x="1371626" y="4222922"/>
              <a:ext cx="864312" cy="1173289"/>
              <a:chOff x="1218966" y="4286070"/>
              <a:chExt cx="864312" cy="1173289"/>
            </a:xfrm>
          </p:grpSpPr>
          <p:pic>
            <p:nvPicPr>
              <p:cNvPr id="65" name="图片 6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4156" y="4286070"/>
                <a:ext cx="859122" cy="704659"/>
              </a:xfrm>
              <a:prstGeom prst="rect">
                <a:avLst/>
              </a:prstGeom>
            </p:spPr>
          </p:pic>
          <p:pic>
            <p:nvPicPr>
              <p:cNvPr id="66" name="图片 6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8966" y="4754700"/>
                <a:ext cx="859122" cy="704659"/>
              </a:xfrm>
              <a:prstGeom prst="rect">
                <a:avLst/>
              </a:prstGeom>
            </p:spPr>
          </p:pic>
        </p:grpSp>
        <p:grpSp>
          <p:nvGrpSpPr>
            <p:cNvPr id="14" name="组合 36"/>
            <p:cNvGrpSpPr/>
            <p:nvPr/>
          </p:nvGrpSpPr>
          <p:grpSpPr>
            <a:xfrm>
              <a:off x="1366436" y="5390686"/>
              <a:ext cx="860852" cy="1147902"/>
              <a:chOff x="1218966" y="5396457"/>
              <a:chExt cx="860852" cy="1147902"/>
            </a:xfrm>
          </p:grpSpPr>
          <p:pic>
            <p:nvPicPr>
              <p:cNvPr id="63" name="图片 62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696" y="5396457"/>
                <a:ext cx="859122" cy="704659"/>
              </a:xfrm>
              <a:prstGeom prst="rect">
                <a:avLst/>
              </a:prstGeom>
            </p:spPr>
          </p:pic>
          <p:pic>
            <p:nvPicPr>
              <p:cNvPr id="64" name="图片 63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8966" y="5839700"/>
                <a:ext cx="859122" cy="704659"/>
              </a:xfrm>
              <a:prstGeom prst="rect">
                <a:avLst/>
              </a:prstGeom>
            </p:spPr>
          </p:pic>
        </p:grpSp>
        <p:sp>
          <p:nvSpPr>
            <p:cNvPr id="38" name="矩形 37"/>
            <p:cNvSpPr/>
            <p:nvPr/>
          </p:nvSpPr>
          <p:spPr>
            <a:xfrm>
              <a:off x="140842" y="4409942"/>
              <a:ext cx="1072984" cy="954107"/>
            </a:xfrm>
            <a:prstGeom prst="rect">
              <a:avLst/>
            </a:prstGeom>
            <a:ln w="38100">
              <a:solidFill>
                <a:srgbClr val="717AB6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</a:rPr>
                <a:t>MCF-7</a:t>
              </a:r>
            </a:p>
            <a:p>
              <a:pPr algn="ctr"/>
              <a:r>
                <a:rPr lang="en-US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</a:rPr>
                <a:t>+ABCC5</a:t>
              </a:r>
            </a:p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ea typeface="微软雅黑" panose="020B0503020204020204" pitchFamily="34" charset="-122"/>
                </a:rPr>
                <a:t>Over expression</a:t>
              </a:r>
              <a:endParaRPr lang="zh-CN" altLang="en-US" sz="1200" dirty="0"/>
            </a:p>
          </p:txBody>
        </p:sp>
        <p:sp>
          <p:nvSpPr>
            <p:cNvPr id="39" name="矩形 38"/>
            <p:cNvSpPr/>
            <p:nvPr/>
          </p:nvSpPr>
          <p:spPr>
            <a:xfrm>
              <a:off x="140842" y="5654645"/>
              <a:ext cx="1072984" cy="584775"/>
            </a:xfrm>
            <a:prstGeom prst="rect">
              <a:avLst/>
            </a:prstGeom>
            <a:ln w="38100">
              <a:solidFill>
                <a:srgbClr val="717AB6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</a:rPr>
                <a:t>MCF-7</a:t>
              </a:r>
            </a:p>
            <a:p>
              <a:pPr algn="ctr"/>
              <a:r>
                <a:rPr lang="en-US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</a:rPr>
                <a:t>control</a:t>
              </a:r>
              <a:endParaRPr lang="zh-CN" altLang="en-US" sz="1600" dirty="0"/>
            </a:p>
          </p:txBody>
        </p:sp>
        <p:sp>
          <p:nvSpPr>
            <p:cNvPr id="40" name="左大括号 39"/>
            <p:cNvSpPr/>
            <p:nvPr/>
          </p:nvSpPr>
          <p:spPr>
            <a:xfrm>
              <a:off x="1346172" y="4528406"/>
              <a:ext cx="45719" cy="512713"/>
            </a:xfrm>
            <a:prstGeom prst="leftBrace">
              <a:avLst/>
            </a:prstGeom>
            <a:solidFill>
              <a:srgbClr val="717AB6"/>
            </a:solidFill>
            <a:ln w="38100">
              <a:solidFill>
                <a:srgbClr val="717A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35886" y="3740062"/>
              <a:ext cx="2830589" cy="584775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Day 35~46</a:t>
              </a:r>
            </a:p>
            <a:p>
              <a:r>
                <a:rPr lang="en-US" altLang="zh-CN" sz="1400" dirty="0">
                  <a:latin typeface="Times New Roman" panose="02020603050405020304" pitchFamily="18" charset="0"/>
                  <a:ea typeface="微软雅黑" panose="020B0503020204020204" pitchFamily="34" charset="-122"/>
                </a:rPr>
                <a:t>The tumor volume is about 150mm</a:t>
              </a:r>
              <a:r>
                <a:rPr lang="en-US" altLang="zh-CN" sz="1400" baseline="30000" dirty="0">
                  <a:latin typeface="Times New Roman" panose="02020603050405020304" pitchFamily="18" charset="0"/>
                  <a:ea typeface="微软雅黑" panose="020B0503020204020204" pitchFamily="34" charset="-122"/>
                </a:rPr>
                <a:t>3</a:t>
              </a:r>
              <a:endParaRPr lang="zh-CN" altLang="en-US" sz="1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5" name="组合 41"/>
            <p:cNvGrpSpPr/>
            <p:nvPr/>
          </p:nvGrpSpPr>
          <p:grpSpPr>
            <a:xfrm>
              <a:off x="2648332" y="4461336"/>
              <a:ext cx="1460191" cy="769517"/>
              <a:chOff x="2648332" y="4461336"/>
              <a:chExt cx="1460191" cy="769517"/>
            </a:xfrm>
          </p:grpSpPr>
          <p:grpSp>
            <p:nvGrpSpPr>
              <p:cNvPr id="19" name="组合 58"/>
              <p:cNvGrpSpPr/>
              <p:nvPr/>
            </p:nvGrpSpPr>
            <p:grpSpPr>
              <a:xfrm>
                <a:off x="2648332" y="4461336"/>
                <a:ext cx="200803" cy="224844"/>
                <a:chOff x="2955511" y="4547552"/>
                <a:chExt cx="288000" cy="288000"/>
              </a:xfrm>
            </p:grpSpPr>
            <p:cxnSp>
              <p:nvCxnSpPr>
                <p:cNvPr id="61" name="直接连接符 60"/>
                <p:cNvCxnSpPr/>
                <p:nvPr/>
              </p:nvCxnSpPr>
              <p:spPr>
                <a:xfrm>
                  <a:off x="2955511" y="4691552"/>
                  <a:ext cx="288000" cy="0"/>
                </a:xfrm>
                <a:prstGeom prst="line">
                  <a:avLst/>
                </a:prstGeom>
                <a:ln w="38100">
                  <a:solidFill>
                    <a:srgbClr val="717AB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>
                  <a:off x="3103420" y="4547552"/>
                  <a:ext cx="0" cy="288000"/>
                </a:xfrm>
                <a:prstGeom prst="line">
                  <a:avLst/>
                </a:prstGeom>
                <a:ln w="38100">
                  <a:solidFill>
                    <a:srgbClr val="717AB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" name="矩形 59"/>
              <p:cNvSpPr/>
              <p:nvPr/>
            </p:nvSpPr>
            <p:spPr>
              <a:xfrm>
                <a:off x="2856192" y="4923076"/>
                <a:ext cx="125233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20mg/kg</a:t>
                </a:r>
                <a:r>
                  <a:rPr lang="zh-CN" altLang="en-US" sz="14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4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MTA</a:t>
                </a:r>
                <a:endParaRPr lang="zh-CN" altLang="en-US" sz="14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42"/>
            <p:cNvGrpSpPr/>
            <p:nvPr/>
          </p:nvGrpSpPr>
          <p:grpSpPr>
            <a:xfrm>
              <a:off x="2641412" y="4434435"/>
              <a:ext cx="2448084" cy="722668"/>
              <a:chOff x="2648332" y="3963512"/>
              <a:chExt cx="2448084" cy="722668"/>
            </a:xfrm>
          </p:grpSpPr>
          <p:grpSp>
            <p:nvGrpSpPr>
              <p:cNvPr id="23" name="组合 54"/>
              <p:cNvGrpSpPr/>
              <p:nvPr/>
            </p:nvGrpSpPr>
            <p:grpSpPr>
              <a:xfrm>
                <a:off x="2648332" y="4461336"/>
                <a:ext cx="200803" cy="224844"/>
                <a:chOff x="2955511" y="4547552"/>
                <a:chExt cx="288000" cy="288000"/>
              </a:xfrm>
            </p:grpSpPr>
            <p:cxnSp>
              <p:nvCxnSpPr>
                <p:cNvPr id="57" name="直接连接符 56"/>
                <p:cNvCxnSpPr/>
                <p:nvPr/>
              </p:nvCxnSpPr>
              <p:spPr>
                <a:xfrm>
                  <a:off x="2955511" y="4691552"/>
                  <a:ext cx="288000" cy="0"/>
                </a:xfrm>
                <a:prstGeom prst="line">
                  <a:avLst/>
                </a:prstGeom>
                <a:ln w="38100">
                  <a:solidFill>
                    <a:srgbClr val="717AB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接连接符 57"/>
                <p:cNvCxnSpPr/>
                <p:nvPr/>
              </p:nvCxnSpPr>
              <p:spPr>
                <a:xfrm>
                  <a:off x="3103420" y="4547552"/>
                  <a:ext cx="0" cy="288000"/>
                </a:xfrm>
                <a:prstGeom prst="line">
                  <a:avLst/>
                </a:prstGeom>
                <a:ln w="38100">
                  <a:solidFill>
                    <a:srgbClr val="717AB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" name="矩形 55"/>
              <p:cNvSpPr/>
              <p:nvPr/>
            </p:nvSpPr>
            <p:spPr>
              <a:xfrm>
                <a:off x="2863112" y="3963512"/>
                <a:ext cx="223330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20mg/kg normal saline (NS)</a:t>
                </a:r>
                <a:endParaRPr lang="zh-CN" altLang="en-US" sz="14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组合 43"/>
            <p:cNvGrpSpPr/>
            <p:nvPr/>
          </p:nvGrpSpPr>
          <p:grpSpPr>
            <a:xfrm>
              <a:off x="2655252" y="5641841"/>
              <a:ext cx="1453134" cy="751467"/>
              <a:chOff x="2648332" y="4461336"/>
              <a:chExt cx="1453134" cy="751467"/>
            </a:xfrm>
          </p:grpSpPr>
          <p:grpSp>
            <p:nvGrpSpPr>
              <p:cNvPr id="28" name="组合 50"/>
              <p:cNvGrpSpPr/>
              <p:nvPr/>
            </p:nvGrpSpPr>
            <p:grpSpPr>
              <a:xfrm>
                <a:off x="2648332" y="4461336"/>
                <a:ext cx="200803" cy="224844"/>
                <a:chOff x="2955511" y="4547552"/>
                <a:chExt cx="288000" cy="288000"/>
              </a:xfrm>
            </p:grpSpPr>
            <p:cxnSp>
              <p:nvCxnSpPr>
                <p:cNvPr id="53" name="直接连接符 52"/>
                <p:cNvCxnSpPr/>
                <p:nvPr/>
              </p:nvCxnSpPr>
              <p:spPr>
                <a:xfrm>
                  <a:off x="2955511" y="4691552"/>
                  <a:ext cx="288000" cy="0"/>
                </a:xfrm>
                <a:prstGeom prst="line">
                  <a:avLst/>
                </a:prstGeom>
                <a:ln w="38100">
                  <a:solidFill>
                    <a:srgbClr val="717AB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接连接符 53"/>
                <p:cNvCxnSpPr/>
                <p:nvPr/>
              </p:nvCxnSpPr>
              <p:spPr>
                <a:xfrm>
                  <a:off x="3103420" y="4547552"/>
                  <a:ext cx="0" cy="288000"/>
                </a:xfrm>
                <a:prstGeom prst="line">
                  <a:avLst/>
                </a:prstGeom>
                <a:ln w="38100">
                  <a:solidFill>
                    <a:srgbClr val="717AB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2" name="矩形 51"/>
              <p:cNvSpPr/>
              <p:nvPr/>
            </p:nvSpPr>
            <p:spPr>
              <a:xfrm>
                <a:off x="2849135" y="4905026"/>
                <a:ext cx="125233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20mg/kg MTA</a:t>
                </a:r>
                <a:endParaRPr lang="zh-CN" altLang="en-US" sz="14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44"/>
            <p:cNvGrpSpPr/>
            <p:nvPr/>
          </p:nvGrpSpPr>
          <p:grpSpPr>
            <a:xfrm>
              <a:off x="2648332" y="5614939"/>
              <a:ext cx="2441027" cy="722669"/>
              <a:chOff x="2648332" y="3963511"/>
              <a:chExt cx="2441027" cy="722669"/>
            </a:xfrm>
          </p:grpSpPr>
          <p:grpSp>
            <p:nvGrpSpPr>
              <p:cNvPr id="36" name="组合 46"/>
              <p:cNvGrpSpPr/>
              <p:nvPr/>
            </p:nvGrpSpPr>
            <p:grpSpPr>
              <a:xfrm>
                <a:off x="2648332" y="4461336"/>
                <a:ext cx="200803" cy="224844"/>
                <a:chOff x="2955511" y="4547552"/>
                <a:chExt cx="288000" cy="288000"/>
              </a:xfrm>
            </p:grpSpPr>
            <p:cxnSp>
              <p:nvCxnSpPr>
                <p:cNvPr id="49" name="直接连接符 48"/>
                <p:cNvCxnSpPr/>
                <p:nvPr/>
              </p:nvCxnSpPr>
              <p:spPr>
                <a:xfrm>
                  <a:off x="2955511" y="4691552"/>
                  <a:ext cx="288000" cy="0"/>
                </a:xfrm>
                <a:prstGeom prst="line">
                  <a:avLst/>
                </a:prstGeom>
                <a:ln w="38100">
                  <a:solidFill>
                    <a:srgbClr val="717AB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接连接符 49"/>
                <p:cNvCxnSpPr/>
                <p:nvPr/>
              </p:nvCxnSpPr>
              <p:spPr>
                <a:xfrm>
                  <a:off x="3103420" y="4547552"/>
                  <a:ext cx="0" cy="288000"/>
                </a:xfrm>
                <a:prstGeom prst="line">
                  <a:avLst/>
                </a:prstGeom>
                <a:ln w="38100">
                  <a:solidFill>
                    <a:srgbClr val="717AB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" name="矩形 47"/>
              <p:cNvSpPr/>
              <p:nvPr/>
            </p:nvSpPr>
            <p:spPr>
              <a:xfrm>
                <a:off x="2856055" y="3963511"/>
                <a:ext cx="223330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20mg/kg</a:t>
                </a:r>
                <a:r>
                  <a:rPr lang="zh-CN" altLang="en-US" sz="14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4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normal saline (NS)</a:t>
                </a:r>
                <a:endParaRPr lang="zh-CN" altLang="en-US" sz="14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左大括号 45"/>
            <p:cNvSpPr/>
            <p:nvPr/>
          </p:nvSpPr>
          <p:spPr>
            <a:xfrm>
              <a:off x="1350866" y="5685273"/>
              <a:ext cx="45719" cy="512713"/>
            </a:xfrm>
            <a:prstGeom prst="leftBrace">
              <a:avLst/>
            </a:prstGeom>
            <a:solidFill>
              <a:srgbClr val="717AB6"/>
            </a:solidFill>
            <a:ln w="38100">
              <a:solidFill>
                <a:srgbClr val="717A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19"/>
          <p:cNvGrpSpPr/>
          <p:nvPr/>
        </p:nvGrpSpPr>
        <p:grpSpPr>
          <a:xfrm>
            <a:off x="5640245" y="5111372"/>
            <a:ext cx="3150022" cy="439929"/>
            <a:chOff x="3997352" y="5370003"/>
            <a:chExt cx="3150022" cy="439929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97352" y="5418456"/>
              <a:ext cx="3150022" cy="391476"/>
            </a:xfrm>
            <a:prstGeom prst="rect">
              <a:avLst/>
            </a:prstGeom>
          </p:spPr>
        </p:pic>
        <p:sp>
          <p:nvSpPr>
            <p:cNvPr id="35" name="矩形 34"/>
            <p:cNvSpPr/>
            <p:nvPr/>
          </p:nvSpPr>
          <p:spPr>
            <a:xfrm>
              <a:off x="4317051" y="5370003"/>
              <a:ext cx="2510623" cy="4399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Cervical dislocation method to kill nude mice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Taking tumor, measuring, sending inspection</a:t>
              </a:r>
              <a:endPara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22"/>
          <p:cNvGrpSpPr/>
          <p:nvPr/>
        </p:nvGrpSpPr>
        <p:grpSpPr>
          <a:xfrm>
            <a:off x="4396029" y="1146711"/>
            <a:ext cx="1867952" cy="2266092"/>
            <a:chOff x="2733656" y="1555416"/>
            <a:chExt cx="1867952" cy="2266092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89434" y="1746924"/>
              <a:ext cx="590589" cy="348984"/>
            </a:xfrm>
            <a:prstGeom prst="rect">
              <a:avLst/>
            </a:prstGeom>
          </p:spPr>
        </p:pic>
        <p:grpSp>
          <p:nvGrpSpPr>
            <p:cNvPr id="43" name="组合 26"/>
            <p:cNvGrpSpPr/>
            <p:nvPr/>
          </p:nvGrpSpPr>
          <p:grpSpPr>
            <a:xfrm>
              <a:off x="2733656" y="1555416"/>
              <a:ext cx="1867952" cy="2266092"/>
              <a:chOff x="2499164" y="1163618"/>
              <a:chExt cx="2019171" cy="2421506"/>
            </a:xfrm>
          </p:grpSpPr>
          <p:grpSp>
            <p:nvGrpSpPr>
              <p:cNvPr id="44" name="组合 28"/>
              <p:cNvGrpSpPr/>
              <p:nvPr/>
            </p:nvGrpSpPr>
            <p:grpSpPr>
              <a:xfrm>
                <a:off x="2499164" y="1163618"/>
                <a:ext cx="1626590" cy="1793874"/>
                <a:chOff x="2201510" y="1081820"/>
                <a:chExt cx="1626590" cy="1793874"/>
              </a:xfrm>
            </p:grpSpPr>
            <p:pic>
              <p:nvPicPr>
                <p:cNvPr id="31" name="图片 30"/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881" t="5843" r="65692" b="62734"/>
                <a:stretch/>
              </p:blipFill>
              <p:spPr>
                <a:xfrm>
                  <a:off x="2201510" y="1225723"/>
                  <a:ext cx="1300976" cy="921834"/>
                </a:xfrm>
                <a:prstGeom prst="rect">
                  <a:avLst/>
                </a:prstGeom>
              </p:spPr>
            </p:pic>
            <p:pic>
              <p:nvPicPr>
                <p:cNvPr id="32" name="图片 31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834311" y="1826120"/>
                  <a:ext cx="993789" cy="1049574"/>
                </a:xfrm>
                <a:prstGeom prst="rect">
                  <a:avLst/>
                </a:prstGeom>
              </p:spPr>
            </p:pic>
            <p:sp>
              <p:nvSpPr>
                <p:cNvPr id="33" name="文本框 32"/>
                <p:cNvSpPr txBox="1"/>
                <p:nvPr/>
              </p:nvSpPr>
              <p:spPr>
                <a:xfrm>
                  <a:off x="2793541" y="1081820"/>
                  <a:ext cx="847917" cy="394662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Day 0</a:t>
                  </a:r>
                  <a:endParaRPr lang="zh-CN" altLang="en-US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0" name="文本框 29"/>
              <p:cNvSpPr txBox="1"/>
              <p:nvPr/>
            </p:nvSpPr>
            <p:spPr>
              <a:xfrm>
                <a:off x="2524431" y="2943799"/>
                <a:ext cx="1993904" cy="64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5-week-old female </a:t>
                </a:r>
                <a:r>
                  <a:rPr lang="en-US" altLang="zh-CN" sz="1100" dirty="0" err="1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Balc</a:t>
                </a:r>
                <a:r>
                  <a:rPr lang="en-US" altLang="zh-CN" sz="11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/b nude mice were injected with about 1×10</a:t>
                </a:r>
                <a:r>
                  <a:rPr lang="en-US" altLang="zh-CN" sz="1100" baseline="300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7</a:t>
                </a:r>
                <a:r>
                  <a:rPr lang="en-US" altLang="zh-CN" sz="11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MCF-7 cells.</a:t>
                </a:r>
                <a:endParaRPr lang="zh-CN" altLang="en-US" sz="11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4" name="矩形 23"/>
          <p:cNvSpPr/>
          <p:nvPr/>
        </p:nvSpPr>
        <p:spPr>
          <a:xfrm>
            <a:off x="9196541" y="1297215"/>
            <a:ext cx="1145229" cy="1015663"/>
          </a:xfrm>
          <a:prstGeom prst="rect">
            <a:avLst/>
          </a:prstGeom>
          <a:ln w="38100">
            <a:solidFill>
              <a:srgbClr val="717AB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MCF-7</a:t>
            </a:r>
          </a:p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+ABCC5</a:t>
            </a:r>
          </a:p>
          <a:p>
            <a:pPr algn="ctr"/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Over expression</a:t>
            </a:r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9219633" y="3180618"/>
            <a:ext cx="1072984" cy="584775"/>
          </a:xfrm>
          <a:prstGeom prst="rect">
            <a:avLst/>
          </a:prstGeom>
          <a:ln w="38100">
            <a:solidFill>
              <a:srgbClr val="717AB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MCF-7</a:t>
            </a:r>
          </a:p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control</a:t>
            </a:r>
            <a:endParaRPr lang="zh-CN" altLang="en-US" sz="1600" dirty="0"/>
          </a:p>
        </p:txBody>
      </p:sp>
      <p:sp>
        <p:nvSpPr>
          <p:cNvPr id="4" name="文本框 3"/>
          <p:cNvSpPr txBox="1"/>
          <p:nvPr/>
        </p:nvSpPr>
        <p:spPr>
          <a:xfrm>
            <a:off x="4011639" y="4361315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×6</a:t>
            </a:r>
            <a:endParaRPr lang="zh-CN" altLang="en-US" dirty="0"/>
          </a:p>
        </p:txBody>
      </p:sp>
      <p:sp>
        <p:nvSpPr>
          <p:cNvPr id="81" name="文本框 80"/>
          <p:cNvSpPr txBox="1"/>
          <p:nvPr/>
        </p:nvSpPr>
        <p:spPr>
          <a:xfrm>
            <a:off x="4011639" y="4832280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×6</a:t>
            </a:r>
            <a:endParaRPr lang="zh-CN" altLang="en-US" dirty="0"/>
          </a:p>
        </p:txBody>
      </p:sp>
      <p:sp>
        <p:nvSpPr>
          <p:cNvPr id="82" name="文本框 81"/>
          <p:cNvSpPr txBox="1"/>
          <p:nvPr/>
        </p:nvSpPr>
        <p:spPr>
          <a:xfrm>
            <a:off x="4011639" y="5523925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×6</a:t>
            </a:r>
            <a:endParaRPr lang="zh-CN" altLang="en-US" dirty="0"/>
          </a:p>
        </p:txBody>
      </p:sp>
      <p:sp>
        <p:nvSpPr>
          <p:cNvPr id="83" name="文本框 82"/>
          <p:cNvSpPr txBox="1"/>
          <p:nvPr/>
        </p:nvSpPr>
        <p:spPr>
          <a:xfrm>
            <a:off x="4014961" y="5976122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×6</a:t>
            </a:r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C5C2A21B-EC15-499E-99B2-C3A553DE40CC}"/>
              </a:ext>
            </a:extLst>
          </p:cNvPr>
          <p:cNvSpPr/>
          <p:nvPr/>
        </p:nvSpPr>
        <p:spPr>
          <a:xfrm>
            <a:off x="290846" y="164588"/>
            <a:ext cx="45768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a typeface="微软雅黑" panose="020B0503020204020204" pitchFamily="34" charset="-122"/>
              </a:rPr>
              <a:t>Supplement Fig.2   </a:t>
            </a:r>
            <a:r>
              <a:rPr lang="en-US" altLang="zh-CN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Animal studies design</a:t>
            </a:r>
            <a:endParaRPr lang="zh-CN" altLang="zh-CN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pic>
        <p:nvPicPr>
          <p:cNvPr id="84" name="图片 83">
            <a:extLst>
              <a:ext uri="{FF2B5EF4-FFF2-40B4-BE49-F238E27FC236}">
                <a16:creationId xmlns:a16="http://schemas.microsoft.com/office/drawing/2014/main" id="{CF526A56-9C02-4B72-AE1B-40A63507F09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2179">
            <a:off x="8133576" y="2689872"/>
            <a:ext cx="592251" cy="980229"/>
          </a:xfrm>
          <a:prstGeom prst="rect">
            <a:avLst/>
          </a:prstGeom>
        </p:spPr>
      </p:pic>
      <p:sp>
        <p:nvSpPr>
          <p:cNvPr id="47" name="矩形 46">
            <a:extLst>
              <a:ext uri="{FF2B5EF4-FFF2-40B4-BE49-F238E27FC236}">
                <a16:creationId xmlns:a16="http://schemas.microsoft.com/office/drawing/2014/main" id="{F7EFFC0C-2ADA-4C62-8BDE-11E95A236831}"/>
              </a:ext>
            </a:extLst>
          </p:cNvPr>
          <p:cNvSpPr/>
          <p:nvPr/>
        </p:nvSpPr>
        <p:spPr>
          <a:xfrm>
            <a:off x="8435856" y="5019783"/>
            <a:ext cx="21324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ea typeface="等线" panose="02010600030101010101" pitchFamily="2" charset="-122"/>
              </a:rPr>
              <a:t>Tumor volume and weight </a:t>
            </a:r>
          </a:p>
          <a:p>
            <a:r>
              <a:rPr lang="en-US" altLang="zh-CN" sz="1400" dirty="0">
                <a:latin typeface="Times New Roman" panose="02020603050405020304" pitchFamily="18" charset="0"/>
                <a:ea typeface="等线" panose="02010600030101010101" pitchFamily="2" charset="-122"/>
              </a:rPr>
              <a:t>were measured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81532810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2DE1709D-11D2-4940-B65F-817E0C75C7E8}"/>
              </a:ext>
            </a:extLst>
          </p:cNvPr>
          <p:cNvSpPr/>
          <p:nvPr/>
        </p:nvSpPr>
        <p:spPr>
          <a:xfrm>
            <a:off x="79123" y="135751"/>
            <a:ext cx="798808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a typeface="微软雅黑" panose="020B0503020204020204" pitchFamily="34" charset="-122"/>
              </a:rPr>
              <a:t>Supplement Fig.3 </a:t>
            </a:r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Correlation of IC</a:t>
            </a:r>
            <a:r>
              <a:rPr lang="en-US" altLang="zh-CN" sz="1800" kern="12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50</a:t>
            </a:r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values of MTA and </a:t>
            </a:r>
            <a:r>
              <a:rPr lang="en-US" altLang="zh-CN" dirty="0"/>
              <a:t>mRNA expression of </a:t>
            </a:r>
          </a:p>
          <a:p>
            <a:r>
              <a:rPr lang="en-US" altLang="zh-CN" dirty="0"/>
              <a:t>                               ABCC transporters in </a:t>
            </a:r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primary cell lines from patients</a:t>
            </a:r>
            <a:endParaRPr lang="zh-CN" altLang="zh-CN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B86E8DF7-9241-4FA2-B10D-8E0FF8CDFF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954498"/>
              </p:ext>
            </p:extLst>
          </p:nvPr>
        </p:nvGraphicFramePr>
        <p:xfrm>
          <a:off x="7667319" y="3427169"/>
          <a:ext cx="2267498" cy="21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" name="Prism 8" r:id="rId3" imgW="4005069" imgH="3045279" progId="Prism8.Document">
                  <p:embed/>
                </p:oleObj>
              </mc:Choice>
              <mc:Fallback>
                <p:oleObj name="Prism 8" r:id="rId3" imgW="4005069" imgH="3045279" progId="Prism8.Document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319" y="3427169"/>
                        <a:ext cx="2267498" cy="21619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5F6B32F0-B542-4FA2-BE50-8382C82BB5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58683"/>
              </p:ext>
            </p:extLst>
          </p:nvPr>
        </p:nvGraphicFramePr>
        <p:xfrm>
          <a:off x="26113" y="1030731"/>
          <a:ext cx="2412287" cy="21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" name="Prism 8" r:id="rId5" imgW="4040002" imgH="3109367" progId="Prism8.Document">
                  <p:embed/>
                </p:oleObj>
              </mc:Choice>
              <mc:Fallback>
                <p:oleObj name="Prism 8" r:id="rId5" imgW="4040002" imgH="3109367" progId="Prism8.Document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13" y="1030731"/>
                        <a:ext cx="2412287" cy="21619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F063CF32-FBB9-43B9-9592-A952904E49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3377818"/>
              </p:ext>
            </p:extLst>
          </p:nvPr>
        </p:nvGraphicFramePr>
        <p:xfrm>
          <a:off x="2438400" y="1030731"/>
          <a:ext cx="2556905" cy="21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" name="Prism 8" r:id="rId7" imgW="4081418" imgH="3077323" progId="Prism8.Document">
                  <p:embed/>
                </p:oleObj>
              </mc:Choice>
              <mc:Fallback>
                <p:oleObj name="Prism 8" r:id="rId7" imgW="4081418" imgH="3077323" progId="Prism8.Document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030731"/>
                        <a:ext cx="2556905" cy="21619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60F85177-5BF2-485C-8A63-A432DC4CEF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280389"/>
              </p:ext>
            </p:extLst>
          </p:nvPr>
        </p:nvGraphicFramePr>
        <p:xfrm>
          <a:off x="5016362" y="1028900"/>
          <a:ext cx="2650958" cy="21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" name="Prism 8" r:id="rId9" imgW="4040002" imgH="3077323" progId="Prism8.Document">
                  <p:embed/>
                </p:oleObj>
              </mc:Choice>
              <mc:Fallback>
                <p:oleObj name="Prism 8" r:id="rId9" imgW="4040002" imgH="3077323" progId="Prism8.Document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362" y="1028900"/>
                        <a:ext cx="2650958" cy="21619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D4513DE5-60E9-48A4-BE38-E7133D0312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693838"/>
              </p:ext>
            </p:extLst>
          </p:nvPr>
        </p:nvGraphicFramePr>
        <p:xfrm>
          <a:off x="9970375" y="1033681"/>
          <a:ext cx="2267498" cy="21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" name="Prism 8" r:id="rId11" imgW="4040002" imgH="3077323" progId="Prism8.Document">
                  <p:embed/>
                </p:oleObj>
              </mc:Choice>
              <mc:Fallback>
                <p:oleObj name="Prism 8" r:id="rId11" imgW="4040002" imgH="3077323" progId="Prism8.Document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70375" y="1033681"/>
                        <a:ext cx="2267498" cy="21619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310B045B-54FE-4739-8455-E3F15BFA1F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759365"/>
              </p:ext>
            </p:extLst>
          </p:nvPr>
        </p:nvGraphicFramePr>
        <p:xfrm>
          <a:off x="9983075" y="3429000"/>
          <a:ext cx="2267498" cy="2160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" name="Prism 8" r:id="rId13" imgW="3959332" imgH="3077323" progId="Prism8.Document">
                  <p:embed/>
                </p:oleObj>
              </mc:Choice>
              <mc:Fallback>
                <p:oleObj name="Prism 8" r:id="rId13" imgW="3959332" imgH="3077323" progId="Prism8.Document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83075" y="3429000"/>
                        <a:ext cx="2267498" cy="216011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60913B79-C411-4EF0-B7E2-F67CDEA1C5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928703"/>
              </p:ext>
            </p:extLst>
          </p:nvPr>
        </p:nvGraphicFramePr>
        <p:xfrm>
          <a:off x="7667320" y="1030731"/>
          <a:ext cx="2267497" cy="2160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" name="Prism 8" r:id="rId15" imgW="4040002" imgH="3077323" progId="Prism8.Document">
                  <p:embed/>
                </p:oleObj>
              </mc:Choice>
              <mc:Fallback>
                <p:oleObj name="Prism 8" r:id="rId15" imgW="4040002" imgH="3077323" progId="Prism8.Document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320" y="1030731"/>
                        <a:ext cx="2267497" cy="216011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669CC4FB-152A-438F-A8A0-C58350B2B3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709536"/>
              </p:ext>
            </p:extLst>
          </p:nvPr>
        </p:nvGraphicFramePr>
        <p:xfrm>
          <a:off x="2428563" y="3427168"/>
          <a:ext cx="2566742" cy="2161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" name="Prism 8" r:id="rId17" imgW="4116351" imgH="3077323" progId="Prism8.Document">
                  <p:embed/>
                </p:oleObj>
              </mc:Choice>
              <mc:Fallback>
                <p:oleObj name="Prism 8" r:id="rId17" imgW="4116351" imgH="3077323" progId="Prism8.Document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563" y="3427168"/>
                        <a:ext cx="2566742" cy="216195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6EFCD2B5-AAEE-46F3-BC01-9C16D30408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341554"/>
              </p:ext>
            </p:extLst>
          </p:nvPr>
        </p:nvGraphicFramePr>
        <p:xfrm>
          <a:off x="4995305" y="3427168"/>
          <a:ext cx="2650958" cy="2160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" name="Prism 8" r:id="rId19" imgW="4029559" imgH="3077323" progId="Prism8.Document">
                  <p:embed/>
                </p:oleObj>
              </mc:Choice>
              <mc:Fallback>
                <p:oleObj name="Prism 8" r:id="rId19" imgW="4029559" imgH="3077323" progId="Prism8.Document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5305" y="3427168"/>
                        <a:ext cx="2650958" cy="216011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8617F21A-1BCB-4A69-B2B9-40604B79D5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901929"/>
              </p:ext>
            </p:extLst>
          </p:nvPr>
        </p:nvGraphicFramePr>
        <p:xfrm>
          <a:off x="19927" y="3425336"/>
          <a:ext cx="2360378" cy="2161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" name="Prism 8" r:id="rId21" imgW="4041803" imgH="3077323" progId="Prism8.Document">
                  <p:embed/>
                </p:oleObj>
              </mc:Choice>
              <mc:Fallback>
                <p:oleObj name="Prism 8" r:id="rId21" imgW="4041803" imgH="3077323" progId="Prism8.Document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7" y="3425336"/>
                        <a:ext cx="2360378" cy="216195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4059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175</Words>
  <Application>Microsoft Office PowerPoint</Application>
  <PresentationFormat>宽屏</PresentationFormat>
  <Paragraphs>45</Paragraphs>
  <Slides>3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等线</vt:lpstr>
      <vt:lpstr>等线 Light</vt:lpstr>
      <vt:lpstr>微软雅黑</vt:lpstr>
      <vt:lpstr>Arial</vt:lpstr>
      <vt:lpstr>Times New Roman</vt:lpstr>
      <vt:lpstr>Office 主题​​</vt:lpstr>
      <vt:lpstr>Prism 8</vt:lpstr>
      <vt:lpstr>GraphPad Prism 8 Project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zhipeng wang</dc:creator>
  <cp:lastModifiedBy>zhipeng wang</cp:lastModifiedBy>
  <cp:revision>13</cp:revision>
  <dcterms:created xsi:type="dcterms:W3CDTF">2020-10-15T08:09:30Z</dcterms:created>
  <dcterms:modified xsi:type="dcterms:W3CDTF">2020-10-17T11:55:16Z</dcterms:modified>
</cp:coreProperties>
</file>