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55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3834" autoAdjust="0"/>
  </p:normalViewPr>
  <p:slideViewPr>
    <p:cSldViewPr snapToGrid="0" showGuides="1">
      <p:cViewPr varScale="1">
        <p:scale>
          <a:sx n="67" d="100"/>
          <a:sy n="67" d="100"/>
        </p:scale>
        <p:origin x="1280" y="72"/>
      </p:cViewPr>
      <p:guideLst>
        <p:guide orient="horz" pos="1661"/>
        <p:guide pos="55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F24D5-DB79-4BFE-BA62-8C679842FECD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57B4F2-658D-46FF-891A-7B1BD0F946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6630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57B4F2-658D-46FF-891A-7B1BD0F9467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214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0836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04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44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7416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3741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4703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332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00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609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543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46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2D83B-91DB-4B12-B55B-3779197A46B3}" type="datetimeFigureOut">
              <a:rPr kumimoji="1" lang="ja-JP" altLang="en-US" smtClean="0"/>
              <a:t>2021/11/4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128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if"/><Relationship Id="rId5" Type="http://schemas.openxmlformats.org/officeDocument/2006/relationships/image" Target="../media/image3.tif"/><Relationship Id="rId4" Type="http://schemas.openxmlformats.org/officeDocument/2006/relationships/image" Target="../media/image2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41DFE3C-3D27-4E92-9400-41A5C987BAAC}"/>
              </a:ext>
            </a:extLst>
          </p:cNvPr>
          <p:cNvSpPr txBox="1"/>
          <p:nvPr/>
        </p:nvSpPr>
        <p:spPr>
          <a:xfrm>
            <a:off x="3580039" y="4628002"/>
            <a:ext cx="2095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kern="100" dirty="0">
                <a:effectLst/>
                <a:latin typeface="Helvetica" panose="020B0604020202020204" pitchFamily="34" charset="0"/>
                <a:ea typeface="ＭＳ 明朝" panose="02020609040205080304" pitchFamily="17" charset="-128"/>
                <a:cs typeface="Helvetica" panose="020B0604020202020204" pitchFamily="34" charset="0"/>
              </a:rPr>
              <a:t>FITC-dextran-positive total vessel region</a:t>
            </a:r>
          </a:p>
        </p:txBody>
      </p:sp>
      <p:pic>
        <p:nvPicPr>
          <p:cNvPr id="47" name="図 46">
            <a:extLst>
              <a:ext uri="{FF2B5EF4-FFF2-40B4-BE49-F238E27FC236}">
                <a16:creationId xmlns:a16="http://schemas.microsoft.com/office/drawing/2014/main" id="{8D82C43C-27A6-40D8-A49A-2BEC3C21E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40" t="15437" r="40004" b="13532"/>
          <a:stretch/>
        </p:blipFill>
        <p:spPr>
          <a:xfrm>
            <a:off x="1091944" y="5154193"/>
            <a:ext cx="1656000" cy="1656000"/>
          </a:xfrm>
          <a:prstGeom prst="rect">
            <a:avLst/>
          </a:prstGeom>
        </p:spPr>
      </p:pic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EF831754-32F0-40E0-AC8B-945053484533}"/>
              </a:ext>
            </a:extLst>
          </p:cNvPr>
          <p:cNvSpPr txBox="1"/>
          <p:nvPr/>
        </p:nvSpPr>
        <p:spPr>
          <a:xfrm>
            <a:off x="1009144" y="4843445"/>
            <a:ext cx="1821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Combined image</a:t>
            </a:r>
            <a:endParaRPr kumimoji="1" lang="ja-JP" altLang="en-US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A22E28C-DE4D-4550-9A84-76584B5EDC67}"/>
              </a:ext>
            </a:extLst>
          </p:cNvPr>
          <p:cNvSpPr txBox="1"/>
          <p:nvPr/>
        </p:nvSpPr>
        <p:spPr>
          <a:xfrm>
            <a:off x="1091944" y="5154193"/>
            <a:ext cx="117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92D050"/>
                </a:solidFill>
                <a:latin typeface="+mn-ea"/>
                <a:cs typeface="Helvetica" panose="020B0604020202020204" pitchFamily="34" charset="0"/>
              </a:rPr>
              <a:t>Dextran</a:t>
            </a:r>
          </a:p>
          <a:p>
            <a:r>
              <a:rPr kumimoji="1" lang="en-US" altLang="ja-JP" sz="1200" b="1" dirty="0">
                <a:solidFill>
                  <a:schemeClr val="bg1"/>
                </a:solidFill>
                <a:latin typeface="+mn-ea"/>
                <a:cs typeface="Helvetica" panose="020B0604020202020204" pitchFamily="34" charset="0"/>
              </a:rPr>
              <a:t>+ </a:t>
            </a:r>
            <a:r>
              <a:rPr kumimoji="1" lang="en-US" altLang="ja-JP" sz="1200" b="1" dirty="0">
                <a:solidFill>
                  <a:srgbClr val="FF0000"/>
                </a:solidFill>
                <a:latin typeface="+mn-ea"/>
                <a:cs typeface="Helvetica" panose="020B0604020202020204" pitchFamily="34" charset="0"/>
              </a:rPr>
              <a:t>Hoechst</a:t>
            </a:r>
            <a:endParaRPr kumimoji="1" lang="ja-JP" altLang="en-US" sz="1200" b="1" dirty="0">
              <a:solidFill>
                <a:srgbClr val="FF0000"/>
              </a:solidFill>
              <a:latin typeface="+mn-ea"/>
              <a:cs typeface="Helvetica" panose="020B0604020202020204" pitchFamily="34" charset="0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4E30F1D0-25E8-409D-BA0F-91EB9CF24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703" y="2819944"/>
            <a:ext cx="1656000" cy="1656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C3D088B4-0243-4703-A62E-4D0F155EF9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944" y="508419"/>
            <a:ext cx="1656000" cy="1656000"/>
          </a:xfrm>
          <a:prstGeom prst="rect">
            <a:avLst/>
          </a:prstGeom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4439F3C4-1923-49EB-BC13-1D3EBA1FEB9C}"/>
              </a:ext>
            </a:extLst>
          </p:cNvPr>
          <p:cNvSpPr txBox="1"/>
          <p:nvPr/>
        </p:nvSpPr>
        <p:spPr>
          <a:xfrm>
            <a:off x="1091944" y="-12700"/>
            <a:ext cx="1656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Original image</a:t>
            </a:r>
            <a:r>
              <a:rPr kumimoji="1" lang="ja-JP" alt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for FITC-dextran</a:t>
            </a:r>
          </a:p>
        </p:txBody>
      </p:sp>
      <p:sp>
        <p:nvSpPr>
          <p:cNvPr id="53" name="Rectangle 107">
            <a:extLst>
              <a:ext uri="{FF2B5EF4-FFF2-40B4-BE49-F238E27FC236}">
                <a16:creationId xmlns:a16="http://schemas.microsoft.com/office/drawing/2014/main" id="{AF052BD5-D9E8-4781-86B9-7D4F0BBE8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860" y="0"/>
            <a:ext cx="25908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Supplemental </a:t>
            </a:r>
            <a:r>
              <a:rPr lang="en-US" altLang="ja-JP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2</a:t>
            </a:r>
            <a:endParaRPr lang="en-US" altLang="ja-JP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9F98C4E7-F89B-4231-8437-C98B69FB1EB1}"/>
              </a:ext>
            </a:extLst>
          </p:cNvPr>
          <p:cNvSpPr txBox="1"/>
          <p:nvPr/>
        </p:nvSpPr>
        <p:spPr>
          <a:xfrm>
            <a:off x="1091944" y="508419"/>
            <a:ext cx="117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Dextran</a:t>
            </a:r>
            <a:endParaRPr kumimoji="1" lang="ja-JP" altLang="en-US" sz="12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9969F647-7317-41AB-B575-0D793D9AF8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9703" y="508419"/>
            <a:ext cx="1656000" cy="1656000"/>
          </a:xfrm>
          <a:prstGeom prst="rect">
            <a:avLst/>
          </a:prstGeom>
        </p:spPr>
      </p:pic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4511B763-FB41-4369-B5C3-0D983DD491DF}"/>
              </a:ext>
            </a:extLst>
          </p:cNvPr>
          <p:cNvSpPr txBox="1"/>
          <p:nvPr/>
        </p:nvSpPr>
        <p:spPr>
          <a:xfrm>
            <a:off x="3475273" y="-12700"/>
            <a:ext cx="2304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kern="100" dirty="0">
                <a:effectLst/>
                <a:latin typeface="Helvetica" panose="020B0604020202020204" pitchFamily="34" charset="0"/>
                <a:ea typeface="ＭＳ 明朝" panose="02020609040205080304" pitchFamily="17" charset="-128"/>
                <a:cs typeface="Helvetica" panose="020B0604020202020204" pitchFamily="34" charset="0"/>
              </a:rPr>
              <a:t>FITC-dextran-positive total vessel region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84CD2832-3F76-47F2-AAE9-E2C327FBBF25}"/>
              </a:ext>
            </a:extLst>
          </p:cNvPr>
          <p:cNvSpPr txBox="1"/>
          <p:nvPr/>
        </p:nvSpPr>
        <p:spPr>
          <a:xfrm>
            <a:off x="3799703" y="508419"/>
            <a:ext cx="117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92D050"/>
                </a:solidFill>
                <a:latin typeface="+mn-ea"/>
                <a:cs typeface="Helvetica" panose="020B0604020202020204" pitchFamily="34" charset="0"/>
              </a:rPr>
              <a:t>Dextran</a:t>
            </a:r>
            <a:endParaRPr kumimoji="1" lang="ja-JP" altLang="en-US" sz="1200" b="1" dirty="0">
              <a:solidFill>
                <a:srgbClr val="92D050"/>
              </a:solidFill>
              <a:latin typeface="+mn-ea"/>
              <a:cs typeface="Helvetica" panose="020B0604020202020204" pitchFamily="34" charset="0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00371EFB-40A6-46A7-AE50-95DAA2419053}"/>
              </a:ext>
            </a:extLst>
          </p:cNvPr>
          <p:cNvSpPr/>
          <p:nvPr/>
        </p:nvSpPr>
        <p:spPr>
          <a:xfrm>
            <a:off x="3056370" y="1120419"/>
            <a:ext cx="434906" cy="4320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BB372885-CF80-4AD5-9FF2-938AB1B8DC8A}"/>
              </a:ext>
            </a:extLst>
          </p:cNvPr>
          <p:cNvSpPr txBox="1"/>
          <p:nvPr/>
        </p:nvSpPr>
        <p:spPr>
          <a:xfrm>
            <a:off x="3799703" y="2819944"/>
            <a:ext cx="117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FF0000"/>
                </a:solidFill>
                <a:latin typeface="+mn-ea"/>
                <a:cs typeface="Helvetica" panose="020B0604020202020204" pitchFamily="34" charset="0"/>
              </a:rPr>
              <a:t>Hoechst</a:t>
            </a:r>
            <a:endParaRPr kumimoji="1" lang="ja-JP" altLang="en-US" sz="1200" b="1" dirty="0">
              <a:solidFill>
                <a:srgbClr val="FF0000"/>
              </a:solidFill>
              <a:latin typeface="+mn-ea"/>
              <a:cs typeface="Helvetica" panose="020B0604020202020204" pitchFamily="34" charset="0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347963F0-A988-43C7-A3D6-10590866C32A}"/>
              </a:ext>
            </a:extLst>
          </p:cNvPr>
          <p:cNvSpPr txBox="1"/>
          <p:nvPr/>
        </p:nvSpPr>
        <p:spPr>
          <a:xfrm>
            <a:off x="3625823" y="2298825"/>
            <a:ext cx="2003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Total Hoechst-positive region</a:t>
            </a:r>
            <a:endParaRPr kumimoji="1" lang="ja-JP" altLang="en-US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4" name="加算記号 13">
            <a:extLst>
              <a:ext uri="{FF2B5EF4-FFF2-40B4-BE49-F238E27FC236}">
                <a16:creationId xmlns:a16="http://schemas.microsoft.com/office/drawing/2014/main" id="{ACD0DA42-026F-4ADC-B7EF-A6AD126F9BC6}"/>
              </a:ext>
            </a:extLst>
          </p:cNvPr>
          <p:cNvSpPr/>
          <p:nvPr/>
        </p:nvSpPr>
        <p:spPr>
          <a:xfrm>
            <a:off x="3057823" y="3434035"/>
            <a:ext cx="432000" cy="432000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80" name="矢印: 右 79">
            <a:extLst>
              <a:ext uri="{FF2B5EF4-FFF2-40B4-BE49-F238E27FC236}">
                <a16:creationId xmlns:a16="http://schemas.microsoft.com/office/drawing/2014/main" id="{BF57D8CD-AB43-483D-9D6B-0832C4371AE8}"/>
              </a:ext>
            </a:extLst>
          </p:cNvPr>
          <p:cNvSpPr/>
          <p:nvPr/>
        </p:nvSpPr>
        <p:spPr>
          <a:xfrm>
            <a:off x="5765583" y="3431944"/>
            <a:ext cx="432000" cy="4320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Rectangle 112">
            <a:extLst>
              <a:ext uri="{FF2B5EF4-FFF2-40B4-BE49-F238E27FC236}">
                <a16:creationId xmlns:a16="http://schemas.microsoft.com/office/drawing/2014/main" id="{CBEC5EEB-BBFF-4935-906E-4866453EE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82" y="-24182"/>
            <a:ext cx="16300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A</a:t>
            </a:r>
          </a:p>
        </p:txBody>
      </p:sp>
      <p:sp>
        <p:nvSpPr>
          <p:cNvPr id="82" name="Rectangle 112">
            <a:extLst>
              <a:ext uri="{FF2B5EF4-FFF2-40B4-BE49-F238E27FC236}">
                <a16:creationId xmlns:a16="http://schemas.microsoft.com/office/drawing/2014/main" id="{8F5540BE-6000-4A47-837F-3D78518D8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82" y="2279919"/>
            <a:ext cx="23283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Helvetica" pitchFamily="3" charset="0"/>
              </a:rPr>
              <a:t>B</a:t>
            </a:r>
          </a:p>
        </p:txBody>
      </p:sp>
      <p:sp>
        <p:nvSpPr>
          <p:cNvPr id="16" name="減算記号 15">
            <a:extLst>
              <a:ext uri="{FF2B5EF4-FFF2-40B4-BE49-F238E27FC236}">
                <a16:creationId xmlns:a16="http://schemas.microsoft.com/office/drawing/2014/main" id="{C05708F1-CBA3-4F04-AE72-794AAB818EAF}"/>
              </a:ext>
            </a:extLst>
          </p:cNvPr>
          <p:cNvSpPr/>
          <p:nvPr/>
        </p:nvSpPr>
        <p:spPr>
          <a:xfrm>
            <a:off x="3057823" y="5763888"/>
            <a:ext cx="432000" cy="432001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Rectangle 112">
            <a:extLst>
              <a:ext uri="{FF2B5EF4-FFF2-40B4-BE49-F238E27FC236}">
                <a16:creationId xmlns:a16="http://schemas.microsoft.com/office/drawing/2014/main" id="{E1C3BF6D-C38A-447E-AF71-49C0B4A36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83" y="4584021"/>
            <a:ext cx="23283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Helvetica" pitchFamily="3" charset="0"/>
              </a:rPr>
              <a:t>C</a:t>
            </a: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D9417FEA-C8DF-426F-A0DB-7343299217B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448" t="14677" r="37809" b="14668"/>
          <a:stretch/>
        </p:blipFill>
        <p:spPr>
          <a:xfrm>
            <a:off x="6507462" y="5154193"/>
            <a:ext cx="1656000" cy="1656000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D775DE69-C09B-4F1E-9194-96B6A7ABD6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944" y="2819944"/>
            <a:ext cx="1656000" cy="1656000"/>
          </a:xfrm>
          <a:prstGeom prst="rect">
            <a:avLst/>
          </a:prstGeom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EC49062-2DB1-429D-BCB0-C3F5D8DE0F59}"/>
              </a:ext>
            </a:extLst>
          </p:cNvPr>
          <p:cNvSpPr txBox="1"/>
          <p:nvPr/>
        </p:nvSpPr>
        <p:spPr>
          <a:xfrm>
            <a:off x="767514" y="2298825"/>
            <a:ext cx="2304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kern="100" dirty="0">
                <a:effectLst/>
                <a:latin typeface="Helvetica" panose="020B0604020202020204" pitchFamily="34" charset="0"/>
                <a:ea typeface="ＭＳ 明朝" panose="02020609040205080304" pitchFamily="17" charset="-128"/>
                <a:cs typeface="Helvetica" panose="020B0604020202020204" pitchFamily="34" charset="0"/>
              </a:rPr>
              <a:t>FITC-dextran-positive total vessel region</a:t>
            </a:r>
            <a:endParaRPr kumimoji="1" lang="ja-JP" altLang="en-US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714169CB-2013-410C-8D06-CC76CF85DCED}"/>
              </a:ext>
            </a:extLst>
          </p:cNvPr>
          <p:cNvSpPr txBox="1"/>
          <p:nvPr/>
        </p:nvSpPr>
        <p:spPr>
          <a:xfrm>
            <a:off x="1091944" y="2819944"/>
            <a:ext cx="117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92D050"/>
                </a:solidFill>
                <a:latin typeface="+mn-ea"/>
                <a:cs typeface="Helvetica" panose="020B0604020202020204" pitchFamily="34" charset="0"/>
              </a:rPr>
              <a:t>Dextran</a:t>
            </a:r>
            <a:endParaRPr kumimoji="1" lang="ja-JP" altLang="en-US" sz="1200" b="1" dirty="0">
              <a:solidFill>
                <a:srgbClr val="92D050"/>
              </a:solidFill>
              <a:latin typeface="+mn-ea"/>
              <a:cs typeface="Helvetica" panose="020B0604020202020204" pitchFamily="34" charset="0"/>
            </a:endParaRPr>
          </a:p>
        </p:txBody>
      </p:sp>
      <p:pic>
        <p:nvPicPr>
          <p:cNvPr id="61" name="図 60">
            <a:extLst>
              <a:ext uri="{FF2B5EF4-FFF2-40B4-BE49-F238E27FC236}">
                <a16:creationId xmlns:a16="http://schemas.microsoft.com/office/drawing/2014/main" id="{D3B2DCE6-BB91-4F39-A7F0-FF570405CC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9703" y="5154193"/>
            <a:ext cx="1656000" cy="1656000"/>
          </a:xfrm>
          <a:prstGeom prst="rect">
            <a:avLst/>
          </a:prstGeom>
        </p:spPr>
      </p:pic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5E2DF296-25F6-42DE-A5AC-992C9F1F3BB2}"/>
              </a:ext>
            </a:extLst>
          </p:cNvPr>
          <p:cNvSpPr txBox="1"/>
          <p:nvPr/>
        </p:nvSpPr>
        <p:spPr>
          <a:xfrm>
            <a:off x="3799703" y="5154193"/>
            <a:ext cx="117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92D050"/>
                </a:solidFill>
                <a:latin typeface="+mn-ea"/>
                <a:cs typeface="Helvetica" panose="020B0604020202020204" pitchFamily="34" charset="0"/>
              </a:rPr>
              <a:t>Dextran</a:t>
            </a:r>
            <a:endParaRPr kumimoji="1" lang="ja-JP" altLang="en-US" sz="1200" b="1" dirty="0">
              <a:solidFill>
                <a:srgbClr val="92D050"/>
              </a:solidFill>
              <a:latin typeface="+mn-ea"/>
              <a:cs typeface="Helvetica" panose="020B0604020202020204" pitchFamily="34" charset="0"/>
            </a:endParaRPr>
          </a:p>
        </p:txBody>
      </p:sp>
      <p:pic>
        <p:nvPicPr>
          <p:cNvPr id="72" name="図 71">
            <a:extLst>
              <a:ext uri="{FF2B5EF4-FFF2-40B4-BE49-F238E27FC236}">
                <a16:creationId xmlns:a16="http://schemas.microsoft.com/office/drawing/2014/main" id="{4DA35889-66D1-4482-B85C-E515AA7B27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40" t="15437" r="40004" b="13532"/>
          <a:stretch/>
        </p:blipFill>
        <p:spPr>
          <a:xfrm>
            <a:off x="6507462" y="2819944"/>
            <a:ext cx="1656000" cy="1656000"/>
          </a:xfrm>
          <a:prstGeom prst="rect">
            <a:avLst/>
          </a:prstGeom>
        </p:spPr>
      </p:pic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06AE8846-20FC-4235-ADAB-D1D1B20BEBE1}"/>
              </a:ext>
            </a:extLst>
          </p:cNvPr>
          <p:cNvSpPr txBox="1"/>
          <p:nvPr/>
        </p:nvSpPr>
        <p:spPr>
          <a:xfrm>
            <a:off x="6233394" y="2514268"/>
            <a:ext cx="2204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Combined image</a:t>
            </a:r>
            <a:endParaRPr kumimoji="1" lang="ja-JP" altLang="en-US" sz="1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3885A7D5-149D-44F6-B0F6-573D35BB497D}"/>
              </a:ext>
            </a:extLst>
          </p:cNvPr>
          <p:cNvSpPr txBox="1"/>
          <p:nvPr/>
        </p:nvSpPr>
        <p:spPr>
          <a:xfrm>
            <a:off x="6507462" y="2819944"/>
            <a:ext cx="117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92D050"/>
                </a:solidFill>
                <a:latin typeface="+mn-ea"/>
                <a:cs typeface="Helvetica" panose="020B0604020202020204" pitchFamily="34" charset="0"/>
              </a:rPr>
              <a:t>Dextran</a:t>
            </a:r>
          </a:p>
          <a:p>
            <a:r>
              <a:rPr kumimoji="1" lang="en-US" altLang="ja-JP" sz="1200" b="1" dirty="0">
                <a:solidFill>
                  <a:schemeClr val="bg1"/>
                </a:solidFill>
                <a:latin typeface="+mn-ea"/>
                <a:cs typeface="Helvetica" panose="020B0604020202020204" pitchFamily="34" charset="0"/>
              </a:rPr>
              <a:t>+ </a:t>
            </a:r>
            <a:r>
              <a:rPr kumimoji="1" lang="en-US" altLang="ja-JP" sz="1200" b="1" dirty="0">
                <a:solidFill>
                  <a:srgbClr val="FF0000"/>
                </a:solidFill>
                <a:latin typeface="+mn-ea"/>
                <a:cs typeface="Helvetica" panose="020B0604020202020204" pitchFamily="34" charset="0"/>
              </a:rPr>
              <a:t>Hoechst</a:t>
            </a:r>
            <a:endParaRPr kumimoji="1" lang="ja-JP" altLang="en-US" sz="1200" b="1" dirty="0">
              <a:solidFill>
                <a:srgbClr val="FF0000"/>
              </a:solidFill>
              <a:latin typeface="+mn-ea"/>
              <a:cs typeface="Helvetica" panose="020B0604020202020204" pitchFamily="34" charset="0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156B9717-F031-45F3-B5B3-A661B9EFB3C3}"/>
              </a:ext>
            </a:extLst>
          </p:cNvPr>
          <p:cNvSpPr txBox="1"/>
          <p:nvPr/>
        </p:nvSpPr>
        <p:spPr>
          <a:xfrm>
            <a:off x="6067789" y="4628002"/>
            <a:ext cx="2535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kern="100" dirty="0">
                <a:effectLst/>
                <a:latin typeface="Helvetica" panose="020B0604020202020204" pitchFamily="34" charset="0"/>
                <a:ea typeface="ＭＳ 明朝" panose="02020609040205080304" pitchFamily="17" charset="-128"/>
                <a:cs typeface="Helvetica" panose="020B0604020202020204" pitchFamily="34" charset="0"/>
              </a:rPr>
              <a:t>Extravascular Hoechst-positive region</a:t>
            </a:r>
          </a:p>
        </p:txBody>
      </p:sp>
      <p:cxnSp>
        <p:nvCxnSpPr>
          <p:cNvPr id="78" name="直線コネクタ 77">
            <a:extLst>
              <a:ext uri="{FF2B5EF4-FFF2-40B4-BE49-F238E27FC236}">
                <a16:creationId xmlns:a16="http://schemas.microsoft.com/office/drawing/2014/main" id="{012BBC37-CAFC-448B-AB7F-ACBCBB12864D}"/>
              </a:ext>
            </a:extLst>
          </p:cNvPr>
          <p:cNvCxnSpPr>
            <a:cxnSpLocks/>
          </p:cNvCxnSpPr>
          <p:nvPr/>
        </p:nvCxnSpPr>
        <p:spPr>
          <a:xfrm>
            <a:off x="5092537" y="2075074"/>
            <a:ext cx="277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82940C61-4D74-4BC0-8D4C-4AFD2748100B}"/>
              </a:ext>
            </a:extLst>
          </p:cNvPr>
          <p:cNvCxnSpPr>
            <a:cxnSpLocks/>
          </p:cNvCxnSpPr>
          <p:nvPr/>
        </p:nvCxnSpPr>
        <p:spPr>
          <a:xfrm>
            <a:off x="5092537" y="4383299"/>
            <a:ext cx="277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64BB5F23-3B81-474C-B397-45E83F3CD986}"/>
              </a:ext>
            </a:extLst>
          </p:cNvPr>
          <p:cNvCxnSpPr>
            <a:cxnSpLocks/>
          </p:cNvCxnSpPr>
          <p:nvPr/>
        </p:nvCxnSpPr>
        <p:spPr>
          <a:xfrm>
            <a:off x="5092537" y="6716924"/>
            <a:ext cx="277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2404CFFB-8136-4D04-8E5C-DC2A2065FA08}"/>
              </a:ext>
            </a:extLst>
          </p:cNvPr>
          <p:cNvCxnSpPr>
            <a:cxnSpLocks/>
          </p:cNvCxnSpPr>
          <p:nvPr/>
        </p:nvCxnSpPr>
        <p:spPr>
          <a:xfrm>
            <a:off x="2387437" y="2075074"/>
            <a:ext cx="277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8F94928D-0884-4DE3-97CC-900E2D8589F2}"/>
              </a:ext>
            </a:extLst>
          </p:cNvPr>
          <p:cNvCxnSpPr>
            <a:cxnSpLocks/>
          </p:cNvCxnSpPr>
          <p:nvPr/>
        </p:nvCxnSpPr>
        <p:spPr>
          <a:xfrm>
            <a:off x="2387437" y="4383299"/>
            <a:ext cx="277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F2809D2E-8731-43FC-9406-C39F0103941E}"/>
              </a:ext>
            </a:extLst>
          </p:cNvPr>
          <p:cNvCxnSpPr>
            <a:cxnSpLocks/>
          </p:cNvCxnSpPr>
          <p:nvPr/>
        </p:nvCxnSpPr>
        <p:spPr>
          <a:xfrm>
            <a:off x="2387437" y="6716924"/>
            <a:ext cx="277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C61DEB23-7838-463B-9483-6B92A205341D}"/>
              </a:ext>
            </a:extLst>
          </p:cNvPr>
          <p:cNvCxnSpPr>
            <a:cxnSpLocks/>
          </p:cNvCxnSpPr>
          <p:nvPr/>
        </p:nvCxnSpPr>
        <p:spPr>
          <a:xfrm>
            <a:off x="7797637" y="4383299"/>
            <a:ext cx="277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9433D869-840A-4C11-AF09-FD1EEF1464C7}"/>
              </a:ext>
            </a:extLst>
          </p:cNvPr>
          <p:cNvCxnSpPr>
            <a:cxnSpLocks/>
          </p:cNvCxnSpPr>
          <p:nvPr/>
        </p:nvCxnSpPr>
        <p:spPr>
          <a:xfrm>
            <a:off x="7797637" y="6716924"/>
            <a:ext cx="277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A0D5E664-5062-495B-8DBD-37CA642C9033}"/>
              </a:ext>
            </a:extLst>
          </p:cNvPr>
          <p:cNvSpPr txBox="1"/>
          <p:nvPr/>
        </p:nvSpPr>
        <p:spPr>
          <a:xfrm>
            <a:off x="6507462" y="5154193"/>
            <a:ext cx="117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FF0000"/>
                </a:solidFill>
                <a:latin typeface="+mn-ea"/>
                <a:cs typeface="Helvetica" panose="020B0604020202020204" pitchFamily="34" charset="0"/>
              </a:rPr>
              <a:t>Hoechst</a:t>
            </a:r>
            <a:endParaRPr kumimoji="1" lang="ja-JP" altLang="en-US" sz="1200" b="1" dirty="0">
              <a:solidFill>
                <a:srgbClr val="FF0000"/>
              </a:solidFill>
              <a:latin typeface="+mn-ea"/>
              <a:cs typeface="Helvetica" panose="020B0604020202020204" pitchFamily="34" charset="0"/>
            </a:endParaRPr>
          </a:p>
        </p:txBody>
      </p:sp>
      <p:sp>
        <p:nvSpPr>
          <p:cNvPr id="43" name="矢印: 右 42">
            <a:extLst>
              <a:ext uri="{FF2B5EF4-FFF2-40B4-BE49-F238E27FC236}">
                <a16:creationId xmlns:a16="http://schemas.microsoft.com/office/drawing/2014/main" id="{481AA4FB-3C1F-4F4A-B3B3-856D1E2B827C}"/>
              </a:ext>
            </a:extLst>
          </p:cNvPr>
          <p:cNvSpPr/>
          <p:nvPr/>
        </p:nvSpPr>
        <p:spPr>
          <a:xfrm>
            <a:off x="5764860" y="5763888"/>
            <a:ext cx="432000" cy="4320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8146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1457</TotalTime>
  <Words>45</Words>
  <Application>Microsoft Office PowerPoint</Application>
  <PresentationFormat>画面に合わせる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Helvetica</vt:lpstr>
      <vt:lpstr>Office テーマ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藤島裕也</dc:creator>
  <cp:lastModifiedBy>貴章 坂上</cp:lastModifiedBy>
  <cp:revision>108</cp:revision>
  <dcterms:created xsi:type="dcterms:W3CDTF">2018-02-14T05:28:03Z</dcterms:created>
  <dcterms:modified xsi:type="dcterms:W3CDTF">2021-11-04T00:57:55Z</dcterms:modified>
</cp:coreProperties>
</file>