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49" r:id="rId2"/>
    <p:sldId id="278" r:id="rId3"/>
    <p:sldId id="946" r:id="rId4"/>
    <p:sldId id="256" r:id="rId5"/>
    <p:sldId id="257" r:id="rId6"/>
    <p:sldId id="258" r:id="rId7"/>
    <p:sldId id="259" r:id="rId8"/>
    <p:sldId id="950" r:id="rId9"/>
    <p:sldId id="95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1FFD8D-2C23-9146-B77A-BA2D2C088F27}" v="7" dt="2026-07-23T15:23:20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19" autoAdjust="0"/>
    <p:restoredTop sz="94614"/>
  </p:normalViewPr>
  <p:slideViewPr>
    <p:cSldViewPr snapToGrid="0">
      <p:cViewPr varScale="1">
        <p:scale>
          <a:sx n="112" d="100"/>
          <a:sy n="112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74624-4334-4803-6EFF-5E6C9FF75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AD988-1196-794A-DF31-4DD097587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6C1B7-1F17-D93A-07D2-03B9E3BD6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2DA1F-A255-532C-E1D6-4F2EB3C64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9E010-487D-9AA7-5031-445BE7A85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7DD1D-3E79-8D7C-FD2C-62FF8B71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9F830-8690-C741-C499-B65B32486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CEF9D-03DE-B8FB-6F46-8F29769E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92065-E53B-29E9-83A0-2F1621C1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BEA82-2ED5-1E12-AB7F-F309B2C8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63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E52B0E-E5E6-1BCD-FE18-AB873F23F6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3C129C-289F-E963-4807-424E62FF6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0A187-30B9-F278-E2B8-5328045D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142A4-6C9C-E172-CEE8-3686EC98B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525FE-0912-1C1D-D6BF-5AA58304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68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CD8F5-771A-AADF-BD72-41507F63A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B9B22-B0E2-E43D-7697-665549BBB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D3BF1-1B0A-F6E7-8552-23DF41AFB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58B3-8B36-5B7B-6D1D-CC035C825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E1057-9767-5E28-E8B1-504096134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60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2C576-ABC4-02AF-5E32-95849AE8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88682-BE00-2EF3-8E1A-35D346EDB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5F0D3-F6E9-6556-DF47-D4279096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8369E-072D-4DE7-4CD5-2E4A01F43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F7E42-B945-B630-5D54-B283BCDD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29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750D-FD39-49E9-2D65-D84E355A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B97C5-8B11-F5B3-7553-233262D35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AF6CB-5AD3-0BD4-07DD-4F6281E3B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2B1D6-0330-DCFC-354D-645F391BA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65C78-0179-AFA4-0DDC-9E44B141C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FAE2F-9D37-B6F2-23B5-C0896926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87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A1E08-77D3-555E-0BC7-C86937608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AD9AA-51F2-E146-5D1D-65A2CAE9F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503D1-5D65-E2EE-F034-F9FEAA776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FEA48-EBBE-A421-9F8E-AB87BB477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3E2824-0A8E-FBD1-4ADD-7348A954B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A9B7EF-0305-4EDA-0078-83998FC6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80D59B-C8A1-B2D9-C429-3FEBCB213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CF8442-0CD4-3298-1C46-668BEFB41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591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E686C-603F-6F83-555B-553131F89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80B837-6C21-1058-D02C-FE62B20E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6F55C8-A656-6123-7F62-47EEFA53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A9EA9-BE09-EAFD-54AD-AE0AFEE00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53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4340A-A0F4-93A6-DE53-7F6EC6E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08D375-E5F2-8F93-F917-78DFE062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2629C-D21E-D871-8711-B45863FF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79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70BEE-2149-35A4-E383-8E0D111D4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7A41A-569A-BD22-22DA-85A0686FB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509A0-EE4B-389E-EEC2-3FEBE4033E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5FF01-C30D-7D6B-4C1E-4A11B990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64A02-649F-97F4-43CF-1DFA725F3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B85DF-3A96-8D01-B77B-FBE81540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55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C94C-8C9B-3305-DF49-C8DD9B0D6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688930-183A-B611-B4FC-1F570D63E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E2B98-A601-67CB-7945-748072E4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35043-B6AD-E485-4BD2-B437B0921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7250D1-6ACF-1F72-0E89-36B22BD0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F7CAE-DC16-6239-80AB-209ABE172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64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EFD866-E58C-F4F1-5221-A072B03B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5DFE1-EA85-6819-BE4B-DBB601FB5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AB34B-FC17-6729-5DE8-4BFAE61D82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75E342-3A94-4670-B31F-8BAF5BDA0C8A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E20B3-63A8-29EA-A232-70D826AD8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A2D92-028A-43CF-5811-5B08A3088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3EA45-E259-44C2-88C5-086418ABBB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38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39D2E-6992-B710-8DE8-062DB6410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D3BE3-7A33-C584-011C-524760663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740" y="184473"/>
            <a:ext cx="5375672" cy="395060"/>
          </a:xfrm>
        </p:spPr>
        <p:txBody>
          <a:bodyPr>
            <a:normAutofit fontScale="90000"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1a: Study flow – PRiDE-UK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902742-BB95-5C07-8672-5172FDB0A299}"/>
              </a:ext>
            </a:extLst>
          </p:cNvPr>
          <p:cNvGrpSpPr/>
          <p:nvPr/>
        </p:nvGrpSpPr>
        <p:grpSpPr>
          <a:xfrm>
            <a:off x="1612830" y="814353"/>
            <a:ext cx="9127299" cy="5414775"/>
            <a:chOff x="979258" y="1251859"/>
            <a:chExt cx="9127299" cy="6107487"/>
          </a:xfrm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9E135FB1-E2E2-8389-8B41-E332A024FC77}"/>
                </a:ext>
              </a:extLst>
            </p:cNvPr>
            <p:cNvSpPr/>
            <p:nvPr/>
          </p:nvSpPr>
          <p:spPr>
            <a:xfrm>
              <a:off x="979258" y="1251859"/>
              <a:ext cx="4553108" cy="591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Early pregnancy consent visit (&lt;16 weeks) </a:t>
              </a:r>
            </a:p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Recruitment: 4751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4D4743D-7EBB-50A4-2CB0-68EC11D46B47}"/>
                </a:ext>
              </a:extLst>
            </p:cNvPr>
            <p:cNvCxnSpPr>
              <a:cxnSpLocks/>
            </p:cNvCxnSpPr>
            <p:nvPr/>
          </p:nvCxnSpPr>
          <p:spPr>
            <a:xfrm>
              <a:off x="3223500" y="1831466"/>
              <a:ext cx="0" cy="30687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D0C10C2-E51A-172B-F3E6-AFB94682FDD0}"/>
                </a:ext>
              </a:extLst>
            </p:cNvPr>
            <p:cNvGrpSpPr/>
            <p:nvPr/>
          </p:nvGrpSpPr>
          <p:grpSpPr>
            <a:xfrm>
              <a:off x="3223501" y="1820174"/>
              <a:ext cx="5554547" cy="793101"/>
              <a:chOff x="3558044" y="1613346"/>
              <a:chExt cx="5293469" cy="793101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1BE65690-F764-9F62-103B-44A3514E47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58044" y="2040237"/>
                <a:ext cx="289384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ounded Rectangle 47">
                <a:extLst>
                  <a:ext uri="{FF2B5EF4-FFF2-40B4-BE49-F238E27FC236}">
                    <a16:creationId xmlns:a16="http://schemas.microsoft.com/office/drawing/2014/main" id="{F6B72051-E663-545F-F793-490B841E7EB7}"/>
                  </a:ext>
                </a:extLst>
              </p:cNvPr>
              <p:cNvSpPr/>
              <p:nvPr/>
            </p:nvSpPr>
            <p:spPr>
              <a:xfrm>
                <a:off x="6473625" y="1613346"/>
                <a:ext cx="2377888" cy="79310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anchor="ctr"/>
              <a:lstStyle/>
              <a:p>
                <a:pPr>
                  <a:defRPr/>
                </a:pPr>
                <a:r>
                  <a:rPr lang="en-GB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included in the study: 5</a:t>
                </a:r>
                <a:endPara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Severe anaemia: 3</a:t>
                </a:r>
              </a:p>
              <a:p>
                <a:pPr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B12 injections: 2</a:t>
                </a:r>
                <a:endPara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7" name="Rounded Rectangle 6">
              <a:extLst>
                <a:ext uri="{FF2B5EF4-FFF2-40B4-BE49-F238E27FC236}">
                  <a16:creationId xmlns:a16="http://schemas.microsoft.com/office/drawing/2014/main" id="{815AF14E-1CB1-525D-3B40-91E4A60C6F4D}"/>
                </a:ext>
              </a:extLst>
            </p:cNvPr>
            <p:cNvSpPr/>
            <p:nvPr/>
          </p:nvSpPr>
          <p:spPr>
            <a:xfrm>
              <a:off x="4135895" y="6563641"/>
              <a:ext cx="3035630" cy="7957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 algn="ctr">
                <a:lnSpc>
                  <a:spcPct val="150000"/>
                </a:lnSpc>
                <a:defRPr/>
              </a:pP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 least one outcome  data available: 4250</a:t>
              </a:r>
            </a:p>
            <a:p>
              <a:pPr algn="ctr">
                <a:lnSpc>
                  <a:spcPct val="150000"/>
                </a:lnSpc>
                <a:defRPr/>
              </a:pP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ounded Rectangle 47">
              <a:extLst>
                <a:ext uri="{FF2B5EF4-FFF2-40B4-BE49-F238E27FC236}">
                  <a16:creationId xmlns:a16="http://schemas.microsoft.com/office/drawing/2014/main" id="{8CC53B6F-B6E9-3459-7C0A-0EDCA82F866D}"/>
                </a:ext>
              </a:extLst>
            </p:cNvPr>
            <p:cNvSpPr/>
            <p:nvPr/>
          </p:nvSpPr>
          <p:spPr>
            <a:xfrm>
              <a:off x="5743022" y="2959737"/>
              <a:ext cx="4363535" cy="22126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>
                <a:defRPr/>
              </a:pP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Excluded: 419 (8.8%)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Miscarried: 118 (termination 3)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Did not attend OGTT: 165 (3.8%)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Declined OGTT: 4; Not booked: 8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Unwell during OGTT: 4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Withdrew consent: 55; Moved out of area: 56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eligible: 9 (Reasons unknown: 3; B12 injections: 2; 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Developed other diseases: 4)</a:t>
              </a:r>
            </a:p>
          </p:txBody>
        </p:sp>
        <p:sp>
          <p:nvSpPr>
            <p:cNvPr id="8" name="Rounded Rectangle 47">
              <a:extLst>
                <a:ext uri="{FF2B5EF4-FFF2-40B4-BE49-F238E27FC236}">
                  <a16:creationId xmlns:a16="http://schemas.microsoft.com/office/drawing/2014/main" id="{A0DB2E77-4B2B-B7CA-4AA4-A040C1CF3CD7}"/>
                </a:ext>
              </a:extLst>
            </p:cNvPr>
            <p:cNvSpPr/>
            <p:nvPr/>
          </p:nvSpPr>
          <p:spPr>
            <a:xfrm>
              <a:off x="3319299" y="2864113"/>
              <a:ext cx="2004342" cy="35128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>
                <a:defRPr/>
              </a:pP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Eligible for OGTT: </a:t>
              </a: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4746</a:t>
              </a:r>
              <a:endParaRPr lang="en-GB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29C698E-B17E-D427-3A3A-134BD0B372C1}"/>
                </a:ext>
              </a:extLst>
            </p:cNvPr>
            <p:cNvCxnSpPr>
              <a:cxnSpLocks/>
            </p:cNvCxnSpPr>
            <p:nvPr/>
          </p:nvCxnSpPr>
          <p:spPr>
            <a:xfrm>
              <a:off x="3223500" y="3640117"/>
              <a:ext cx="2543725" cy="5874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13BEC2D0-AA20-F13E-4398-3812C50446D5}"/>
              </a:ext>
            </a:extLst>
          </p:cNvPr>
          <p:cNvSpPr/>
          <p:nvPr/>
        </p:nvSpPr>
        <p:spPr>
          <a:xfrm>
            <a:off x="2020453" y="4048886"/>
            <a:ext cx="3711059" cy="10347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OGTT done: </a:t>
            </a:r>
            <a:r>
              <a:rPr lang="en-GB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4320</a:t>
            </a:r>
            <a:r>
              <a:rPr lang="en-GB" sz="16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</a:t>
            </a:r>
            <a:endParaRPr lang="en-US" sz="1400" b="1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GDM: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633 (14.65%);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NGT: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3687</a:t>
            </a:r>
          </a:p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DC2CFF27-CE1F-C774-C69D-669EA1F513EB}"/>
              </a:ext>
            </a:extLst>
          </p:cNvPr>
          <p:cNvSpPr/>
          <p:nvPr/>
        </p:nvSpPr>
        <p:spPr>
          <a:xfrm>
            <a:off x="1158941" y="5515512"/>
            <a:ext cx="3035631" cy="70545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outcome data available: 4447</a:t>
            </a:r>
          </a:p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F83D52-0C5B-FC84-6233-2D9E2B7AAA92}"/>
              </a:ext>
            </a:extLst>
          </p:cNvPr>
          <p:cNvCxnSpPr>
            <a:cxnSpLocks/>
          </p:cNvCxnSpPr>
          <p:nvPr/>
        </p:nvCxnSpPr>
        <p:spPr>
          <a:xfrm>
            <a:off x="1756932" y="1328221"/>
            <a:ext cx="0" cy="41842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561377-1B3D-222E-BAD4-A8C947ABEAFA}"/>
              </a:ext>
            </a:extLst>
          </p:cNvPr>
          <p:cNvCxnSpPr>
            <a:cxnSpLocks/>
          </p:cNvCxnSpPr>
          <p:nvPr/>
        </p:nvCxnSpPr>
        <p:spPr>
          <a:xfrm>
            <a:off x="4931400" y="5101626"/>
            <a:ext cx="419137" cy="4108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47">
            <a:extLst>
              <a:ext uri="{FF2B5EF4-FFF2-40B4-BE49-F238E27FC236}">
                <a16:creationId xmlns:a16="http://schemas.microsoft.com/office/drawing/2014/main" id="{0378498D-716F-7002-CF1A-E186A2620E35}"/>
              </a:ext>
            </a:extLst>
          </p:cNvPr>
          <p:cNvSpPr/>
          <p:nvPr/>
        </p:nvSpPr>
        <p:spPr>
          <a:xfrm>
            <a:off x="4563411" y="3357827"/>
            <a:ext cx="1602520" cy="34869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Extreme preterm: 7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5448CE-5DAA-B63A-E552-3B91A5A2E04C}"/>
              </a:ext>
            </a:extLst>
          </p:cNvPr>
          <p:cNvCxnSpPr>
            <a:cxnSpLocks/>
          </p:cNvCxnSpPr>
          <p:nvPr/>
        </p:nvCxnSpPr>
        <p:spPr>
          <a:xfrm>
            <a:off x="3857072" y="3523911"/>
            <a:ext cx="692623" cy="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EAD648C-BB72-976E-096C-850FAD8FD5F8}"/>
              </a:ext>
            </a:extLst>
          </p:cNvPr>
          <p:cNvSpPr txBox="1"/>
          <p:nvPr/>
        </p:nvSpPr>
        <p:spPr>
          <a:xfrm>
            <a:off x="1158941" y="6353752"/>
            <a:ext cx="812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flow charts for (a)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PRiDE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-UK, (b)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STRiDE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-India and (c) </a:t>
            </a:r>
            <a:r>
              <a:rPr lang="en-GB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STRiDE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-Kenya</a:t>
            </a:r>
          </a:p>
          <a:p>
            <a:r>
              <a:rPr lang="en-GB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n=3885 women with complete OGTT and HbA1c data; </a:t>
            </a:r>
            <a:r>
              <a:rPr lang="en-GB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GDM diagnosed by other means, without OGTT</a:t>
            </a:r>
            <a:endParaRPr lang="en-GB" sz="1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98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24D08B0-34C7-744F-BC59-8D4F708F7122}"/>
              </a:ext>
            </a:extLst>
          </p:cNvPr>
          <p:cNvSpPr txBox="1">
            <a:spLocks/>
          </p:cNvSpPr>
          <p:nvPr/>
        </p:nvSpPr>
        <p:spPr>
          <a:xfrm>
            <a:off x="2772934" y="201777"/>
            <a:ext cx="6159190" cy="3875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1b: Study flow – STRiDE-India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127BE6-E01C-457B-AFF6-5856BC9791E6}"/>
              </a:ext>
            </a:extLst>
          </p:cNvPr>
          <p:cNvGrpSpPr/>
          <p:nvPr/>
        </p:nvGrpSpPr>
        <p:grpSpPr>
          <a:xfrm>
            <a:off x="3052666" y="1283800"/>
            <a:ext cx="8313575" cy="793101"/>
            <a:chOff x="3498980" y="1530221"/>
            <a:chExt cx="8313574" cy="79310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E19DD45-38A9-4651-A5C9-EF6A0C8292DC}"/>
                </a:ext>
              </a:extLst>
            </p:cNvPr>
            <p:cNvCxnSpPr>
              <a:cxnSpLocks/>
            </p:cNvCxnSpPr>
            <p:nvPr/>
          </p:nvCxnSpPr>
          <p:spPr>
            <a:xfrm>
              <a:off x="3498980" y="2017087"/>
              <a:ext cx="313308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47">
              <a:extLst>
                <a:ext uri="{FF2B5EF4-FFF2-40B4-BE49-F238E27FC236}">
                  <a16:creationId xmlns:a16="http://schemas.microsoft.com/office/drawing/2014/main" id="{7A736599-B489-4B10-AC59-08CCF42132E4}"/>
                </a:ext>
              </a:extLst>
            </p:cNvPr>
            <p:cNvSpPr/>
            <p:nvPr/>
          </p:nvSpPr>
          <p:spPr>
            <a:xfrm>
              <a:off x="6632061" y="1530221"/>
              <a:ext cx="5180493" cy="7931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>
                <a:defRPr/>
              </a:pPr>
              <a:r>
                <a:rPr lang="en-GB" sz="1400" b="1" dirty="0">
                  <a:solidFill>
                    <a:schemeClr val="tx1"/>
                  </a:solidFill>
                  <a:highlight>
                    <a:srgbClr val="FF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Not included in the study: 167 </a:t>
              </a:r>
              <a:endParaRPr lang="en-GB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Withdrew consent when contacted blood sample: </a:t>
              </a:r>
              <a:r>
                <a:rPr lang="en-GB" sz="1400" dirty="0">
                  <a:solidFill>
                    <a:schemeClr val="tx1"/>
                  </a:solidFill>
                  <a:highlight>
                    <a:srgbClr val="FF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84;</a:t>
              </a: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sz="1400" dirty="0">
                  <a:solidFill>
                    <a:schemeClr val="tx1"/>
                  </a:solidFill>
                  <a:highlight>
                    <a:srgbClr val="FFFFFF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Miscarriage: 58; Medical termination of pregnancy: 13; Unable to contact: 12</a:t>
              </a: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0E0B1F-A7F6-44E2-F0EB-500617466821}"/>
              </a:ext>
            </a:extLst>
          </p:cNvPr>
          <p:cNvGrpSpPr/>
          <p:nvPr/>
        </p:nvGrpSpPr>
        <p:grpSpPr>
          <a:xfrm>
            <a:off x="777801" y="821761"/>
            <a:ext cx="7841099" cy="4324495"/>
            <a:chOff x="777800" y="1223196"/>
            <a:chExt cx="7841099" cy="432449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1888C57-DEDB-E2A0-9627-E03163B51B38}"/>
                </a:ext>
              </a:extLst>
            </p:cNvPr>
            <p:cNvGrpSpPr/>
            <p:nvPr/>
          </p:nvGrpSpPr>
          <p:grpSpPr>
            <a:xfrm>
              <a:off x="777800" y="1223196"/>
              <a:ext cx="4553108" cy="4324494"/>
              <a:chOff x="777800" y="1223196"/>
              <a:chExt cx="4553108" cy="4324494"/>
            </a:xfrm>
          </p:grpSpPr>
          <p:sp>
            <p:nvSpPr>
              <p:cNvPr id="3" name="Rounded Rectangle 3">
                <a:extLst>
                  <a:ext uri="{FF2B5EF4-FFF2-40B4-BE49-F238E27FC236}">
                    <a16:creationId xmlns:a16="http://schemas.microsoft.com/office/drawing/2014/main" id="{E2ED646A-04FD-4148-98BD-C120E236065A}"/>
                  </a:ext>
                </a:extLst>
              </p:cNvPr>
              <p:cNvSpPr/>
              <p:nvPr/>
            </p:nvSpPr>
            <p:spPr>
              <a:xfrm>
                <a:off x="777800" y="1223196"/>
                <a:ext cx="4553108" cy="59169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Early pregnancy consent visit (&lt;16 weeks) </a:t>
                </a:r>
              </a:p>
              <a:p>
                <a:pPr algn="ctr">
                  <a:defRPr/>
                </a:pPr>
                <a:r>
                  <a:rPr lang="en-GB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Recruitment: 3070</a:t>
                </a:r>
              </a:p>
            </p:txBody>
          </p: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46771BDC-181A-4860-B387-FF841C946BEC}"/>
                  </a:ext>
                </a:extLst>
              </p:cNvPr>
              <p:cNvCxnSpPr>
                <a:cxnSpLocks/>
                <a:endCxn id="9" idx="0"/>
              </p:cNvCxnSpPr>
              <p:nvPr/>
            </p:nvCxnSpPr>
            <p:spPr>
              <a:xfrm flipH="1">
                <a:off x="3022270" y="1815864"/>
                <a:ext cx="25466" cy="285516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ounded Rectangle 6">
                <a:extLst>
                  <a:ext uri="{FF2B5EF4-FFF2-40B4-BE49-F238E27FC236}">
                    <a16:creationId xmlns:a16="http://schemas.microsoft.com/office/drawing/2014/main" id="{9B8FF4FC-2B0B-4F71-B7A7-BE609C877162}"/>
                  </a:ext>
                </a:extLst>
              </p:cNvPr>
              <p:cNvSpPr/>
              <p:nvPr/>
            </p:nvSpPr>
            <p:spPr>
              <a:xfrm>
                <a:off x="1223158" y="4671031"/>
                <a:ext cx="3598224" cy="87665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anchor="ctr"/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OGTT done: 2115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GDM: 407 (19.2%) NGT: 1708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8F6D4CB-D7F0-4353-AA68-DB2081F43EFA}"/>
                </a:ext>
              </a:extLst>
            </p:cNvPr>
            <p:cNvGrpSpPr/>
            <p:nvPr/>
          </p:nvGrpSpPr>
          <p:grpSpPr>
            <a:xfrm>
              <a:off x="3046394" y="2757893"/>
              <a:ext cx="5572505" cy="749389"/>
              <a:chOff x="3530032" y="2836144"/>
              <a:chExt cx="5572505" cy="749389"/>
            </a:xfrm>
          </p:grpSpPr>
          <p:sp>
            <p:nvSpPr>
              <p:cNvPr id="11" name="Rounded Rectangle 47">
                <a:extLst>
                  <a:ext uri="{FF2B5EF4-FFF2-40B4-BE49-F238E27FC236}">
                    <a16:creationId xmlns:a16="http://schemas.microsoft.com/office/drawing/2014/main" id="{9404CCB6-2A06-4BE6-86FC-56ACC01E145E}"/>
                  </a:ext>
                </a:extLst>
              </p:cNvPr>
              <p:cNvSpPr/>
              <p:nvPr/>
            </p:nvSpPr>
            <p:spPr>
              <a:xfrm>
                <a:off x="6676137" y="2836144"/>
                <a:ext cx="2426400" cy="749389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anchor="ctr"/>
              <a:lstStyle/>
              <a:p>
                <a:pPr algn="ctr">
                  <a:defRPr/>
                </a:pPr>
                <a:r>
                  <a:rPr lang="en-U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Early pregnancy GDM: </a:t>
                </a:r>
                <a:r>
                  <a:rPr lang="en-GB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566 </a:t>
                </a:r>
                <a:r>
                  <a:rPr lang="en-U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Overt diabetes</a:t>
                </a:r>
                <a:r>
                  <a:rPr lang="en-GB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GB" sz="1400" dirty="0">
                    <a:solidFill>
                      <a:schemeClr val="tx1"/>
                    </a:solidFill>
                    <a:highlight>
                      <a:srgbClr val="FFFFFF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F2C6A82B-15D3-467F-BAD1-556328CCBEB7}"/>
                  </a:ext>
                </a:extLst>
              </p:cNvPr>
              <p:cNvCxnSpPr>
                <a:cxnSpLocks/>
                <a:endCxn id="11" idx="1"/>
              </p:cNvCxnSpPr>
              <p:nvPr/>
            </p:nvCxnSpPr>
            <p:spPr>
              <a:xfrm>
                <a:off x="3530032" y="3203158"/>
                <a:ext cx="3146105" cy="7681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Rounded Rectangle 47">
            <a:extLst>
              <a:ext uri="{FF2B5EF4-FFF2-40B4-BE49-F238E27FC236}">
                <a16:creationId xmlns:a16="http://schemas.microsoft.com/office/drawing/2014/main" id="{964D61AA-8D01-426B-A4AF-31C18E787DF9}"/>
              </a:ext>
            </a:extLst>
          </p:cNvPr>
          <p:cNvSpPr/>
          <p:nvPr/>
        </p:nvSpPr>
        <p:spPr>
          <a:xfrm>
            <a:off x="6214027" y="3199976"/>
            <a:ext cx="4743784" cy="8766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completed OGTT: 214 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 not continue the pregnancy: 67; Unable to attend OGTT at 24-28weeks as they shifted antenatal care or were out of station: 47</a:t>
            </a:r>
          </a:p>
        </p:txBody>
      </p:sp>
      <p:sp>
        <p:nvSpPr>
          <p:cNvPr id="7" name="Rounded Rectangle 22">
            <a:extLst>
              <a:ext uri="{FF2B5EF4-FFF2-40B4-BE49-F238E27FC236}">
                <a16:creationId xmlns:a16="http://schemas.microsoft.com/office/drawing/2014/main" id="{D0B9B612-DCAB-3644-A6A8-77A520E392F4}"/>
              </a:ext>
            </a:extLst>
          </p:cNvPr>
          <p:cNvSpPr/>
          <p:nvPr/>
        </p:nvSpPr>
        <p:spPr>
          <a:xfrm>
            <a:off x="7949289" y="4501089"/>
            <a:ext cx="3170087" cy="120371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defRPr/>
            </a:pPr>
            <a:r>
              <a:rPr lang="en-GB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eGDM</a:t>
            </a: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 ≥5.1 mmol/l (92mg/dl)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Overt diabetes: FPG ≥7.0 mmol/l (126mg/dl)</a:t>
            </a:r>
          </a:p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GDM at OGTT (</a:t>
            </a:r>
            <a:r>
              <a:rPr lang="en-GB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cGDM</a:t>
            </a: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FPG: ≥5.1mmol/l (92mg/dl) or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1-hr PG: ≥10.0mmol/l (180mg/dl) or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2-hr PG: ≥8.5mmol/l (153mg/dl) </a:t>
            </a:r>
          </a:p>
        </p:txBody>
      </p:sp>
      <p:sp>
        <p:nvSpPr>
          <p:cNvPr id="2" name="Rounded Rectangle 47">
            <a:extLst>
              <a:ext uri="{FF2B5EF4-FFF2-40B4-BE49-F238E27FC236}">
                <a16:creationId xmlns:a16="http://schemas.microsoft.com/office/drawing/2014/main" id="{17C441F9-DB3A-6719-19F2-7266AFD3A0BE}"/>
              </a:ext>
            </a:extLst>
          </p:cNvPr>
          <p:cNvSpPr/>
          <p:nvPr/>
        </p:nvSpPr>
        <p:spPr>
          <a:xfrm>
            <a:off x="3146954" y="3026442"/>
            <a:ext cx="2049735" cy="3512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Eligible for OGTT: 2329</a:t>
            </a:r>
            <a:endParaRPr lang="en-GB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DF2660-F312-7239-7451-409E64B28058}"/>
              </a:ext>
            </a:extLst>
          </p:cNvPr>
          <p:cNvCxnSpPr>
            <a:cxnSpLocks/>
          </p:cNvCxnSpPr>
          <p:nvPr/>
        </p:nvCxnSpPr>
        <p:spPr>
          <a:xfrm>
            <a:off x="3026782" y="3672573"/>
            <a:ext cx="3146105" cy="7681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076D2EA8-FA1B-1782-7CD7-A3C5D4558B2E}"/>
              </a:ext>
            </a:extLst>
          </p:cNvPr>
          <p:cNvSpPr/>
          <p:nvPr/>
        </p:nvSpPr>
        <p:spPr>
          <a:xfrm>
            <a:off x="216603" y="5500065"/>
            <a:ext cx="2836063" cy="8766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outcome data available:  2575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id="{EBD1DBAD-AE18-E82B-7917-D614D2490A08}"/>
              </a:ext>
            </a:extLst>
          </p:cNvPr>
          <p:cNvSpPr/>
          <p:nvPr/>
        </p:nvSpPr>
        <p:spPr>
          <a:xfrm>
            <a:off x="3473274" y="5518653"/>
            <a:ext cx="2836063" cy="8766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outcome data available: 1789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C010EAD-E8B4-4004-90A1-73F66C6C4038}"/>
              </a:ext>
            </a:extLst>
          </p:cNvPr>
          <p:cNvCxnSpPr>
            <a:cxnSpLocks/>
          </p:cNvCxnSpPr>
          <p:nvPr/>
        </p:nvCxnSpPr>
        <p:spPr>
          <a:xfrm>
            <a:off x="4103649" y="5146255"/>
            <a:ext cx="588968" cy="377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976FF17-F256-D834-CD34-868FD9E69BA2}"/>
              </a:ext>
            </a:extLst>
          </p:cNvPr>
          <p:cNvCxnSpPr>
            <a:cxnSpLocks/>
          </p:cNvCxnSpPr>
          <p:nvPr/>
        </p:nvCxnSpPr>
        <p:spPr>
          <a:xfrm>
            <a:off x="887139" y="1414428"/>
            <a:ext cx="0" cy="40856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55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BC3D3-5342-3388-49EC-6A81A79B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195" y="215284"/>
            <a:ext cx="6356979" cy="396564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1c: Study flow – STRiDE-Kenya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D949BD-5FCB-D873-D6FE-1E60B647AD33}"/>
              </a:ext>
            </a:extLst>
          </p:cNvPr>
          <p:cNvGrpSpPr/>
          <p:nvPr/>
        </p:nvGrpSpPr>
        <p:grpSpPr>
          <a:xfrm>
            <a:off x="954911" y="814354"/>
            <a:ext cx="10656108" cy="5637799"/>
            <a:chOff x="979258" y="1251859"/>
            <a:chExt cx="10656108" cy="6359046"/>
          </a:xfrm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7410C073-4288-1DEE-D6A9-7C1B2A336B26}"/>
                </a:ext>
              </a:extLst>
            </p:cNvPr>
            <p:cNvSpPr/>
            <p:nvPr/>
          </p:nvSpPr>
          <p:spPr>
            <a:xfrm>
              <a:off x="979258" y="1251859"/>
              <a:ext cx="4553108" cy="5916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Early pregnancy consent visit (&lt;16 weeks) </a:t>
              </a:r>
            </a:p>
            <a:p>
              <a:pPr algn="ctr">
                <a:defRPr/>
              </a:pPr>
              <a:r>
                <a:rPr lang="en-GB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Recruitment: 4104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6F781E0-8D9A-2B03-96B5-8D0F16B47F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2899" y="1831467"/>
              <a:ext cx="3695" cy="3420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52CD75E-A5ED-BDBA-A3A0-0FC7B9273E70}"/>
                </a:ext>
              </a:extLst>
            </p:cNvPr>
            <p:cNvGrpSpPr/>
            <p:nvPr/>
          </p:nvGrpSpPr>
          <p:grpSpPr>
            <a:xfrm>
              <a:off x="3161523" y="1820174"/>
              <a:ext cx="7670767" cy="793101"/>
              <a:chOff x="3498980" y="1613346"/>
              <a:chExt cx="7310221" cy="793101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7C09F4DE-4F1D-128D-CB9B-72852BB835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8980" y="2040237"/>
                <a:ext cx="2984789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ounded Rectangle 47">
                <a:extLst>
                  <a:ext uri="{FF2B5EF4-FFF2-40B4-BE49-F238E27FC236}">
                    <a16:creationId xmlns:a16="http://schemas.microsoft.com/office/drawing/2014/main" id="{04D01825-A194-2BB9-5485-B0ECCD440C49}"/>
                  </a:ext>
                </a:extLst>
              </p:cNvPr>
              <p:cNvSpPr/>
              <p:nvPr/>
            </p:nvSpPr>
            <p:spPr>
              <a:xfrm>
                <a:off x="6473624" y="1613346"/>
                <a:ext cx="4335577" cy="793101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27000" rIns="27000" bIns="27000" anchor="ctr"/>
              <a:lstStyle/>
              <a:p>
                <a:pPr algn="ctr">
                  <a:defRPr/>
                </a:pPr>
                <a:r>
                  <a:rPr lang="en-GB" sz="1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included in the study: 716</a:t>
                </a:r>
              </a:p>
              <a:p>
                <a:pPr algn="ctr">
                  <a:defRPr/>
                </a:pPr>
                <a:r>
                  <a:rPr lang="en-US" sz="1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Withdrew consent: 681; miscarriage: 2;  &gt;16 weeks on USS: 3; missing data: 25; not pregnant by USS: 2; unknown: 3</a:t>
                </a:r>
              </a:p>
            </p:txBody>
          </p:sp>
        </p:grpSp>
        <p:sp>
          <p:nvSpPr>
            <p:cNvPr id="37" name="Rounded Rectangle 6">
              <a:extLst>
                <a:ext uri="{FF2B5EF4-FFF2-40B4-BE49-F238E27FC236}">
                  <a16:creationId xmlns:a16="http://schemas.microsoft.com/office/drawing/2014/main" id="{9297322A-BF57-0A6F-73BB-FCCE6D216394}"/>
                </a:ext>
              </a:extLst>
            </p:cNvPr>
            <p:cNvSpPr/>
            <p:nvPr/>
          </p:nvSpPr>
          <p:spPr>
            <a:xfrm>
              <a:off x="4135895" y="6815200"/>
              <a:ext cx="3035630" cy="7957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 algn="ctr">
                <a:lnSpc>
                  <a:spcPct val="150000"/>
                </a:lnSpc>
                <a:defRPr/>
              </a:pP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 least one outcome  data available: 1846</a:t>
              </a:r>
            </a:p>
            <a:p>
              <a:pPr algn="ctr">
                <a:lnSpc>
                  <a:spcPct val="150000"/>
                </a:lnSpc>
                <a:defRPr/>
              </a:pP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ounded Rectangle 47">
              <a:extLst>
                <a:ext uri="{FF2B5EF4-FFF2-40B4-BE49-F238E27FC236}">
                  <a16:creationId xmlns:a16="http://schemas.microsoft.com/office/drawing/2014/main" id="{ECCC7092-253C-AD0C-36F0-A053DE23188B}"/>
                </a:ext>
              </a:extLst>
            </p:cNvPr>
            <p:cNvSpPr/>
            <p:nvPr/>
          </p:nvSpPr>
          <p:spPr>
            <a:xfrm>
              <a:off x="6322884" y="3576044"/>
              <a:ext cx="5312482" cy="131282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completed OGTT:  1233 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eligible:109 (not pregnant: 36 or &gt;20 weeks on USS: 73); vomited: 21; miscarriage: 51; ectopic: 2; intrauterine death: 2; missing 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dcf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20; not willing to travel: 2; consent withdrawn: 7; DNA and not eligible by the time of re-engagement: 1003; sample related issues: 9; unknown: 7)</a:t>
              </a:r>
              <a:endParaRPr lang="en-GB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ounded Rectangle 47">
              <a:extLst>
                <a:ext uri="{FF2B5EF4-FFF2-40B4-BE49-F238E27FC236}">
                  <a16:creationId xmlns:a16="http://schemas.microsoft.com/office/drawing/2014/main" id="{0588C22C-812F-8046-303C-472669E3994D}"/>
                </a:ext>
              </a:extLst>
            </p:cNvPr>
            <p:cNvSpPr/>
            <p:nvPr/>
          </p:nvSpPr>
          <p:spPr>
            <a:xfrm>
              <a:off x="6280968" y="2877595"/>
              <a:ext cx="3322814" cy="6110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 algn="ctr">
                <a:defRPr/>
              </a:pP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sz="1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arly</a:t>
              </a: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pregnancy </a:t>
              </a:r>
              <a:r>
                <a:rPr lang="en-GB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GDM: 12; overt diabetes: 1</a:t>
              </a:r>
            </a:p>
          </p:txBody>
        </p:sp>
        <p:sp>
          <p:nvSpPr>
            <p:cNvPr id="8" name="Rounded Rectangle 47">
              <a:extLst>
                <a:ext uri="{FF2B5EF4-FFF2-40B4-BE49-F238E27FC236}">
                  <a16:creationId xmlns:a16="http://schemas.microsoft.com/office/drawing/2014/main" id="{19949384-0209-2927-0A98-D20635F0E339}"/>
                </a:ext>
              </a:extLst>
            </p:cNvPr>
            <p:cNvSpPr/>
            <p:nvPr/>
          </p:nvSpPr>
          <p:spPr>
            <a:xfrm>
              <a:off x="3174334" y="3467936"/>
              <a:ext cx="2246987" cy="35128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anchor="ctr"/>
            <a:lstStyle/>
            <a:p>
              <a:pPr>
                <a:defRPr/>
              </a:pPr>
              <a:r>
                <a:rPr lang="en-US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Eligible for OGTT: 3375</a:t>
              </a:r>
              <a:endParaRPr lang="en-GB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2F88CD3-FC7D-6694-A7B1-D46875E4A239}"/>
                </a:ext>
              </a:extLst>
            </p:cNvPr>
            <p:cNvCxnSpPr>
              <a:cxnSpLocks/>
            </p:cNvCxnSpPr>
            <p:nvPr/>
          </p:nvCxnSpPr>
          <p:spPr>
            <a:xfrm>
              <a:off x="3150964" y="3150896"/>
              <a:ext cx="313200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639C60D-0C66-9A18-163D-9478791424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2863" y="4240444"/>
              <a:ext cx="3180021" cy="2185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CD2CF45C-57A8-8ED3-A65F-08271FB777A0}"/>
              </a:ext>
            </a:extLst>
          </p:cNvPr>
          <p:cNvSpPr/>
          <p:nvPr/>
        </p:nvSpPr>
        <p:spPr>
          <a:xfrm>
            <a:off x="1846602" y="4397567"/>
            <a:ext cx="3035631" cy="70545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OGTT done : 2142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cGDM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(3.03%);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NGT: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2077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EF3AE8A0-A088-07E4-D925-486076161FCE}"/>
              </a:ext>
            </a:extLst>
          </p:cNvPr>
          <p:cNvSpPr/>
          <p:nvPr/>
        </p:nvSpPr>
        <p:spPr>
          <a:xfrm>
            <a:off x="501022" y="5727386"/>
            <a:ext cx="3035631" cy="70545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anchor="ctr"/>
          <a:lstStyle/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least one outcome data available: 3224</a:t>
            </a:r>
          </a:p>
          <a:p>
            <a:pPr algn="ctr">
              <a:lnSpc>
                <a:spcPct val="150000"/>
              </a:lnSpc>
              <a:defRPr/>
            </a:pP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346C3B-B84B-B5F3-1963-C43BF761A0A1}"/>
              </a:ext>
            </a:extLst>
          </p:cNvPr>
          <p:cNvCxnSpPr>
            <a:cxnSpLocks/>
          </p:cNvCxnSpPr>
          <p:nvPr/>
        </p:nvCxnSpPr>
        <p:spPr>
          <a:xfrm>
            <a:off x="1188221" y="1328221"/>
            <a:ext cx="0" cy="43626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5BB36E-9ED5-D8B6-27E7-8BA51FE77BEA}"/>
              </a:ext>
            </a:extLst>
          </p:cNvPr>
          <p:cNvCxnSpPr>
            <a:cxnSpLocks/>
          </p:cNvCxnSpPr>
          <p:nvPr/>
        </p:nvCxnSpPr>
        <p:spPr>
          <a:xfrm>
            <a:off x="3936380" y="5103023"/>
            <a:ext cx="756237" cy="58789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86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DB3B02-1CE9-86BA-4C02-C9801155B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2" y="520805"/>
            <a:ext cx="6138915" cy="55710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8F65C4-646B-C2EC-C58A-FFB9331760CC}"/>
              </a:ext>
            </a:extLst>
          </p:cNvPr>
          <p:cNvSpPr txBox="1"/>
          <p:nvPr/>
        </p:nvSpPr>
        <p:spPr>
          <a:xfrm>
            <a:off x="2321541" y="5950104"/>
            <a:ext cx="812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maternal age (± SD) for participants in PRiDE UK, STRiDE Kenya and STRiDE India across risk score categories.  Asterisks indicate statistically significant group differences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**: 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0.001).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CD7CCFB-1D26-4B01-2547-14EC7511DB5A}"/>
              </a:ext>
            </a:extLst>
          </p:cNvPr>
          <p:cNvSpPr txBox="1">
            <a:spLocks/>
          </p:cNvSpPr>
          <p:nvPr/>
        </p:nvSpPr>
        <p:spPr>
          <a:xfrm>
            <a:off x="2965440" y="215284"/>
            <a:ext cx="6356979" cy="3965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2a: Maternal age across risk categories</a:t>
            </a:r>
          </a:p>
        </p:txBody>
      </p:sp>
    </p:spTree>
    <p:extLst>
      <p:ext uri="{BB962C8B-B14F-4D97-AF65-F5344CB8AC3E}">
        <p14:creationId xmlns:p14="http://schemas.microsoft.com/office/powerpoint/2010/main" val="113603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005302-0072-552B-5843-C31A7153B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2" y="465048"/>
            <a:ext cx="6138915" cy="55710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EC7800-4A9F-AB8B-E0A8-BFB1135C61C3}"/>
              </a:ext>
            </a:extLst>
          </p:cNvPr>
          <p:cNvSpPr txBox="1"/>
          <p:nvPr/>
        </p:nvSpPr>
        <p:spPr>
          <a:xfrm>
            <a:off x="1867526" y="5856620"/>
            <a:ext cx="8402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BMI (± SD) for participants in PRiDE UK, STRiDE Kenya and STRiDE India across risk score categories.  Asterisks indicate statistically significant group differences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**: 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0.001).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A678A7-5E94-D486-3D3D-CF33E3530CC0}"/>
              </a:ext>
            </a:extLst>
          </p:cNvPr>
          <p:cNvSpPr txBox="1">
            <a:spLocks/>
          </p:cNvSpPr>
          <p:nvPr/>
        </p:nvSpPr>
        <p:spPr>
          <a:xfrm>
            <a:off x="2954289" y="215284"/>
            <a:ext cx="6356979" cy="3965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2b: Maternal BMI across risk categories</a:t>
            </a:r>
          </a:p>
        </p:txBody>
      </p:sp>
    </p:spTree>
    <p:extLst>
      <p:ext uri="{BB962C8B-B14F-4D97-AF65-F5344CB8AC3E}">
        <p14:creationId xmlns:p14="http://schemas.microsoft.com/office/powerpoint/2010/main" val="97533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47E28C-F8A0-49C4-9091-81AE70F81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2" y="431594"/>
            <a:ext cx="6138915" cy="55710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69E6FA-D0E4-DC30-6B77-F86E6344DCD9}"/>
              </a:ext>
            </a:extLst>
          </p:cNvPr>
          <p:cNvSpPr txBox="1"/>
          <p:nvPr/>
        </p:nvSpPr>
        <p:spPr>
          <a:xfrm>
            <a:off x="2040435" y="5871334"/>
            <a:ext cx="8268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systolic blood pressure (± SD) for participants in STRiDE India and STRiDE Kenya across risk score categories.  Asterisks indicate statistically significant group differences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**: 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0.001, **: P &lt; 0.01).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1F8C69E-EE64-8872-1954-5F4C8F3E4AEA}"/>
              </a:ext>
            </a:extLst>
          </p:cNvPr>
          <p:cNvSpPr txBox="1">
            <a:spLocks/>
          </p:cNvSpPr>
          <p:nvPr/>
        </p:nvSpPr>
        <p:spPr>
          <a:xfrm>
            <a:off x="2040435" y="230875"/>
            <a:ext cx="8107722" cy="396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2c: Maternal systolic blood pressure across risk categories</a:t>
            </a:r>
          </a:p>
        </p:txBody>
      </p:sp>
    </p:spTree>
    <p:extLst>
      <p:ext uri="{BB962C8B-B14F-4D97-AF65-F5344CB8AC3E}">
        <p14:creationId xmlns:p14="http://schemas.microsoft.com/office/powerpoint/2010/main" val="1104457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826D80-B1D9-F46D-0454-D7F1BAE5C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2" y="498503"/>
            <a:ext cx="6138915" cy="55710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B5A91C-7850-576F-5B31-883727492AC9}"/>
              </a:ext>
            </a:extLst>
          </p:cNvPr>
          <p:cNvSpPr txBox="1"/>
          <p:nvPr/>
        </p:nvSpPr>
        <p:spPr>
          <a:xfrm>
            <a:off x="2163099" y="5952923"/>
            <a:ext cx="8268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diastolic blood pressure (± SD) for participants in STRiDE India and STRiDE Kenya across risk score categories.  Asterisks indicate statistically significant group differences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**: 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0.001).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035D74-15E7-E20B-F830-0A203A6F17B0}"/>
              </a:ext>
            </a:extLst>
          </p:cNvPr>
          <p:cNvSpPr txBox="1">
            <a:spLocks/>
          </p:cNvSpPr>
          <p:nvPr/>
        </p:nvSpPr>
        <p:spPr>
          <a:xfrm>
            <a:off x="2029284" y="286631"/>
            <a:ext cx="8151780" cy="396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2d: Maternal diastolic blood pressure across risk categories</a:t>
            </a:r>
          </a:p>
        </p:txBody>
      </p:sp>
    </p:spTree>
    <p:extLst>
      <p:ext uri="{BB962C8B-B14F-4D97-AF65-F5344CB8AC3E}">
        <p14:creationId xmlns:p14="http://schemas.microsoft.com/office/powerpoint/2010/main" val="3288807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AC44C92-DC18-AA57-E324-015D208BE7F1}"/>
              </a:ext>
            </a:extLst>
          </p:cNvPr>
          <p:cNvSpPr txBox="1">
            <a:spLocks/>
          </p:cNvSpPr>
          <p:nvPr/>
        </p:nvSpPr>
        <p:spPr>
          <a:xfrm>
            <a:off x="2029284" y="286631"/>
            <a:ext cx="8151780" cy="396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3a: </a:t>
            </a:r>
            <a:r>
              <a:rPr lang="en-GB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ROC-AUC of UK real-world data and PRiDE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4E1E69-9AF6-45F7-4710-75D4E851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482" y="718637"/>
            <a:ext cx="5989751" cy="5420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9FFC66-9A56-14CD-B944-D8E85EBE8991}"/>
              </a:ext>
            </a:extLst>
          </p:cNvPr>
          <p:cNvSpPr txBox="1"/>
          <p:nvPr/>
        </p:nvSpPr>
        <p:spPr>
          <a:xfrm>
            <a:off x="1389873" y="6257821"/>
            <a:ext cx="9412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 curves and corresponding AUC values for the composite prediction model in the real-world and PRiDE UK datasets.</a:t>
            </a:r>
          </a:p>
          <a:p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944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D1D91-FB78-CEB4-6204-7368BC676C7F}"/>
              </a:ext>
            </a:extLst>
          </p:cNvPr>
          <p:cNvSpPr txBox="1">
            <a:spLocks/>
          </p:cNvSpPr>
          <p:nvPr/>
        </p:nvSpPr>
        <p:spPr>
          <a:xfrm>
            <a:off x="1952165" y="286631"/>
            <a:ext cx="8337588" cy="396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data Figure 3b: </a:t>
            </a:r>
            <a:r>
              <a:rPr lang="en-GB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ROC-AUC of  India real-world data and STRiDE-India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18E5DD-33E9-9B7D-F06D-574E6B2AF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349" y="645935"/>
            <a:ext cx="6145301" cy="55661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95D300-3FA4-ED0F-0293-F593B49A9859}"/>
              </a:ext>
            </a:extLst>
          </p:cNvPr>
          <p:cNvSpPr txBox="1"/>
          <p:nvPr/>
        </p:nvSpPr>
        <p:spPr>
          <a:xfrm>
            <a:off x="1264299" y="6212065"/>
            <a:ext cx="9412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 curves and corresponding AUC values for the composite prediction model in the real-world and STRiDE India datasets.</a:t>
            </a:r>
          </a:p>
        </p:txBody>
      </p:sp>
    </p:spTree>
    <p:extLst>
      <p:ext uri="{BB962C8B-B14F-4D97-AF65-F5344CB8AC3E}">
        <p14:creationId xmlns:p14="http://schemas.microsoft.com/office/powerpoint/2010/main" val="2849696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800</Words>
  <Application>Microsoft Macintosh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Office Theme</vt:lpstr>
      <vt:lpstr>Extended data Figure 1a: Study flow – PRiDE-UK</vt:lpstr>
      <vt:lpstr>PowerPoint Presentation</vt:lpstr>
      <vt:lpstr>Extended data Figure 1c: Study flow – STRiDE-Kenya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Hailemariam.Asres</dc:creator>
  <cp:lastModifiedBy>Sukumar, Nithya</cp:lastModifiedBy>
  <cp:revision>14</cp:revision>
  <dcterms:created xsi:type="dcterms:W3CDTF">2026-07-08T23:09:49Z</dcterms:created>
  <dcterms:modified xsi:type="dcterms:W3CDTF">2026-07-25T13:07:02Z</dcterms:modified>
</cp:coreProperties>
</file>