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86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408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EFD0-D9FB-42FF-8A2C-D34A937699CF}" type="datetimeFigureOut">
              <a:rPr lang="es-ES" smtClean="0"/>
              <a:t>5/10/20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60855-F3BF-4208-A3CF-617AF0F7BA3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4620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EFD0-D9FB-42FF-8A2C-D34A937699CF}" type="datetimeFigureOut">
              <a:rPr lang="es-ES" smtClean="0"/>
              <a:t>5/10/20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60855-F3BF-4208-A3CF-617AF0F7BA3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752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EFD0-D9FB-42FF-8A2C-D34A937699CF}" type="datetimeFigureOut">
              <a:rPr lang="es-ES" smtClean="0"/>
              <a:t>5/10/20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60855-F3BF-4208-A3CF-617AF0F7BA3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2082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EFD0-D9FB-42FF-8A2C-D34A937699CF}" type="datetimeFigureOut">
              <a:rPr lang="es-ES" smtClean="0"/>
              <a:t>5/10/20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60855-F3BF-4208-A3CF-617AF0F7BA3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05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EFD0-D9FB-42FF-8A2C-D34A937699CF}" type="datetimeFigureOut">
              <a:rPr lang="es-ES" smtClean="0"/>
              <a:t>5/10/20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60855-F3BF-4208-A3CF-617AF0F7BA3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7674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EFD0-D9FB-42FF-8A2C-D34A937699CF}" type="datetimeFigureOut">
              <a:rPr lang="es-ES" smtClean="0"/>
              <a:t>5/10/20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60855-F3BF-4208-A3CF-617AF0F7BA3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2979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EFD0-D9FB-42FF-8A2C-D34A937699CF}" type="datetimeFigureOut">
              <a:rPr lang="es-ES" smtClean="0"/>
              <a:t>5/10/20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60855-F3BF-4208-A3CF-617AF0F7BA3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9639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EFD0-D9FB-42FF-8A2C-D34A937699CF}" type="datetimeFigureOut">
              <a:rPr lang="es-ES" smtClean="0"/>
              <a:t>5/10/20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60855-F3BF-4208-A3CF-617AF0F7BA3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604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EFD0-D9FB-42FF-8A2C-D34A937699CF}" type="datetimeFigureOut">
              <a:rPr lang="es-ES" smtClean="0"/>
              <a:t>5/10/20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60855-F3BF-4208-A3CF-617AF0F7BA3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8260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EFD0-D9FB-42FF-8A2C-D34A937699CF}" type="datetimeFigureOut">
              <a:rPr lang="es-ES" smtClean="0"/>
              <a:t>5/10/20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60855-F3BF-4208-A3CF-617AF0F7BA3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386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EFD0-D9FB-42FF-8A2C-D34A937699CF}" type="datetimeFigureOut">
              <a:rPr lang="es-ES" smtClean="0"/>
              <a:t>5/10/20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60855-F3BF-4208-A3CF-617AF0F7BA3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7397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9EFD0-D9FB-42FF-8A2C-D34A937699CF}" type="datetimeFigureOut">
              <a:rPr lang="es-ES" smtClean="0"/>
              <a:t>5/10/20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60855-F3BF-4208-A3CF-617AF0F7BA3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8805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upo 42">
            <a:extLst>
              <a:ext uri="{FF2B5EF4-FFF2-40B4-BE49-F238E27FC236}">
                <a16:creationId xmlns:a16="http://schemas.microsoft.com/office/drawing/2014/main" id="{80E05DBC-0455-4CE2-9667-04C226FFC6F2}"/>
              </a:ext>
            </a:extLst>
          </p:cNvPr>
          <p:cNvGrpSpPr/>
          <p:nvPr/>
        </p:nvGrpSpPr>
        <p:grpSpPr>
          <a:xfrm>
            <a:off x="1141894" y="2063547"/>
            <a:ext cx="4099839" cy="3707820"/>
            <a:chOff x="1409180" y="2300559"/>
            <a:chExt cx="4099839" cy="3707820"/>
          </a:xfrm>
        </p:grpSpPr>
        <p:grpSp>
          <p:nvGrpSpPr>
            <p:cNvPr id="41" name="Grupo 40">
              <a:extLst>
                <a:ext uri="{FF2B5EF4-FFF2-40B4-BE49-F238E27FC236}">
                  <a16:creationId xmlns:a16="http://schemas.microsoft.com/office/drawing/2014/main" id="{FFB665B5-1E30-448E-9E80-0C162BF8F11A}"/>
                </a:ext>
              </a:extLst>
            </p:cNvPr>
            <p:cNvGrpSpPr/>
            <p:nvPr/>
          </p:nvGrpSpPr>
          <p:grpSpPr>
            <a:xfrm>
              <a:off x="1409180" y="2300559"/>
              <a:ext cx="4099839" cy="3707820"/>
              <a:chOff x="3520473" y="1928419"/>
              <a:chExt cx="4099839" cy="3707820"/>
            </a:xfrm>
          </p:grpSpPr>
          <p:grpSp>
            <p:nvGrpSpPr>
              <p:cNvPr id="4" name="Grupo 3">
                <a:extLst>
                  <a:ext uri="{FF2B5EF4-FFF2-40B4-BE49-F238E27FC236}">
                    <a16:creationId xmlns:a16="http://schemas.microsoft.com/office/drawing/2014/main" id="{CC9D4437-A50A-482D-8C99-6EC1C99EC57E}"/>
                  </a:ext>
                </a:extLst>
              </p:cNvPr>
              <p:cNvGrpSpPr/>
              <p:nvPr/>
            </p:nvGrpSpPr>
            <p:grpSpPr>
              <a:xfrm>
                <a:off x="3888072" y="1928419"/>
                <a:ext cx="3732240" cy="3707820"/>
                <a:chOff x="5400511" y="3027825"/>
                <a:chExt cx="2709002" cy="2691278"/>
              </a:xfrm>
            </p:grpSpPr>
            <p:pic>
              <p:nvPicPr>
                <p:cNvPr id="5" name="Imagen 4">
                  <a:extLst>
                    <a:ext uri="{FF2B5EF4-FFF2-40B4-BE49-F238E27FC236}">
                      <a16:creationId xmlns:a16="http://schemas.microsoft.com/office/drawing/2014/main" id="{02A2B36F-5B9F-4486-987E-FC5758ECCE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rightnessContrast bright="-38000" contrast="73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2304" t="28230" r="52781" b="9210"/>
                <a:stretch/>
              </p:blipFill>
              <p:spPr>
                <a:xfrm>
                  <a:off x="5400511" y="3027825"/>
                  <a:ext cx="2709002" cy="2691278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grpSp>
              <p:nvGrpSpPr>
                <p:cNvPr id="6" name="Grupo 5">
                  <a:extLst>
                    <a:ext uri="{FF2B5EF4-FFF2-40B4-BE49-F238E27FC236}">
                      <a16:creationId xmlns:a16="http://schemas.microsoft.com/office/drawing/2014/main" id="{3392C566-B6CC-4480-BECE-73BF90C0D30D}"/>
                    </a:ext>
                  </a:extLst>
                </p:cNvPr>
                <p:cNvGrpSpPr/>
                <p:nvPr/>
              </p:nvGrpSpPr>
              <p:grpSpPr>
                <a:xfrm>
                  <a:off x="5873705" y="3067858"/>
                  <a:ext cx="1008000" cy="336451"/>
                  <a:chOff x="5873705" y="3067858"/>
                  <a:chExt cx="1008000" cy="336451"/>
                </a:xfrm>
              </p:grpSpPr>
              <p:sp>
                <p:nvSpPr>
                  <p:cNvPr id="16" name="CuadroTexto 15">
                    <a:extLst>
                      <a:ext uri="{FF2B5EF4-FFF2-40B4-BE49-F238E27FC236}">
                        <a16:creationId xmlns:a16="http://schemas.microsoft.com/office/drawing/2014/main" id="{E32C6D8E-D0E7-4EE7-8018-C82550921969}"/>
                      </a:ext>
                    </a:extLst>
                  </p:cNvPr>
                  <p:cNvSpPr txBox="1"/>
                  <p:nvPr/>
                </p:nvSpPr>
                <p:spPr>
                  <a:xfrm>
                    <a:off x="6220513" y="3067858"/>
                    <a:ext cx="314384" cy="20105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s-ES" sz="1200" dirty="0"/>
                      <a:t>GFP</a:t>
                    </a:r>
                  </a:p>
                </p:txBody>
              </p:sp>
              <p:grpSp>
                <p:nvGrpSpPr>
                  <p:cNvPr id="17" name="Grupo 16">
                    <a:extLst>
                      <a:ext uri="{FF2B5EF4-FFF2-40B4-BE49-F238E27FC236}">
                        <a16:creationId xmlns:a16="http://schemas.microsoft.com/office/drawing/2014/main" id="{C9A657FF-AA98-415A-AB76-A641E88F84A0}"/>
                      </a:ext>
                    </a:extLst>
                  </p:cNvPr>
                  <p:cNvGrpSpPr/>
                  <p:nvPr/>
                </p:nvGrpSpPr>
                <p:grpSpPr>
                  <a:xfrm>
                    <a:off x="5920518" y="3203252"/>
                    <a:ext cx="948600" cy="201057"/>
                    <a:chOff x="5912535" y="3203252"/>
                    <a:chExt cx="948600" cy="201057"/>
                  </a:xfrm>
                </p:grpSpPr>
                <p:sp>
                  <p:nvSpPr>
                    <p:cNvPr id="19" name="CuadroTexto 18">
                      <a:extLst>
                        <a:ext uri="{FF2B5EF4-FFF2-40B4-BE49-F238E27FC236}">
                          <a16:creationId xmlns:a16="http://schemas.microsoft.com/office/drawing/2014/main" id="{79E25E71-4B40-4C6B-B07F-7D9858DEB5E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273857" y="3203252"/>
                      <a:ext cx="185232" cy="20105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s-ES" sz="1200" dirty="0"/>
                        <a:t>S</a:t>
                      </a:r>
                    </a:p>
                  </p:txBody>
                </p:sp>
                <p:sp>
                  <p:nvSpPr>
                    <p:cNvPr id="20" name="CuadroTexto 19">
                      <a:extLst>
                        <a:ext uri="{FF2B5EF4-FFF2-40B4-BE49-F238E27FC236}">
                          <a16:creationId xmlns:a16="http://schemas.microsoft.com/office/drawing/2014/main" id="{53F5983E-DB1F-4E17-B50C-68C534532EB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31689" y="3203252"/>
                      <a:ext cx="229446" cy="20105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s-ES" sz="1200" dirty="0"/>
                        <a:t>M</a:t>
                      </a:r>
                    </a:p>
                  </p:txBody>
                </p:sp>
                <p:sp>
                  <p:nvSpPr>
                    <p:cNvPr id="21" name="CuadroTexto 20">
                      <a:extLst>
                        <a:ext uri="{FF2B5EF4-FFF2-40B4-BE49-F238E27FC236}">
                          <a16:creationId xmlns:a16="http://schemas.microsoft.com/office/drawing/2014/main" id="{34DDBC33-719F-4CE0-93F5-59808938629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12535" y="3203252"/>
                      <a:ext cx="188723" cy="20105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s-ES" sz="1200" dirty="0"/>
                        <a:t>T</a:t>
                      </a:r>
                    </a:p>
                  </p:txBody>
                </p:sp>
              </p:grpSp>
              <p:cxnSp>
                <p:nvCxnSpPr>
                  <p:cNvPr id="18" name="Conector recto 17">
                    <a:extLst>
                      <a:ext uri="{FF2B5EF4-FFF2-40B4-BE49-F238E27FC236}">
                        <a16:creationId xmlns:a16="http://schemas.microsoft.com/office/drawing/2014/main" id="{607088D8-407A-40FD-9381-085F0C40486B}"/>
                      </a:ext>
                    </a:extLst>
                  </p:cNvPr>
                  <p:cNvCxnSpPr/>
                  <p:nvPr/>
                </p:nvCxnSpPr>
                <p:spPr>
                  <a:xfrm>
                    <a:off x="5873705" y="3234747"/>
                    <a:ext cx="1008000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7" name="Grupo 6">
                  <a:extLst>
                    <a:ext uri="{FF2B5EF4-FFF2-40B4-BE49-F238E27FC236}">
                      <a16:creationId xmlns:a16="http://schemas.microsoft.com/office/drawing/2014/main" id="{DEAA77AE-3976-4F1B-B637-38928CB4B039}"/>
                    </a:ext>
                  </a:extLst>
                </p:cNvPr>
                <p:cNvGrpSpPr/>
                <p:nvPr/>
              </p:nvGrpSpPr>
              <p:grpSpPr>
                <a:xfrm>
                  <a:off x="7066452" y="3067858"/>
                  <a:ext cx="1008001" cy="336451"/>
                  <a:chOff x="7066452" y="3067858"/>
                  <a:chExt cx="1008001" cy="336451"/>
                </a:xfrm>
              </p:grpSpPr>
              <p:sp>
                <p:nvSpPr>
                  <p:cNvPr id="10" name="CuadroTexto 9">
                    <a:extLst>
                      <a:ext uri="{FF2B5EF4-FFF2-40B4-BE49-F238E27FC236}">
                        <a16:creationId xmlns:a16="http://schemas.microsoft.com/office/drawing/2014/main" id="{5A49E86C-8BF5-4BBC-84FE-C9F4704F0D45}"/>
                      </a:ext>
                    </a:extLst>
                  </p:cNvPr>
                  <p:cNvSpPr txBox="1"/>
                  <p:nvPr/>
                </p:nvSpPr>
                <p:spPr>
                  <a:xfrm>
                    <a:off x="7284109" y="3067858"/>
                    <a:ext cx="572686" cy="20105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s-ES" sz="1200" dirty="0"/>
                      <a:t>BRL3-GFP</a:t>
                    </a:r>
                  </a:p>
                </p:txBody>
              </p:sp>
              <p:grpSp>
                <p:nvGrpSpPr>
                  <p:cNvPr id="11" name="Grupo 10">
                    <a:extLst>
                      <a:ext uri="{FF2B5EF4-FFF2-40B4-BE49-F238E27FC236}">
                        <a16:creationId xmlns:a16="http://schemas.microsoft.com/office/drawing/2014/main" id="{E440A7E3-1B3D-4312-9ED5-069DBEA33CC1}"/>
                      </a:ext>
                    </a:extLst>
                  </p:cNvPr>
                  <p:cNvGrpSpPr/>
                  <p:nvPr/>
                </p:nvGrpSpPr>
                <p:grpSpPr>
                  <a:xfrm>
                    <a:off x="7096812" y="3203252"/>
                    <a:ext cx="939590" cy="201057"/>
                    <a:chOff x="7106972" y="3203252"/>
                    <a:chExt cx="939590" cy="201057"/>
                  </a:xfrm>
                </p:grpSpPr>
                <p:sp>
                  <p:nvSpPr>
                    <p:cNvPr id="13" name="CuadroTexto 12">
                      <a:extLst>
                        <a:ext uri="{FF2B5EF4-FFF2-40B4-BE49-F238E27FC236}">
                          <a16:creationId xmlns:a16="http://schemas.microsoft.com/office/drawing/2014/main" id="{92D7F105-67BF-4C80-AC9A-5B8B193FDE7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63790" y="3203252"/>
                      <a:ext cx="185232" cy="20105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s-ES" sz="1200" dirty="0"/>
                        <a:t>S</a:t>
                      </a:r>
                    </a:p>
                  </p:txBody>
                </p:sp>
                <p:sp>
                  <p:nvSpPr>
                    <p:cNvPr id="14" name="CuadroTexto 13">
                      <a:extLst>
                        <a:ext uri="{FF2B5EF4-FFF2-40B4-BE49-F238E27FC236}">
                          <a16:creationId xmlns:a16="http://schemas.microsoft.com/office/drawing/2014/main" id="{2FE05D72-4899-420E-AD05-DB92B5F129D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817116" y="3203252"/>
                      <a:ext cx="229446" cy="20105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s-ES" sz="1200" dirty="0"/>
                        <a:t>M</a:t>
                      </a:r>
                    </a:p>
                  </p:txBody>
                </p:sp>
                <p:sp>
                  <p:nvSpPr>
                    <p:cNvPr id="15" name="CuadroTexto 14">
                      <a:extLst>
                        <a:ext uri="{FF2B5EF4-FFF2-40B4-BE49-F238E27FC236}">
                          <a16:creationId xmlns:a16="http://schemas.microsoft.com/office/drawing/2014/main" id="{8E559430-C57F-4A78-A91F-B8DCDFC74D9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106972" y="3203252"/>
                      <a:ext cx="188723" cy="20105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s-ES" sz="1200" dirty="0"/>
                        <a:t>T</a:t>
                      </a:r>
                    </a:p>
                  </p:txBody>
                </p:sp>
              </p:grpSp>
              <p:cxnSp>
                <p:nvCxnSpPr>
                  <p:cNvPr id="12" name="Conector recto 11">
                    <a:extLst>
                      <a:ext uri="{FF2B5EF4-FFF2-40B4-BE49-F238E27FC236}">
                        <a16:creationId xmlns:a16="http://schemas.microsoft.com/office/drawing/2014/main" id="{27D2DF86-12D3-4D56-AE4C-EC90442F1D79}"/>
                      </a:ext>
                    </a:extLst>
                  </p:cNvPr>
                  <p:cNvCxnSpPr/>
                  <p:nvPr/>
                </p:nvCxnSpPr>
                <p:spPr>
                  <a:xfrm>
                    <a:off x="7066452" y="3234747"/>
                    <a:ext cx="1008001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8" name="Rectángulo 7">
                  <a:extLst>
                    <a:ext uri="{FF2B5EF4-FFF2-40B4-BE49-F238E27FC236}">
                      <a16:creationId xmlns:a16="http://schemas.microsoft.com/office/drawing/2014/main" id="{4C9A8F76-C30C-4D3B-A4FE-44D8ED91A988}"/>
                    </a:ext>
                  </a:extLst>
                </p:cNvPr>
                <p:cNvSpPr/>
                <p:nvPr/>
              </p:nvSpPr>
              <p:spPr>
                <a:xfrm>
                  <a:off x="6127118" y="4900182"/>
                  <a:ext cx="777600" cy="47880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9" name="Rectángulo 8">
                  <a:extLst>
                    <a:ext uri="{FF2B5EF4-FFF2-40B4-BE49-F238E27FC236}">
                      <a16:creationId xmlns:a16="http://schemas.microsoft.com/office/drawing/2014/main" id="{5A4DE5C7-89F7-4E88-9E4C-C9C76D212D52}"/>
                    </a:ext>
                  </a:extLst>
                </p:cNvPr>
                <p:cNvSpPr/>
                <p:nvPr/>
              </p:nvSpPr>
              <p:spPr>
                <a:xfrm>
                  <a:off x="7404969" y="3438100"/>
                  <a:ext cx="698400" cy="47880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</p:grpSp>
          <p:sp>
            <p:nvSpPr>
              <p:cNvPr id="23" name="CuadroTexto 22">
                <a:extLst>
                  <a:ext uri="{FF2B5EF4-FFF2-40B4-BE49-F238E27FC236}">
                    <a16:creationId xmlns:a16="http://schemas.microsoft.com/office/drawing/2014/main" id="{CB9E82EE-15E9-40A8-9D53-D6BE5D5F82A2}"/>
                  </a:ext>
                </a:extLst>
              </p:cNvPr>
              <p:cNvSpPr txBox="1"/>
              <p:nvPr/>
            </p:nvSpPr>
            <p:spPr>
              <a:xfrm>
                <a:off x="3520473" y="2604895"/>
                <a:ext cx="38183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000" dirty="0"/>
                  <a:t>180</a:t>
                </a:r>
              </a:p>
            </p:txBody>
          </p:sp>
          <p:sp>
            <p:nvSpPr>
              <p:cNvPr id="24" name="CuadroTexto 23">
                <a:extLst>
                  <a:ext uri="{FF2B5EF4-FFF2-40B4-BE49-F238E27FC236}">
                    <a16:creationId xmlns:a16="http://schemas.microsoft.com/office/drawing/2014/main" id="{37443BC7-6D88-43ED-A0E9-1F9BE15DA127}"/>
                  </a:ext>
                </a:extLst>
              </p:cNvPr>
              <p:cNvSpPr txBox="1"/>
              <p:nvPr/>
            </p:nvSpPr>
            <p:spPr>
              <a:xfrm>
                <a:off x="3520473" y="2804820"/>
                <a:ext cx="38183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000" dirty="0"/>
                  <a:t>130</a:t>
                </a:r>
              </a:p>
            </p:txBody>
          </p:sp>
          <p:sp>
            <p:nvSpPr>
              <p:cNvPr id="25" name="CuadroTexto 24">
                <a:extLst>
                  <a:ext uri="{FF2B5EF4-FFF2-40B4-BE49-F238E27FC236}">
                    <a16:creationId xmlns:a16="http://schemas.microsoft.com/office/drawing/2014/main" id="{6E996E61-D223-43AA-94FB-9972608DB19E}"/>
                  </a:ext>
                </a:extLst>
              </p:cNvPr>
              <p:cNvSpPr txBox="1"/>
              <p:nvPr/>
            </p:nvSpPr>
            <p:spPr>
              <a:xfrm>
                <a:off x="3586197" y="3145604"/>
                <a:ext cx="31611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000" dirty="0"/>
                  <a:t>95</a:t>
                </a:r>
              </a:p>
            </p:txBody>
          </p:sp>
          <p:sp>
            <p:nvSpPr>
              <p:cNvPr id="26" name="CuadroTexto 25">
                <a:extLst>
                  <a:ext uri="{FF2B5EF4-FFF2-40B4-BE49-F238E27FC236}">
                    <a16:creationId xmlns:a16="http://schemas.microsoft.com/office/drawing/2014/main" id="{8D1BD952-04AC-4055-B78F-7E5B65516483}"/>
                  </a:ext>
                </a:extLst>
              </p:cNvPr>
              <p:cNvSpPr txBox="1"/>
              <p:nvPr/>
            </p:nvSpPr>
            <p:spPr>
              <a:xfrm>
                <a:off x="3586197" y="3414772"/>
                <a:ext cx="31611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000" dirty="0"/>
                  <a:t>72</a:t>
                </a:r>
              </a:p>
            </p:txBody>
          </p:sp>
          <p:sp>
            <p:nvSpPr>
              <p:cNvPr id="27" name="CuadroTexto 26">
                <a:extLst>
                  <a:ext uri="{FF2B5EF4-FFF2-40B4-BE49-F238E27FC236}">
                    <a16:creationId xmlns:a16="http://schemas.microsoft.com/office/drawing/2014/main" id="{6E40B1C9-6792-42C1-9C08-ADFA874006D4}"/>
                  </a:ext>
                </a:extLst>
              </p:cNvPr>
              <p:cNvSpPr txBox="1"/>
              <p:nvPr/>
            </p:nvSpPr>
            <p:spPr>
              <a:xfrm>
                <a:off x="3586197" y="3751846"/>
                <a:ext cx="31611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000" dirty="0"/>
                  <a:t>55</a:t>
                </a:r>
              </a:p>
            </p:txBody>
          </p:sp>
          <p:sp>
            <p:nvSpPr>
              <p:cNvPr id="28" name="CuadroTexto 27">
                <a:extLst>
                  <a:ext uri="{FF2B5EF4-FFF2-40B4-BE49-F238E27FC236}">
                    <a16:creationId xmlns:a16="http://schemas.microsoft.com/office/drawing/2014/main" id="{AEA40273-A74E-4B41-9FE9-30E889ADBE0C}"/>
                  </a:ext>
                </a:extLst>
              </p:cNvPr>
              <p:cNvSpPr txBox="1"/>
              <p:nvPr/>
            </p:nvSpPr>
            <p:spPr>
              <a:xfrm>
                <a:off x="3586197" y="4147766"/>
                <a:ext cx="31611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000" dirty="0"/>
                  <a:t>42</a:t>
                </a:r>
              </a:p>
            </p:txBody>
          </p:sp>
          <p:sp>
            <p:nvSpPr>
              <p:cNvPr id="29" name="CuadroTexto 28">
                <a:extLst>
                  <a:ext uri="{FF2B5EF4-FFF2-40B4-BE49-F238E27FC236}">
                    <a16:creationId xmlns:a16="http://schemas.microsoft.com/office/drawing/2014/main" id="{7A8C9597-E672-4A4B-8B12-30609C19BBEC}"/>
                  </a:ext>
                </a:extLst>
              </p:cNvPr>
              <p:cNvSpPr txBox="1"/>
              <p:nvPr/>
            </p:nvSpPr>
            <p:spPr>
              <a:xfrm>
                <a:off x="3586197" y="4517528"/>
                <a:ext cx="31611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000" dirty="0"/>
                  <a:t>34</a:t>
                </a:r>
              </a:p>
            </p:txBody>
          </p:sp>
          <p:sp>
            <p:nvSpPr>
              <p:cNvPr id="30" name="CuadroTexto 29">
                <a:extLst>
                  <a:ext uri="{FF2B5EF4-FFF2-40B4-BE49-F238E27FC236}">
                    <a16:creationId xmlns:a16="http://schemas.microsoft.com/office/drawing/2014/main" id="{1960FDF1-AC10-4555-942A-2AE0DD6A77F7}"/>
                  </a:ext>
                </a:extLst>
              </p:cNvPr>
              <p:cNvSpPr txBox="1"/>
              <p:nvPr/>
            </p:nvSpPr>
            <p:spPr>
              <a:xfrm>
                <a:off x="3586197" y="4928143"/>
                <a:ext cx="31611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000" dirty="0"/>
                  <a:t>26</a:t>
                </a:r>
              </a:p>
            </p:txBody>
          </p:sp>
          <p:sp>
            <p:nvSpPr>
              <p:cNvPr id="31" name="CuadroTexto 30">
                <a:extLst>
                  <a:ext uri="{FF2B5EF4-FFF2-40B4-BE49-F238E27FC236}">
                    <a16:creationId xmlns:a16="http://schemas.microsoft.com/office/drawing/2014/main" id="{DDA31969-4817-4520-8BCA-6DD40AF71EC2}"/>
                  </a:ext>
                </a:extLst>
              </p:cNvPr>
              <p:cNvSpPr txBox="1"/>
              <p:nvPr/>
            </p:nvSpPr>
            <p:spPr>
              <a:xfrm>
                <a:off x="3586197" y="5383449"/>
                <a:ext cx="31611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000" dirty="0"/>
                  <a:t>17</a:t>
                </a:r>
              </a:p>
            </p:txBody>
          </p:sp>
          <p:cxnSp>
            <p:nvCxnSpPr>
              <p:cNvPr id="32" name="Conector recto 31">
                <a:extLst>
                  <a:ext uri="{FF2B5EF4-FFF2-40B4-BE49-F238E27FC236}">
                    <a16:creationId xmlns:a16="http://schemas.microsoft.com/office/drawing/2014/main" id="{B52EE0AA-3366-4B59-AA22-6E155ECD4325}"/>
                  </a:ext>
                </a:extLst>
              </p:cNvPr>
              <p:cNvCxnSpPr/>
              <p:nvPr/>
            </p:nvCxnSpPr>
            <p:spPr>
              <a:xfrm>
                <a:off x="3833723" y="3539648"/>
                <a:ext cx="493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ector recto 32">
                <a:extLst>
                  <a:ext uri="{FF2B5EF4-FFF2-40B4-BE49-F238E27FC236}">
                    <a16:creationId xmlns:a16="http://schemas.microsoft.com/office/drawing/2014/main" id="{997CBF59-FA39-4DEF-A367-0FDBB037E9E3}"/>
                  </a:ext>
                </a:extLst>
              </p:cNvPr>
              <p:cNvCxnSpPr/>
              <p:nvPr/>
            </p:nvCxnSpPr>
            <p:spPr>
              <a:xfrm>
                <a:off x="3833723" y="3880432"/>
                <a:ext cx="493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ector recto 33">
                <a:extLst>
                  <a:ext uri="{FF2B5EF4-FFF2-40B4-BE49-F238E27FC236}">
                    <a16:creationId xmlns:a16="http://schemas.microsoft.com/office/drawing/2014/main" id="{7CDB9F84-969C-4834-9264-61F696F85750}"/>
                  </a:ext>
                </a:extLst>
              </p:cNvPr>
              <p:cNvCxnSpPr/>
              <p:nvPr/>
            </p:nvCxnSpPr>
            <p:spPr>
              <a:xfrm>
                <a:off x="3834472" y="3277181"/>
                <a:ext cx="493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ector recto 34">
                <a:extLst>
                  <a:ext uri="{FF2B5EF4-FFF2-40B4-BE49-F238E27FC236}">
                    <a16:creationId xmlns:a16="http://schemas.microsoft.com/office/drawing/2014/main" id="{508042D8-0DBC-4C49-BEA5-63753F31A16A}"/>
                  </a:ext>
                </a:extLst>
              </p:cNvPr>
              <p:cNvCxnSpPr/>
              <p:nvPr/>
            </p:nvCxnSpPr>
            <p:spPr>
              <a:xfrm>
                <a:off x="3833723" y="2927931"/>
                <a:ext cx="493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ector recto 35">
                <a:extLst>
                  <a:ext uri="{FF2B5EF4-FFF2-40B4-BE49-F238E27FC236}">
                    <a16:creationId xmlns:a16="http://schemas.microsoft.com/office/drawing/2014/main" id="{25A8F36B-7334-4060-A369-847023E8B503}"/>
                  </a:ext>
                </a:extLst>
              </p:cNvPr>
              <p:cNvCxnSpPr/>
              <p:nvPr/>
            </p:nvCxnSpPr>
            <p:spPr>
              <a:xfrm>
                <a:off x="3833723" y="2731081"/>
                <a:ext cx="493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ector recto 36">
                <a:extLst>
                  <a:ext uri="{FF2B5EF4-FFF2-40B4-BE49-F238E27FC236}">
                    <a16:creationId xmlns:a16="http://schemas.microsoft.com/office/drawing/2014/main" id="{B0714205-1B7D-4E34-9D90-C148BAFE11F3}"/>
                  </a:ext>
                </a:extLst>
              </p:cNvPr>
              <p:cNvCxnSpPr/>
              <p:nvPr/>
            </p:nvCxnSpPr>
            <p:spPr>
              <a:xfrm>
                <a:off x="3833723" y="4274131"/>
                <a:ext cx="493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ector recto 37">
                <a:extLst>
                  <a:ext uri="{FF2B5EF4-FFF2-40B4-BE49-F238E27FC236}">
                    <a16:creationId xmlns:a16="http://schemas.microsoft.com/office/drawing/2014/main" id="{2AB8E083-2407-40A6-B9B9-C3537C6D50F8}"/>
                  </a:ext>
                </a:extLst>
              </p:cNvPr>
              <p:cNvCxnSpPr/>
              <p:nvPr/>
            </p:nvCxnSpPr>
            <p:spPr>
              <a:xfrm>
                <a:off x="3833723" y="4638197"/>
                <a:ext cx="493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ector recto 38">
                <a:extLst>
                  <a:ext uri="{FF2B5EF4-FFF2-40B4-BE49-F238E27FC236}">
                    <a16:creationId xmlns:a16="http://schemas.microsoft.com/office/drawing/2014/main" id="{6DD29912-37B7-453B-963F-BE7B23C72560}"/>
                  </a:ext>
                </a:extLst>
              </p:cNvPr>
              <p:cNvCxnSpPr/>
              <p:nvPr/>
            </p:nvCxnSpPr>
            <p:spPr>
              <a:xfrm>
                <a:off x="3833723" y="5054122"/>
                <a:ext cx="493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Conector recto 39">
                <a:extLst>
                  <a:ext uri="{FF2B5EF4-FFF2-40B4-BE49-F238E27FC236}">
                    <a16:creationId xmlns:a16="http://schemas.microsoft.com/office/drawing/2014/main" id="{790CD4E2-76DE-43BF-9366-330D9C7B5DA3}"/>
                  </a:ext>
                </a:extLst>
              </p:cNvPr>
              <p:cNvCxnSpPr/>
              <p:nvPr/>
            </p:nvCxnSpPr>
            <p:spPr>
              <a:xfrm>
                <a:off x="3834472" y="5506560"/>
                <a:ext cx="493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CuadroTexto 41">
              <a:extLst>
                <a:ext uri="{FF2B5EF4-FFF2-40B4-BE49-F238E27FC236}">
                  <a16:creationId xmlns:a16="http://schemas.microsoft.com/office/drawing/2014/main" id="{786E212B-AABD-4027-974A-2055128A108C}"/>
                </a:ext>
              </a:extLst>
            </p:cNvPr>
            <p:cNvSpPr txBox="1"/>
            <p:nvPr/>
          </p:nvSpPr>
          <p:spPr>
            <a:xfrm>
              <a:off x="1409180" y="2353044"/>
              <a:ext cx="39786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000" dirty="0"/>
                <a:t>KDa</a:t>
              </a:r>
            </a:p>
          </p:txBody>
        </p:sp>
      </p:grpSp>
      <p:sp>
        <p:nvSpPr>
          <p:cNvPr id="44" name="CuadroTexto 8">
            <a:extLst>
              <a:ext uri="{FF2B5EF4-FFF2-40B4-BE49-F238E27FC236}">
                <a16:creationId xmlns:a16="http://schemas.microsoft.com/office/drawing/2014/main" id="{9DF54099-0EEA-4388-95FE-F823970D4090}"/>
              </a:ext>
            </a:extLst>
          </p:cNvPr>
          <p:cNvSpPr txBox="1"/>
          <p:nvPr/>
        </p:nvSpPr>
        <p:spPr>
          <a:xfrm>
            <a:off x="1597871" y="2135959"/>
            <a:ext cx="5699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800" dirty="0"/>
              <a:t>MW </a:t>
            </a:r>
            <a:r>
              <a:rPr lang="es-ES" sz="800" dirty="0" err="1"/>
              <a:t>marker</a:t>
            </a:r>
            <a:endParaRPr lang="es-ES" sz="800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37E1F6D-4140-C04F-A27C-D7B8E8F49107}"/>
              </a:ext>
            </a:extLst>
          </p:cNvPr>
          <p:cNvSpPr txBox="1"/>
          <p:nvPr/>
        </p:nvSpPr>
        <p:spPr>
          <a:xfrm>
            <a:off x="936317" y="6794396"/>
            <a:ext cx="5193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/>
              <a:t>Figure S3. Full length image of the western blots shown in Fig. 6C. Immunoblot analysis of total (T), soluble (S), and membrane (M) cell fractions from </a:t>
            </a:r>
            <a:r>
              <a:rPr lang="en-US" sz="1200" i="1" dirty="0"/>
              <a:t>N. </a:t>
            </a:r>
            <a:r>
              <a:rPr lang="en-US" sz="1200" i="1" dirty="0" err="1"/>
              <a:t>benthamiana</a:t>
            </a:r>
            <a:r>
              <a:rPr lang="en-US" sz="1200" i="1" dirty="0"/>
              <a:t> </a:t>
            </a:r>
            <a:r>
              <a:rPr lang="en-US" sz="1200" dirty="0"/>
              <a:t>leaves expressing BRL3-GFP (≈153 </a:t>
            </a:r>
            <a:r>
              <a:rPr lang="en-US" sz="1200" dirty="0" err="1"/>
              <a:t>KDa</a:t>
            </a:r>
            <a:r>
              <a:rPr lang="en-US" sz="1200" dirty="0"/>
              <a:t>) and GFP (≈26.85 </a:t>
            </a:r>
            <a:r>
              <a:rPr lang="en-US" sz="1200" dirty="0" err="1"/>
              <a:t>KDa</a:t>
            </a:r>
            <a:r>
              <a:rPr lang="en-US" sz="1200" dirty="0"/>
              <a:t>) used as membrane-bound and soluble control proteins, respectively.</a:t>
            </a:r>
            <a:r>
              <a:rPr lang="es-E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876017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83</Words>
  <Application>Microsoft Macintosh PowerPoint</Application>
  <PresentationFormat>A4 (210 x 297 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SopraSteria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LOPEZ COBALEA Miguel</dc:creator>
  <cp:lastModifiedBy>Microsoft Office User</cp:lastModifiedBy>
  <cp:revision>11</cp:revision>
  <dcterms:created xsi:type="dcterms:W3CDTF">2020-04-21T18:51:21Z</dcterms:created>
  <dcterms:modified xsi:type="dcterms:W3CDTF">2020-10-05T16:39:12Z</dcterms:modified>
</cp:coreProperties>
</file>