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8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4BD14-F4D9-47FD-A5A3-EFA384ED488A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C1B65-1269-4548-867E-D12E534479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408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26D0-1328-46A7-92FE-52F6E13D2FBC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21D1-297C-4B85-888D-06B3037AE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9532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26D0-1328-46A7-92FE-52F6E13D2FBC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21D1-297C-4B85-888D-06B3037AE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6527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26D0-1328-46A7-92FE-52F6E13D2FBC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21D1-297C-4B85-888D-06B3037AE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733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26D0-1328-46A7-92FE-52F6E13D2FBC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21D1-297C-4B85-888D-06B3037AE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196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26D0-1328-46A7-92FE-52F6E13D2FBC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21D1-297C-4B85-888D-06B3037AE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2419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26D0-1328-46A7-92FE-52F6E13D2FBC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21D1-297C-4B85-888D-06B3037AE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8763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26D0-1328-46A7-92FE-52F6E13D2FBC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21D1-297C-4B85-888D-06B3037AE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1265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26D0-1328-46A7-92FE-52F6E13D2FBC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21D1-297C-4B85-888D-06B3037AE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6747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26D0-1328-46A7-92FE-52F6E13D2FBC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21D1-297C-4B85-888D-06B3037AE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3538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26D0-1328-46A7-92FE-52F6E13D2FBC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21D1-297C-4B85-888D-06B3037AE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5902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426D0-1328-46A7-92FE-52F6E13D2FBC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21D1-297C-4B85-888D-06B3037AE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8837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426D0-1328-46A7-92FE-52F6E13D2FBC}" type="datetimeFigureOut">
              <a:rPr lang="fr-FR" smtClean="0"/>
              <a:t>20/05/2026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A421D1-297C-4B85-888D-06B3037AE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4663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>
            <a:extLst>
              <a:ext uri="{FF2B5EF4-FFF2-40B4-BE49-F238E27FC236}">
                <a16:creationId xmlns:a16="http://schemas.microsoft.com/office/drawing/2014/main" id="{FA60313C-2D24-48B5-A756-977A59B39C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8087" y="247837"/>
            <a:ext cx="1712837" cy="30777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fr-FR" altLang="fr-FR" sz="2000" b="1">
                <a:solidFill>
                  <a:srgbClr val="000000"/>
                </a:solidFill>
              </a:rPr>
              <a:t>Figure S1</a:t>
            </a:r>
            <a:endParaRPr lang="fr-FR" altLang="fr-FR" sz="2000" b="1" dirty="0">
              <a:solidFill>
                <a:srgbClr val="000000"/>
              </a:solidFill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22A7584-C9C1-4DB6-B79F-1A72D85A3089}"/>
              </a:ext>
            </a:extLst>
          </p:cNvPr>
          <p:cNvGrpSpPr/>
          <p:nvPr/>
        </p:nvGrpSpPr>
        <p:grpSpPr>
          <a:xfrm>
            <a:off x="610208" y="1288870"/>
            <a:ext cx="8747804" cy="2899687"/>
            <a:chOff x="1602698" y="1288869"/>
            <a:chExt cx="8747804" cy="2899687"/>
          </a:xfrm>
        </p:grpSpPr>
        <p:grpSp>
          <p:nvGrpSpPr>
            <p:cNvPr id="136" name="Groupe 135">
              <a:extLst>
                <a:ext uri="{FF2B5EF4-FFF2-40B4-BE49-F238E27FC236}">
                  <a16:creationId xmlns:a16="http://schemas.microsoft.com/office/drawing/2014/main" id="{05F54238-5330-4095-AF74-6A2A31FD3A50}"/>
                </a:ext>
              </a:extLst>
            </p:cNvPr>
            <p:cNvGrpSpPr/>
            <p:nvPr/>
          </p:nvGrpSpPr>
          <p:grpSpPr>
            <a:xfrm>
              <a:off x="1602698" y="1288869"/>
              <a:ext cx="2712129" cy="2899687"/>
              <a:chOff x="459697" y="1717676"/>
              <a:chExt cx="2712129" cy="2899687"/>
            </a:xfrm>
          </p:grpSpPr>
          <p:sp>
            <p:nvSpPr>
              <p:cNvPr id="8" name="Rectangle 5">
                <a:extLst>
                  <a:ext uri="{FF2B5EF4-FFF2-40B4-BE49-F238E27FC236}">
                    <a16:creationId xmlns:a16="http://schemas.microsoft.com/office/drawing/2014/main" id="{C4B5F5B5-D249-439B-BBC5-5A30AB3C8D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28775" y="1717676"/>
                <a:ext cx="814388" cy="184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1200" b="1" dirty="0">
                    <a:solidFill>
                      <a:srgbClr val="000000"/>
                    </a:solidFill>
                  </a:rPr>
                  <a:t>HR+/HER2-</a:t>
                </a:r>
                <a:endParaRPr lang="fr-FR" altLang="fr-FR" sz="1200" dirty="0"/>
              </a:p>
            </p:txBody>
          </p:sp>
          <p:sp>
            <p:nvSpPr>
              <p:cNvPr id="9" name="Rectangle 6">
                <a:extLst>
                  <a:ext uri="{FF2B5EF4-FFF2-40B4-BE49-F238E27FC236}">
                    <a16:creationId xmlns:a16="http://schemas.microsoft.com/office/drawing/2014/main" id="{0D4C065D-36CC-4DB5-A259-48E9A6A080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1215" y="2002600"/>
                <a:ext cx="30617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 i="1" dirty="0">
                    <a:solidFill>
                      <a:srgbClr val="000000"/>
                    </a:solidFill>
                  </a:rPr>
                  <a:t>N</a:t>
                </a:r>
                <a:r>
                  <a:rPr lang="fr-FR" altLang="fr-FR" sz="800" dirty="0">
                    <a:solidFill>
                      <a:srgbClr val="000000"/>
                    </a:solidFill>
                  </a:rPr>
                  <a:t>=687</a:t>
                </a:r>
                <a:endParaRPr lang="fr-FR" altLang="fr-FR" sz="800" dirty="0"/>
              </a:p>
            </p:txBody>
          </p:sp>
          <p:sp>
            <p:nvSpPr>
              <p:cNvPr id="10" name="Rectangle 7">
                <a:extLst>
                  <a:ext uri="{FF2B5EF4-FFF2-40B4-BE49-F238E27FC236}">
                    <a16:creationId xmlns:a16="http://schemas.microsoft.com/office/drawing/2014/main" id="{CDB470ED-AAB0-4E13-AE06-35E63B7EBA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37045" y="4463475"/>
                <a:ext cx="1401025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1000" b="1">
                    <a:solidFill>
                      <a:srgbClr val="000000"/>
                    </a:solidFill>
                  </a:rPr>
                  <a:t>Months after diagnosis</a:t>
                </a:r>
                <a:endParaRPr lang="fr-FR" altLang="fr-FR" sz="1000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765C1534-C1BD-42FA-84B7-D4C1AB7C63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62953" y="2988520"/>
                <a:ext cx="947375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1000" b="1" dirty="0" err="1">
                    <a:solidFill>
                      <a:srgbClr val="000000"/>
                    </a:solidFill>
                  </a:rPr>
                  <a:t>Overall</a:t>
                </a:r>
                <a:r>
                  <a:rPr lang="fr-FR" altLang="fr-FR" sz="1000" b="1" dirty="0">
                    <a:solidFill>
                      <a:srgbClr val="000000"/>
                    </a:solidFill>
                  </a:rPr>
                  <a:t> </a:t>
                </a:r>
                <a:r>
                  <a:rPr lang="fr-FR" altLang="fr-FR" sz="1000" b="1" dirty="0" err="1">
                    <a:solidFill>
                      <a:srgbClr val="000000"/>
                    </a:solidFill>
                  </a:rPr>
                  <a:t>survival</a:t>
                </a:r>
                <a:endParaRPr lang="fr-FR" altLang="fr-FR" sz="1000" dirty="0"/>
              </a:p>
            </p:txBody>
          </p:sp>
          <p:sp>
            <p:nvSpPr>
              <p:cNvPr id="12" name="Freeform 9">
                <a:extLst>
                  <a:ext uri="{FF2B5EF4-FFF2-40B4-BE49-F238E27FC236}">
                    <a16:creationId xmlns:a16="http://schemas.microsoft.com/office/drawing/2014/main" id="{E7AEF817-A730-404E-9651-190A009558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900" y="2043114"/>
                <a:ext cx="2108200" cy="1003300"/>
              </a:xfrm>
              <a:custGeom>
                <a:avLst/>
                <a:gdLst>
                  <a:gd name="T0" fmla="*/ 10 w 221"/>
                  <a:gd name="T1" fmla="*/ 0 h 105"/>
                  <a:gd name="T2" fmla="*/ 10 w 221"/>
                  <a:gd name="T3" fmla="*/ 1 h 105"/>
                  <a:gd name="T4" fmla="*/ 18 w 221"/>
                  <a:gd name="T5" fmla="*/ 1 h 105"/>
                  <a:gd name="T6" fmla="*/ 33 w 221"/>
                  <a:gd name="T7" fmla="*/ 2 h 105"/>
                  <a:gd name="T8" fmla="*/ 33 w 221"/>
                  <a:gd name="T9" fmla="*/ 2 h 105"/>
                  <a:gd name="T10" fmla="*/ 34 w 221"/>
                  <a:gd name="T11" fmla="*/ 3 h 105"/>
                  <a:gd name="T12" fmla="*/ 35 w 221"/>
                  <a:gd name="T13" fmla="*/ 4 h 105"/>
                  <a:gd name="T14" fmla="*/ 44 w 221"/>
                  <a:gd name="T15" fmla="*/ 5 h 105"/>
                  <a:gd name="T16" fmla="*/ 45 w 221"/>
                  <a:gd name="T17" fmla="*/ 6 h 105"/>
                  <a:gd name="T18" fmla="*/ 48 w 221"/>
                  <a:gd name="T19" fmla="*/ 7 h 105"/>
                  <a:gd name="T20" fmla="*/ 49 w 221"/>
                  <a:gd name="T21" fmla="*/ 8 h 105"/>
                  <a:gd name="T22" fmla="*/ 52 w 221"/>
                  <a:gd name="T23" fmla="*/ 9 h 105"/>
                  <a:gd name="T24" fmla="*/ 60 w 221"/>
                  <a:gd name="T25" fmla="*/ 10 h 105"/>
                  <a:gd name="T26" fmla="*/ 61 w 221"/>
                  <a:gd name="T27" fmla="*/ 11 h 105"/>
                  <a:gd name="T28" fmla="*/ 70 w 221"/>
                  <a:gd name="T29" fmla="*/ 12 h 105"/>
                  <a:gd name="T30" fmla="*/ 84 w 221"/>
                  <a:gd name="T31" fmla="*/ 14 h 105"/>
                  <a:gd name="T32" fmla="*/ 93 w 221"/>
                  <a:gd name="T33" fmla="*/ 15 h 105"/>
                  <a:gd name="T34" fmla="*/ 99 w 221"/>
                  <a:gd name="T35" fmla="*/ 17 h 105"/>
                  <a:gd name="T36" fmla="*/ 101 w 221"/>
                  <a:gd name="T37" fmla="*/ 19 h 105"/>
                  <a:gd name="T38" fmla="*/ 103 w 221"/>
                  <a:gd name="T39" fmla="*/ 22 h 105"/>
                  <a:gd name="T40" fmla="*/ 108 w 221"/>
                  <a:gd name="T41" fmla="*/ 24 h 105"/>
                  <a:gd name="T42" fmla="*/ 110 w 221"/>
                  <a:gd name="T43" fmla="*/ 26 h 105"/>
                  <a:gd name="T44" fmla="*/ 116 w 221"/>
                  <a:gd name="T45" fmla="*/ 28 h 105"/>
                  <a:gd name="T46" fmla="*/ 117 w 221"/>
                  <a:gd name="T47" fmla="*/ 31 h 105"/>
                  <a:gd name="T48" fmla="*/ 121 w 221"/>
                  <a:gd name="T49" fmla="*/ 34 h 105"/>
                  <a:gd name="T50" fmla="*/ 122 w 221"/>
                  <a:gd name="T51" fmla="*/ 36 h 105"/>
                  <a:gd name="T52" fmla="*/ 127 w 221"/>
                  <a:gd name="T53" fmla="*/ 39 h 105"/>
                  <a:gd name="T54" fmla="*/ 133 w 221"/>
                  <a:gd name="T55" fmla="*/ 42 h 105"/>
                  <a:gd name="T56" fmla="*/ 144 w 221"/>
                  <a:gd name="T57" fmla="*/ 45 h 105"/>
                  <a:gd name="T58" fmla="*/ 146 w 221"/>
                  <a:gd name="T59" fmla="*/ 48 h 105"/>
                  <a:gd name="T60" fmla="*/ 149 w 221"/>
                  <a:gd name="T61" fmla="*/ 51 h 105"/>
                  <a:gd name="T62" fmla="*/ 150 w 221"/>
                  <a:gd name="T63" fmla="*/ 55 h 105"/>
                  <a:gd name="T64" fmla="*/ 152 w 221"/>
                  <a:gd name="T65" fmla="*/ 58 h 105"/>
                  <a:gd name="T66" fmla="*/ 153 w 221"/>
                  <a:gd name="T67" fmla="*/ 61 h 105"/>
                  <a:gd name="T68" fmla="*/ 154 w 221"/>
                  <a:gd name="T69" fmla="*/ 65 h 105"/>
                  <a:gd name="T70" fmla="*/ 156 w 221"/>
                  <a:gd name="T71" fmla="*/ 68 h 105"/>
                  <a:gd name="T72" fmla="*/ 164 w 221"/>
                  <a:gd name="T73" fmla="*/ 72 h 105"/>
                  <a:gd name="T74" fmla="*/ 167 w 221"/>
                  <a:gd name="T75" fmla="*/ 76 h 105"/>
                  <a:gd name="T76" fmla="*/ 169 w 221"/>
                  <a:gd name="T77" fmla="*/ 79 h 105"/>
                  <a:gd name="T78" fmla="*/ 189 w 221"/>
                  <a:gd name="T79" fmla="*/ 83 h 105"/>
                  <a:gd name="T80" fmla="*/ 207 w 221"/>
                  <a:gd name="T81" fmla="*/ 88 h 105"/>
                  <a:gd name="T82" fmla="*/ 209 w 221"/>
                  <a:gd name="T83" fmla="*/ 94 h 105"/>
                  <a:gd name="T84" fmla="*/ 209 w 221"/>
                  <a:gd name="T85" fmla="*/ 99 h 105"/>
                  <a:gd name="T86" fmla="*/ 221 w 221"/>
                  <a:gd name="T87" fmla="*/ 105 h 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21" h="105">
                    <a:moveTo>
                      <a:pt x="0" y="0"/>
                    </a:moveTo>
                    <a:lnTo>
                      <a:pt x="10" y="0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10" y="1"/>
                    </a:lnTo>
                    <a:lnTo>
                      <a:pt x="18" y="1"/>
                    </a:lnTo>
                    <a:lnTo>
                      <a:pt x="18" y="2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33" y="2"/>
                    </a:lnTo>
                    <a:lnTo>
                      <a:pt x="33" y="3"/>
                    </a:lnTo>
                    <a:lnTo>
                      <a:pt x="34" y="3"/>
                    </a:lnTo>
                    <a:lnTo>
                      <a:pt x="34" y="4"/>
                    </a:lnTo>
                    <a:lnTo>
                      <a:pt x="35" y="4"/>
                    </a:lnTo>
                    <a:lnTo>
                      <a:pt x="35" y="5"/>
                    </a:lnTo>
                    <a:lnTo>
                      <a:pt x="44" y="5"/>
                    </a:lnTo>
                    <a:lnTo>
                      <a:pt x="44" y="6"/>
                    </a:lnTo>
                    <a:lnTo>
                      <a:pt x="45" y="6"/>
                    </a:lnTo>
                    <a:lnTo>
                      <a:pt x="45" y="7"/>
                    </a:lnTo>
                    <a:lnTo>
                      <a:pt x="48" y="7"/>
                    </a:lnTo>
                    <a:lnTo>
                      <a:pt x="48" y="8"/>
                    </a:lnTo>
                    <a:lnTo>
                      <a:pt x="49" y="8"/>
                    </a:lnTo>
                    <a:lnTo>
                      <a:pt x="49" y="9"/>
                    </a:lnTo>
                    <a:lnTo>
                      <a:pt x="52" y="9"/>
                    </a:lnTo>
                    <a:lnTo>
                      <a:pt x="52" y="10"/>
                    </a:lnTo>
                    <a:lnTo>
                      <a:pt x="60" y="10"/>
                    </a:lnTo>
                    <a:lnTo>
                      <a:pt x="60" y="11"/>
                    </a:lnTo>
                    <a:lnTo>
                      <a:pt x="61" y="11"/>
                    </a:lnTo>
                    <a:lnTo>
                      <a:pt x="61" y="12"/>
                    </a:lnTo>
                    <a:lnTo>
                      <a:pt x="70" y="12"/>
                    </a:lnTo>
                    <a:lnTo>
                      <a:pt x="70" y="14"/>
                    </a:lnTo>
                    <a:lnTo>
                      <a:pt x="84" y="14"/>
                    </a:lnTo>
                    <a:lnTo>
                      <a:pt x="84" y="15"/>
                    </a:lnTo>
                    <a:lnTo>
                      <a:pt x="93" y="15"/>
                    </a:lnTo>
                    <a:lnTo>
                      <a:pt x="93" y="17"/>
                    </a:lnTo>
                    <a:lnTo>
                      <a:pt x="99" y="17"/>
                    </a:lnTo>
                    <a:lnTo>
                      <a:pt x="99" y="19"/>
                    </a:lnTo>
                    <a:lnTo>
                      <a:pt x="101" y="19"/>
                    </a:lnTo>
                    <a:lnTo>
                      <a:pt x="101" y="22"/>
                    </a:lnTo>
                    <a:lnTo>
                      <a:pt x="103" y="22"/>
                    </a:lnTo>
                    <a:lnTo>
                      <a:pt x="103" y="24"/>
                    </a:lnTo>
                    <a:lnTo>
                      <a:pt x="108" y="24"/>
                    </a:lnTo>
                    <a:lnTo>
                      <a:pt x="108" y="26"/>
                    </a:lnTo>
                    <a:lnTo>
                      <a:pt x="110" y="26"/>
                    </a:lnTo>
                    <a:lnTo>
                      <a:pt x="110" y="28"/>
                    </a:lnTo>
                    <a:lnTo>
                      <a:pt x="116" y="28"/>
                    </a:lnTo>
                    <a:lnTo>
                      <a:pt x="116" y="31"/>
                    </a:lnTo>
                    <a:lnTo>
                      <a:pt x="117" y="31"/>
                    </a:lnTo>
                    <a:lnTo>
                      <a:pt x="117" y="34"/>
                    </a:lnTo>
                    <a:lnTo>
                      <a:pt x="121" y="34"/>
                    </a:lnTo>
                    <a:lnTo>
                      <a:pt x="121" y="36"/>
                    </a:lnTo>
                    <a:lnTo>
                      <a:pt x="122" y="36"/>
                    </a:lnTo>
                    <a:lnTo>
                      <a:pt x="122" y="39"/>
                    </a:lnTo>
                    <a:lnTo>
                      <a:pt x="127" y="39"/>
                    </a:lnTo>
                    <a:lnTo>
                      <a:pt x="127" y="42"/>
                    </a:lnTo>
                    <a:lnTo>
                      <a:pt x="133" y="42"/>
                    </a:lnTo>
                    <a:lnTo>
                      <a:pt x="133" y="45"/>
                    </a:lnTo>
                    <a:lnTo>
                      <a:pt x="144" y="45"/>
                    </a:lnTo>
                    <a:lnTo>
                      <a:pt x="144" y="48"/>
                    </a:lnTo>
                    <a:lnTo>
                      <a:pt x="146" y="48"/>
                    </a:lnTo>
                    <a:lnTo>
                      <a:pt x="146" y="51"/>
                    </a:lnTo>
                    <a:lnTo>
                      <a:pt x="149" y="51"/>
                    </a:lnTo>
                    <a:lnTo>
                      <a:pt x="149" y="55"/>
                    </a:lnTo>
                    <a:lnTo>
                      <a:pt x="150" y="55"/>
                    </a:lnTo>
                    <a:lnTo>
                      <a:pt x="150" y="58"/>
                    </a:lnTo>
                    <a:lnTo>
                      <a:pt x="152" y="58"/>
                    </a:lnTo>
                    <a:lnTo>
                      <a:pt x="152" y="61"/>
                    </a:lnTo>
                    <a:lnTo>
                      <a:pt x="153" y="61"/>
                    </a:lnTo>
                    <a:lnTo>
                      <a:pt x="153" y="65"/>
                    </a:lnTo>
                    <a:lnTo>
                      <a:pt x="154" y="65"/>
                    </a:lnTo>
                    <a:lnTo>
                      <a:pt x="154" y="68"/>
                    </a:lnTo>
                    <a:lnTo>
                      <a:pt x="156" y="68"/>
                    </a:lnTo>
                    <a:lnTo>
                      <a:pt x="156" y="72"/>
                    </a:lnTo>
                    <a:lnTo>
                      <a:pt x="164" y="72"/>
                    </a:lnTo>
                    <a:lnTo>
                      <a:pt x="164" y="76"/>
                    </a:lnTo>
                    <a:lnTo>
                      <a:pt x="167" y="76"/>
                    </a:lnTo>
                    <a:lnTo>
                      <a:pt x="167" y="79"/>
                    </a:lnTo>
                    <a:lnTo>
                      <a:pt x="169" y="79"/>
                    </a:lnTo>
                    <a:lnTo>
                      <a:pt x="169" y="83"/>
                    </a:lnTo>
                    <a:lnTo>
                      <a:pt x="189" y="83"/>
                    </a:lnTo>
                    <a:lnTo>
                      <a:pt x="189" y="88"/>
                    </a:lnTo>
                    <a:lnTo>
                      <a:pt x="207" y="88"/>
                    </a:lnTo>
                    <a:lnTo>
                      <a:pt x="207" y="94"/>
                    </a:lnTo>
                    <a:lnTo>
                      <a:pt x="209" y="94"/>
                    </a:lnTo>
                    <a:lnTo>
                      <a:pt x="209" y="99"/>
                    </a:lnTo>
                    <a:lnTo>
                      <a:pt x="209" y="99"/>
                    </a:lnTo>
                    <a:lnTo>
                      <a:pt x="209" y="105"/>
                    </a:lnTo>
                    <a:lnTo>
                      <a:pt x="221" y="105"/>
                    </a:lnTo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3" name="Freeform 10">
                <a:extLst>
                  <a:ext uri="{FF2B5EF4-FFF2-40B4-BE49-F238E27FC236}">
                    <a16:creationId xmlns:a16="http://schemas.microsoft.com/office/drawing/2014/main" id="{5AA35D88-35C2-436C-924D-E7DCC0F97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7900" y="2043114"/>
                <a:ext cx="2108200" cy="487363"/>
              </a:xfrm>
              <a:custGeom>
                <a:avLst/>
                <a:gdLst>
                  <a:gd name="T0" fmla="*/ 0 w 221"/>
                  <a:gd name="T1" fmla="*/ 0 h 51"/>
                  <a:gd name="T2" fmla="*/ 19 w 221"/>
                  <a:gd name="T3" fmla="*/ 0 h 51"/>
                  <a:gd name="T4" fmla="*/ 19 w 221"/>
                  <a:gd name="T5" fmla="*/ 3 h 51"/>
                  <a:gd name="T6" fmla="*/ 78 w 221"/>
                  <a:gd name="T7" fmla="*/ 3 h 51"/>
                  <a:gd name="T8" fmla="*/ 78 w 221"/>
                  <a:gd name="T9" fmla="*/ 9 h 51"/>
                  <a:gd name="T10" fmla="*/ 137 w 221"/>
                  <a:gd name="T11" fmla="*/ 9 h 51"/>
                  <a:gd name="T12" fmla="*/ 137 w 221"/>
                  <a:gd name="T13" fmla="*/ 23 h 51"/>
                  <a:gd name="T14" fmla="*/ 179 w 221"/>
                  <a:gd name="T15" fmla="*/ 23 h 51"/>
                  <a:gd name="T16" fmla="*/ 179 w 221"/>
                  <a:gd name="T17" fmla="*/ 51 h 51"/>
                  <a:gd name="T18" fmla="*/ 221 w 221"/>
                  <a:gd name="T19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21" h="51">
                    <a:moveTo>
                      <a:pt x="0" y="0"/>
                    </a:moveTo>
                    <a:lnTo>
                      <a:pt x="19" y="0"/>
                    </a:lnTo>
                    <a:lnTo>
                      <a:pt x="19" y="3"/>
                    </a:lnTo>
                    <a:lnTo>
                      <a:pt x="78" y="3"/>
                    </a:lnTo>
                    <a:lnTo>
                      <a:pt x="78" y="9"/>
                    </a:lnTo>
                    <a:lnTo>
                      <a:pt x="137" y="9"/>
                    </a:lnTo>
                    <a:lnTo>
                      <a:pt x="137" y="23"/>
                    </a:lnTo>
                    <a:lnTo>
                      <a:pt x="179" y="23"/>
                    </a:lnTo>
                    <a:lnTo>
                      <a:pt x="179" y="51"/>
                    </a:lnTo>
                    <a:lnTo>
                      <a:pt x="221" y="51"/>
                    </a:lnTo>
                  </a:path>
                </a:pathLst>
              </a:custGeom>
              <a:noFill/>
              <a:ln w="19050" cap="rnd">
                <a:solidFill>
                  <a:srgbClr val="DF536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4" name="Rectangle 11">
                <a:extLst>
                  <a:ext uri="{FF2B5EF4-FFF2-40B4-BE49-F238E27FC236}">
                    <a16:creationId xmlns:a16="http://schemas.microsoft.com/office/drawing/2014/main" id="{ED373F85-9FD2-4275-9552-1B185EF72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2175" y="1957389"/>
                <a:ext cx="2279650" cy="2216151"/>
              </a:xfrm>
              <a:prstGeom prst="rect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5" name="Line 12">
                <a:extLst>
                  <a:ext uri="{FF2B5EF4-FFF2-40B4-BE49-F238E27FC236}">
                    <a16:creationId xmlns:a16="http://schemas.microsoft.com/office/drawing/2014/main" id="{C9355E53-1556-4997-89C0-55FAC7A037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892175" y="2043114"/>
                <a:ext cx="0" cy="2044701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6" name="Line 13">
                <a:extLst>
                  <a:ext uri="{FF2B5EF4-FFF2-40B4-BE49-F238E27FC236}">
                    <a16:creationId xmlns:a16="http://schemas.microsoft.com/office/drawing/2014/main" id="{82B7BE2F-ACFD-42A8-8E9E-B88067D515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35025" y="4087814"/>
                <a:ext cx="57150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7" name="Line 14">
                <a:extLst>
                  <a:ext uri="{FF2B5EF4-FFF2-40B4-BE49-F238E27FC236}">
                    <a16:creationId xmlns:a16="http://schemas.microsoft.com/office/drawing/2014/main" id="{B0B88818-F859-454A-9AB2-A6196D6948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35025" y="3676652"/>
                <a:ext cx="57150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8" name="Line 15">
                <a:extLst>
                  <a:ext uri="{FF2B5EF4-FFF2-40B4-BE49-F238E27FC236}">
                    <a16:creationId xmlns:a16="http://schemas.microsoft.com/office/drawing/2014/main" id="{7405AA62-0CBE-4B07-9152-C09779F98C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35025" y="3275014"/>
                <a:ext cx="57150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9" name="Line 16">
                <a:extLst>
                  <a:ext uri="{FF2B5EF4-FFF2-40B4-BE49-F238E27FC236}">
                    <a16:creationId xmlns:a16="http://schemas.microsoft.com/office/drawing/2014/main" id="{68F50646-810B-4C57-872A-A6FE73B739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35025" y="2865439"/>
                <a:ext cx="57150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20" name="Line 17">
                <a:extLst>
                  <a:ext uri="{FF2B5EF4-FFF2-40B4-BE49-F238E27FC236}">
                    <a16:creationId xmlns:a16="http://schemas.microsoft.com/office/drawing/2014/main" id="{933D98D6-852C-4A83-9DA9-D5486387D7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35025" y="2454276"/>
                <a:ext cx="57150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21" name="Line 18">
                <a:extLst>
                  <a:ext uri="{FF2B5EF4-FFF2-40B4-BE49-F238E27FC236}">
                    <a16:creationId xmlns:a16="http://schemas.microsoft.com/office/drawing/2014/main" id="{5541CAD2-DEE2-4A4E-B0B5-ACA19E394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835025" y="2043114"/>
                <a:ext cx="57150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22" name="Rectangle 19">
                <a:extLst>
                  <a:ext uri="{FF2B5EF4-FFF2-40B4-BE49-F238E27FC236}">
                    <a16:creationId xmlns:a16="http://schemas.microsoft.com/office/drawing/2014/main" id="{B059ADF8-711F-4665-8683-355C907F23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119" y="4034600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0.0</a:t>
                </a:r>
                <a:endParaRPr lang="fr-FR" altLang="fr-FR"/>
              </a:p>
            </p:txBody>
          </p:sp>
          <p:sp>
            <p:nvSpPr>
              <p:cNvPr id="23" name="Rectangle 20">
                <a:extLst>
                  <a:ext uri="{FF2B5EF4-FFF2-40B4-BE49-F238E27FC236}">
                    <a16:creationId xmlns:a16="http://schemas.microsoft.com/office/drawing/2014/main" id="{B49FA129-CD25-44D4-9276-0BFB710F90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119" y="3623438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0.2</a:t>
                </a:r>
                <a:endParaRPr lang="fr-FR" altLang="fr-FR"/>
              </a:p>
            </p:txBody>
          </p:sp>
          <p:sp>
            <p:nvSpPr>
              <p:cNvPr id="24" name="Rectangle 21">
                <a:extLst>
                  <a:ext uri="{FF2B5EF4-FFF2-40B4-BE49-F238E27FC236}">
                    <a16:creationId xmlns:a16="http://schemas.microsoft.com/office/drawing/2014/main" id="{D6C7BC97-98DB-4191-A1BB-BC83404126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119" y="3213863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0.4</a:t>
                </a:r>
                <a:endParaRPr lang="fr-FR" altLang="fr-FR"/>
              </a:p>
            </p:txBody>
          </p:sp>
          <p:sp>
            <p:nvSpPr>
              <p:cNvPr id="25" name="Rectangle 22">
                <a:extLst>
                  <a:ext uri="{FF2B5EF4-FFF2-40B4-BE49-F238E27FC236}">
                    <a16:creationId xmlns:a16="http://schemas.microsoft.com/office/drawing/2014/main" id="{AF969F56-C4E2-4FF9-8B16-7FBC1D82AE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119" y="2802700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0.6</a:t>
                </a:r>
                <a:endParaRPr lang="fr-FR" altLang="fr-FR"/>
              </a:p>
            </p:txBody>
          </p:sp>
          <p:sp>
            <p:nvSpPr>
              <p:cNvPr id="26" name="Rectangle 23">
                <a:extLst>
                  <a:ext uri="{FF2B5EF4-FFF2-40B4-BE49-F238E27FC236}">
                    <a16:creationId xmlns:a16="http://schemas.microsoft.com/office/drawing/2014/main" id="{8DA5FE84-8F64-42EA-BFF3-80A7B45F96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119" y="2391537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0.8</a:t>
                </a:r>
                <a:endParaRPr lang="fr-FR" altLang="fr-FR"/>
              </a:p>
            </p:txBody>
          </p:sp>
          <p:sp>
            <p:nvSpPr>
              <p:cNvPr id="27" name="Rectangle 24">
                <a:extLst>
                  <a:ext uri="{FF2B5EF4-FFF2-40B4-BE49-F238E27FC236}">
                    <a16:creationId xmlns:a16="http://schemas.microsoft.com/office/drawing/2014/main" id="{843CC29D-E8FC-4EEA-9D2E-4E6A609A94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2119" y="1989900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1.0</a:t>
                </a:r>
                <a:endParaRPr lang="fr-FR" altLang="fr-FR"/>
              </a:p>
            </p:txBody>
          </p:sp>
          <p:sp>
            <p:nvSpPr>
              <p:cNvPr id="28" name="Line 25">
                <a:extLst>
                  <a:ext uri="{FF2B5EF4-FFF2-40B4-BE49-F238E27FC236}">
                    <a16:creationId xmlns:a16="http://schemas.microsoft.com/office/drawing/2014/main" id="{01973452-B6C1-4F52-A4AC-11F2133731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7900" y="4173539"/>
                <a:ext cx="2108200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29" name="Line 26">
                <a:extLst>
                  <a:ext uri="{FF2B5EF4-FFF2-40B4-BE49-F238E27FC236}">
                    <a16:creationId xmlns:a16="http://schemas.microsoft.com/office/drawing/2014/main" id="{5B49A636-6F2C-4E80-8826-AEC019F16D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77900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30" name="Line 27">
                <a:extLst>
                  <a:ext uri="{FF2B5EF4-FFF2-40B4-BE49-F238E27FC236}">
                    <a16:creationId xmlns:a16="http://schemas.microsoft.com/office/drawing/2014/main" id="{A97035E4-30FB-4E16-B755-436BC8E050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31913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31" name="Line 28">
                <a:extLst>
                  <a:ext uri="{FF2B5EF4-FFF2-40B4-BE49-F238E27FC236}">
                    <a16:creationId xmlns:a16="http://schemas.microsoft.com/office/drawing/2014/main" id="{0A517DEA-3D1C-419E-B6ED-DA49FF1B0E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84338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32" name="Line 29">
                <a:extLst>
                  <a:ext uri="{FF2B5EF4-FFF2-40B4-BE49-F238E27FC236}">
                    <a16:creationId xmlns:a16="http://schemas.microsoft.com/office/drawing/2014/main" id="{7623A121-CB4D-4019-BADA-4B54DAE4A2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36763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33" name="Line 30">
                <a:extLst>
                  <a:ext uri="{FF2B5EF4-FFF2-40B4-BE49-F238E27FC236}">
                    <a16:creationId xmlns:a16="http://schemas.microsoft.com/office/drawing/2014/main" id="{CC4F0E96-B976-4119-8325-00C38C7711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79663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34" name="Line 31">
                <a:extLst>
                  <a:ext uri="{FF2B5EF4-FFF2-40B4-BE49-F238E27FC236}">
                    <a16:creationId xmlns:a16="http://schemas.microsoft.com/office/drawing/2014/main" id="{1C758C09-B8D9-4458-9DAD-31C7056261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3675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35" name="Line 32">
                <a:extLst>
                  <a:ext uri="{FF2B5EF4-FFF2-40B4-BE49-F238E27FC236}">
                    <a16:creationId xmlns:a16="http://schemas.microsoft.com/office/drawing/2014/main" id="{D1ED0F5C-81B6-4A4D-A045-6560B4D5D2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86100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36" name="Rectangle 33">
                <a:extLst>
                  <a:ext uri="{FF2B5EF4-FFF2-40B4-BE49-F238E27FC236}">
                    <a16:creationId xmlns:a16="http://schemas.microsoft.com/office/drawing/2014/main" id="{336FDF94-F274-4E46-B7E1-A67F826A80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9325" y="4278249"/>
                <a:ext cx="57150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</a:t>
                </a:r>
                <a:endParaRPr lang="fr-FR" altLang="fr-FR"/>
              </a:p>
            </p:txBody>
          </p:sp>
          <p:sp>
            <p:nvSpPr>
              <p:cNvPr id="37" name="Rectangle 34">
                <a:extLst>
                  <a:ext uri="{FF2B5EF4-FFF2-40B4-BE49-F238E27FC236}">
                    <a16:creationId xmlns:a16="http://schemas.microsoft.com/office/drawing/2014/main" id="{8473E473-85BA-498C-B6D3-562D450141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74763" y="4278249"/>
                <a:ext cx="11588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20</a:t>
                </a:r>
                <a:endParaRPr lang="fr-FR" altLang="fr-FR"/>
              </a:p>
            </p:txBody>
          </p:sp>
          <p:sp>
            <p:nvSpPr>
              <p:cNvPr id="38" name="Rectangle 35">
                <a:extLst>
                  <a:ext uri="{FF2B5EF4-FFF2-40B4-BE49-F238E27FC236}">
                    <a16:creationId xmlns:a16="http://schemas.microsoft.com/office/drawing/2014/main" id="{E2D1AF2F-DA20-41B3-881D-0C5B035656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27188" y="4278249"/>
                <a:ext cx="11588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40</a:t>
                </a:r>
                <a:endParaRPr lang="fr-FR" altLang="fr-FR"/>
              </a:p>
            </p:txBody>
          </p:sp>
          <p:sp>
            <p:nvSpPr>
              <p:cNvPr id="39" name="Rectangle 36">
                <a:extLst>
                  <a:ext uri="{FF2B5EF4-FFF2-40B4-BE49-F238E27FC236}">
                    <a16:creationId xmlns:a16="http://schemas.microsoft.com/office/drawing/2014/main" id="{F7D0C26B-6342-44E7-972C-C2DC68C975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79613" y="4278249"/>
                <a:ext cx="11588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60</a:t>
                </a:r>
                <a:endParaRPr lang="fr-FR" altLang="fr-FR"/>
              </a:p>
            </p:txBody>
          </p:sp>
          <p:sp>
            <p:nvSpPr>
              <p:cNvPr id="40" name="Rectangle 37">
                <a:extLst>
                  <a:ext uri="{FF2B5EF4-FFF2-40B4-BE49-F238E27FC236}">
                    <a16:creationId xmlns:a16="http://schemas.microsoft.com/office/drawing/2014/main" id="{F5C83123-8A51-4D8F-8D3F-CFAFED87CD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22513" y="4278249"/>
                <a:ext cx="11588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80</a:t>
                </a:r>
                <a:endParaRPr lang="fr-FR" altLang="fr-FR"/>
              </a:p>
            </p:txBody>
          </p:sp>
          <p:sp>
            <p:nvSpPr>
              <p:cNvPr id="41" name="Rectangle 38">
                <a:extLst>
                  <a:ext uri="{FF2B5EF4-FFF2-40B4-BE49-F238E27FC236}">
                    <a16:creationId xmlns:a16="http://schemas.microsoft.com/office/drawing/2014/main" id="{ED94F1D3-711C-4747-A8EF-9F464C03BD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6363" y="4278249"/>
                <a:ext cx="17303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100</a:t>
                </a:r>
                <a:endParaRPr lang="fr-FR" altLang="fr-FR"/>
              </a:p>
            </p:txBody>
          </p:sp>
          <p:sp>
            <p:nvSpPr>
              <p:cNvPr id="42" name="Rectangle 39">
                <a:extLst>
                  <a:ext uri="{FF2B5EF4-FFF2-40B4-BE49-F238E27FC236}">
                    <a16:creationId xmlns:a16="http://schemas.microsoft.com/office/drawing/2014/main" id="{2BA977D4-20EA-457A-B870-6305BFAD56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98788" y="4278249"/>
                <a:ext cx="17303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120</a:t>
                </a:r>
                <a:endParaRPr lang="fr-FR" altLang="fr-FR"/>
              </a:p>
            </p:txBody>
          </p:sp>
          <p:sp>
            <p:nvSpPr>
              <p:cNvPr id="44" name="Rectangle 41">
                <a:extLst>
                  <a:ext uri="{FF2B5EF4-FFF2-40B4-BE49-F238E27FC236}">
                    <a16:creationId xmlns:a16="http://schemas.microsoft.com/office/drawing/2014/main" id="{49528F98-BBFE-4485-A8D7-B812F2A2BA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7849" y="2520985"/>
                <a:ext cx="20678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800" b="1" dirty="0">
                    <a:solidFill>
                      <a:srgbClr val="000000"/>
                    </a:solidFill>
                  </a:rPr>
                  <a:t>87%</a:t>
                </a:r>
                <a:endParaRPr lang="fr-FR" altLang="fr-FR" sz="800" dirty="0"/>
              </a:p>
            </p:txBody>
          </p:sp>
          <p:sp>
            <p:nvSpPr>
              <p:cNvPr id="45" name="Rectangle 42">
                <a:extLst>
                  <a:ext uri="{FF2B5EF4-FFF2-40B4-BE49-F238E27FC236}">
                    <a16:creationId xmlns:a16="http://schemas.microsoft.com/office/drawing/2014/main" id="{12B1246E-1CFC-4AF5-B03F-98CCA946696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67849" y="2000461"/>
                <a:ext cx="20678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800" b="1" dirty="0">
                    <a:solidFill>
                      <a:srgbClr val="DF536B"/>
                    </a:solidFill>
                  </a:rPr>
                  <a:t>96%</a:t>
                </a:r>
                <a:endParaRPr lang="fr-FR" altLang="fr-FR" sz="800" dirty="0"/>
              </a:p>
            </p:txBody>
          </p:sp>
          <p:sp>
            <p:nvSpPr>
              <p:cNvPr id="122" name="Rectangle 41">
                <a:extLst>
                  <a:ext uri="{FF2B5EF4-FFF2-40B4-BE49-F238E27FC236}">
                    <a16:creationId xmlns:a16="http://schemas.microsoft.com/office/drawing/2014/main" id="{7AE6E61B-BBBE-4627-80A5-3312019EC0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452" y="3503035"/>
                <a:ext cx="958596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900" b="1" dirty="0">
                    <a:solidFill>
                      <a:srgbClr val="000000"/>
                    </a:solidFill>
                  </a:rPr>
                  <a:t>AI-ICR-</a:t>
                </a:r>
                <a:r>
                  <a:rPr lang="fr-FR" altLang="fr-FR" sz="900" b="1" dirty="0" err="1">
                    <a:solidFill>
                      <a:srgbClr val="000000"/>
                    </a:solidFill>
                  </a:rPr>
                  <a:t>low</a:t>
                </a:r>
                <a:r>
                  <a:rPr lang="fr-FR" altLang="fr-FR" sz="900" b="1" dirty="0">
                    <a:solidFill>
                      <a:srgbClr val="000000"/>
                    </a:solidFill>
                  </a:rPr>
                  <a:t> </a:t>
                </a:r>
                <a:r>
                  <a:rPr lang="fr-FR" altLang="fr-FR" sz="900" b="1" i="1" dirty="0">
                    <a:solidFill>
                      <a:srgbClr val="000000"/>
                    </a:solidFill>
                  </a:rPr>
                  <a:t>N</a:t>
                </a:r>
                <a:r>
                  <a:rPr lang="fr-FR" altLang="fr-FR" sz="900" b="1" dirty="0">
                    <a:solidFill>
                      <a:srgbClr val="000000"/>
                    </a:solidFill>
                  </a:rPr>
                  <a:t>=572</a:t>
                </a:r>
                <a:endParaRPr lang="fr-FR" altLang="fr-FR" sz="900" dirty="0"/>
              </a:p>
            </p:txBody>
          </p:sp>
          <p:sp>
            <p:nvSpPr>
              <p:cNvPr id="123" name="Rectangle 42">
                <a:extLst>
                  <a:ext uri="{FF2B5EF4-FFF2-40B4-BE49-F238E27FC236}">
                    <a16:creationId xmlns:a16="http://schemas.microsoft.com/office/drawing/2014/main" id="{640544BE-B4BD-41FF-9BAA-2676EBFD05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3452" y="3331740"/>
                <a:ext cx="100989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900" b="1" dirty="0">
                    <a:solidFill>
                      <a:srgbClr val="DF536B"/>
                    </a:solidFill>
                  </a:rPr>
                  <a:t>AI-ICR-high </a:t>
                </a:r>
                <a:r>
                  <a:rPr lang="fr-FR" altLang="fr-FR" sz="900" b="1" i="1" dirty="0">
                    <a:solidFill>
                      <a:srgbClr val="DF536B"/>
                    </a:solidFill>
                  </a:rPr>
                  <a:t>N</a:t>
                </a:r>
                <a:r>
                  <a:rPr lang="fr-FR" altLang="fr-FR" sz="900" b="1" dirty="0">
                    <a:solidFill>
                      <a:srgbClr val="DF536B"/>
                    </a:solidFill>
                  </a:rPr>
                  <a:t>=115</a:t>
                </a:r>
                <a:endParaRPr lang="fr-FR" altLang="fr-FR" sz="900" dirty="0"/>
              </a:p>
            </p:txBody>
          </p:sp>
          <p:cxnSp>
            <p:nvCxnSpPr>
              <p:cNvPr id="129" name="Connecteur droit 128">
                <a:extLst>
                  <a:ext uri="{FF2B5EF4-FFF2-40B4-BE49-F238E27FC236}">
                    <a16:creationId xmlns:a16="http://schemas.microsoft.com/office/drawing/2014/main" id="{7C7FABE8-909D-4236-A301-0B305C692C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4987" y="1957389"/>
                <a:ext cx="0" cy="2216150"/>
              </a:xfrm>
              <a:prstGeom prst="line">
                <a:avLst/>
              </a:prstGeom>
              <a:ln>
                <a:solidFill>
                  <a:schemeClr val="accent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Rectangle 40">
                <a:extLst>
                  <a:ext uri="{FF2B5EF4-FFF2-40B4-BE49-F238E27FC236}">
                    <a16:creationId xmlns:a16="http://schemas.microsoft.com/office/drawing/2014/main" id="{B79DCC4B-2C64-4272-B50C-6CEDC61057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79146" y="3923751"/>
                <a:ext cx="1090042" cy="1538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1000" b="1" dirty="0">
                    <a:solidFill>
                      <a:srgbClr val="000000"/>
                    </a:solidFill>
                  </a:rPr>
                  <a:t>Log-</a:t>
                </a:r>
                <a:r>
                  <a:rPr lang="fr-FR" altLang="fr-FR" sz="1000" b="1" dirty="0" err="1">
                    <a:solidFill>
                      <a:srgbClr val="000000"/>
                    </a:solidFill>
                  </a:rPr>
                  <a:t>rank</a:t>
                </a:r>
                <a:r>
                  <a:rPr lang="fr-FR" altLang="fr-FR" sz="1000" b="1" dirty="0">
                    <a:solidFill>
                      <a:srgbClr val="000000"/>
                    </a:solidFill>
                  </a:rPr>
                  <a:t>, </a:t>
                </a:r>
                <a:r>
                  <a:rPr lang="fr-FR" altLang="fr-FR" sz="1000" b="1" i="1" cap="all" dirty="0">
                    <a:solidFill>
                      <a:srgbClr val="000000"/>
                    </a:solidFill>
                  </a:rPr>
                  <a:t>p</a:t>
                </a:r>
                <a:r>
                  <a:rPr lang="fr-FR" altLang="fr-FR" sz="1000" b="1" dirty="0">
                    <a:solidFill>
                      <a:srgbClr val="000000"/>
                    </a:solidFill>
                  </a:rPr>
                  <a:t>=0.089</a:t>
                </a:r>
                <a:endParaRPr lang="fr-FR" altLang="fr-FR" sz="1000" dirty="0"/>
              </a:p>
            </p:txBody>
          </p:sp>
        </p:grpSp>
        <p:grpSp>
          <p:nvGrpSpPr>
            <p:cNvPr id="135" name="Groupe 134">
              <a:extLst>
                <a:ext uri="{FF2B5EF4-FFF2-40B4-BE49-F238E27FC236}">
                  <a16:creationId xmlns:a16="http://schemas.microsoft.com/office/drawing/2014/main" id="{070430B2-455C-48A7-8AA6-56936725F3CB}"/>
                </a:ext>
              </a:extLst>
            </p:cNvPr>
            <p:cNvGrpSpPr/>
            <p:nvPr/>
          </p:nvGrpSpPr>
          <p:grpSpPr>
            <a:xfrm>
              <a:off x="4625297" y="1288869"/>
              <a:ext cx="2702604" cy="2899687"/>
              <a:chOff x="3482297" y="1717676"/>
              <a:chExt cx="2702604" cy="2899687"/>
            </a:xfrm>
          </p:grpSpPr>
          <p:sp>
            <p:nvSpPr>
              <p:cNvPr id="46" name="Rectangle 43">
                <a:extLst>
                  <a:ext uri="{FF2B5EF4-FFF2-40B4-BE49-F238E27FC236}">
                    <a16:creationId xmlns:a16="http://schemas.microsoft.com/office/drawing/2014/main" id="{C35AB193-809F-407F-8517-DC7CCED98D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0600" y="1717676"/>
                <a:ext cx="498475" cy="184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1200" b="1">
                    <a:solidFill>
                      <a:srgbClr val="000000"/>
                    </a:solidFill>
                  </a:rPr>
                  <a:t>HER2+</a:t>
                </a:r>
                <a:endParaRPr lang="fr-FR" altLang="fr-FR" sz="1200"/>
              </a:p>
            </p:txBody>
          </p:sp>
          <p:sp>
            <p:nvSpPr>
              <p:cNvPr id="47" name="Rectangle 44">
                <a:extLst>
                  <a:ext uri="{FF2B5EF4-FFF2-40B4-BE49-F238E27FC236}">
                    <a16:creationId xmlns:a16="http://schemas.microsoft.com/office/drawing/2014/main" id="{EAEE1992-E5A1-47D6-921C-0994944585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74290" y="2002600"/>
                <a:ext cx="30617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 i="1" dirty="0">
                    <a:solidFill>
                      <a:srgbClr val="000000"/>
                    </a:solidFill>
                  </a:rPr>
                  <a:t>N</a:t>
                </a:r>
                <a:r>
                  <a:rPr lang="fr-FR" altLang="fr-FR" sz="800" dirty="0">
                    <a:solidFill>
                      <a:srgbClr val="000000"/>
                    </a:solidFill>
                  </a:rPr>
                  <a:t>=156</a:t>
                </a:r>
                <a:endParaRPr lang="fr-FR" altLang="fr-FR" sz="800" dirty="0"/>
              </a:p>
            </p:txBody>
          </p:sp>
          <p:sp>
            <p:nvSpPr>
              <p:cNvPr id="48" name="Rectangle 45">
                <a:extLst>
                  <a:ext uri="{FF2B5EF4-FFF2-40B4-BE49-F238E27FC236}">
                    <a16:creationId xmlns:a16="http://schemas.microsoft.com/office/drawing/2014/main" id="{9530D330-72A1-4065-B9B1-97096489B4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0120" y="4463475"/>
                <a:ext cx="1401025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1000" b="1">
                    <a:solidFill>
                      <a:srgbClr val="000000"/>
                    </a:solidFill>
                  </a:rPr>
                  <a:t>Months after diagnosis</a:t>
                </a:r>
                <a:endParaRPr lang="fr-FR" altLang="fr-FR" sz="1000"/>
              </a:p>
            </p:txBody>
          </p:sp>
          <p:sp>
            <p:nvSpPr>
              <p:cNvPr id="49" name="Rectangle 46">
                <a:extLst>
                  <a:ext uri="{FF2B5EF4-FFF2-40B4-BE49-F238E27FC236}">
                    <a16:creationId xmlns:a16="http://schemas.microsoft.com/office/drawing/2014/main" id="{FA0DB404-0D7F-4DE0-9171-F772603A75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3085553" y="2986933"/>
                <a:ext cx="947375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1000" b="1">
                    <a:solidFill>
                      <a:srgbClr val="000000"/>
                    </a:solidFill>
                  </a:rPr>
                  <a:t>Overall survival</a:t>
                </a:r>
                <a:endParaRPr lang="fr-FR" altLang="fr-FR" sz="1000"/>
              </a:p>
            </p:txBody>
          </p:sp>
          <p:sp>
            <p:nvSpPr>
              <p:cNvPr id="50" name="Freeform 47">
                <a:extLst>
                  <a:ext uri="{FF2B5EF4-FFF2-40B4-BE49-F238E27FC236}">
                    <a16:creationId xmlns:a16="http://schemas.microsoft.com/office/drawing/2014/main" id="{9BC6533A-1146-453C-AA57-1E94BA78EA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0500" y="2043114"/>
                <a:ext cx="2098675" cy="1212850"/>
              </a:xfrm>
              <a:custGeom>
                <a:avLst/>
                <a:gdLst>
                  <a:gd name="T0" fmla="*/ 0 w 220"/>
                  <a:gd name="T1" fmla="*/ 0 h 127"/>
                  <a:gd name="T2" fmla="*/ 10 w 220"/>
                  <a:gd name="T3" fmla="*/ 0 h 127"/>
                  <a:gd name="T4" fmla="*/ 10 w 220"/>
                  <a:gd name="T5" fmla="*/ 2 h 127"/>
                  <a:gd name="T6" fmla="*/ 22 w 220"/>
                  <a:gd name="T7" fmla="*/ 2 h 127"/>
                  <a:gd name="T8" fmla="*/ 22 w 220"/>
                  <a:gd name="T9" fmla="*/ 6 h 127"/>
                  <a:gd name="T10" fmla="*/ 45 w 220"/>
                  <a:gd name="T11" fmla="*/ 6 h 127"/>
                  <a:gd name="T12" fmla="*/ 45 w 220"/>
                  <a:gd name="T13" fmla="*/ 10 h 127"/>
                  <a:gd name="T14" fmla="*/ 53 w 220"/>
                  <a:gd name="T15" fmla="*/ 10 h 127"/>
                  <a:gd name="T16" fmla="*/ 53 w 220"/>
                  <a:gd name="T17" fmla="*/ 15 h 127"/>
                  <a:gd name="T18" fmla="*/ 53 w 220"/>
                  <a:gd name="T19" fmla="*/ 15 h 127"/>
                  <a:gd name="T20" fmla="*/ 53 w 220"/>
                  <a:gd name="T21" fmla="*/ 20 h 127"/>
                  <a:gd name="T22" fmla="*/ 56 w 220"/>
                  <a:gd name="T23" fmla="*/ 20 h 127"/>
                  <a:gd name="T24" fmla="*/ 56 w 220"/>
                  <a:gd name="T25" fmla="*/ 25 h 127"/>
                  <a:gd name="T26" fmla="*/ 57 w 220"/>
                  <a:gd name="T27" fmla="*/ 25 h 127"/>
                  <a:gd name="T28" fmla="*/ 57 w 220"/>
                  <a:gd name="T29" fmla="*/ 30 h 127"/>
                  <a:gd name="T30" fmla="*/ 58 w 220"/>
                  <a:gd name="T31" fmla="*/ 30 h 127"/>
                  <a:gd name="T32" fmla="*/ 58 w 220"/>
                  <a:gd name="T33" fmla="*/ 36 h 127"/>
                  <a:gd name="T34" fmla="*/ 69 w 220"/>
                  <a:gd name="T35" fmla="*/ 36 h 127"/>
                  <a:gd name="T36" fmla="*/ 69 w 220"/>
                  <a:gd name="T37" fmla="*/ 43 h 127"/>
                  <a:gd name="T38" fmla="*/ 77 w 220"/>
                  <a:gd name="T39" fmla="*/ 43 h 127"/>
                  <a:gd name="T40" fmla="*/ 77 w 220"/>
                  <a:gd name="T41" fmla="*/ 51 h 127"/>
                  <a:gd name="T42" fmla="*/ 91 w 220"/>
                  <a:gd name="T43" fmla="*/ 51 h 127"/>
                  <a:gd name="T44" fmla="*/ 91 w 220"/>
                  <a:gd name="T45" fmla="*/ 61 h 127"/>
                  <a:gd name="T46" fmla="*/ 94 w 220"/>
                  <a:gd name="T47" fmla="*/ 61 h 127"/>
                  <a:gd name="T48" fmla="*/ 94 w 220"/>
                  <a:gd name="T49" fmla="*/ 72 h 127"/>
                  <a:gd name="T50" fmla="*/ 102 w 220"/>
                  <a:gd name="T51" fmla="*/ 72 h 127"/>
                  <a:gd name="T52" fmla="*/ 102 w 220"/>
                  <a:gd name="T53" fmla="*/ 83 h 127"/>
                  <a:gd name="T54" fmla="*/ 128 w 220"/>
                  <a:gd name="T55" fmla="*/ 83 h 127"/>
                  <a:gd name="T56" fmla="*/ 128 w 220"/>
                  <a:gd name="T57" fmla="*/ 105 h 127"/>
                  <a:gd name="T58" fmla="*/ 133 w 220"/>
                  <a:gd name="T59" fmla="*/ 105 h 127"/>
                  <a:gd name="T60" fmla="*/ 133 w 220"/>
                  <a:gd name="T61" fmla="*/ 127 h 127"/>
                  <a:gd name="T62" fmla="*/ 220 w 220"/>
                  <a:gd name="T63" fmla="*/ 127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0" h="127">
                    <a:moveTo>
                      <a:pt x="0" y="0"/>
                    </a:moveTo>
                    <a:lnTo>
                      <a:pt x="10" y="0"/>
                    </a:lnTo>
                    <a:lnTo>
                      <a:pt x="10" y="2"/>
                    </a:lnTo>
                    <a:lnTo>
                      <a:pt x="22" y="2"/>
                    </a:lnTo>
                    <a:lnTo>
                      <a:pt x="22" y="6"/>
                    </a:lnTo>
                    <a:lnTo>
                      <a:pt x="45" y="6"/>
                    </a:lnTo>
                    <a:lnTo>
                      <a:pt x="45" y="10"/>
                    </a:lnTo>
                    <a:lnTo>
                      <a:pt x="53" y="10"/>
                    </a:lnTo>
                    <a:lnTo>
                      <a:pt x="53" y="15"/>
                    </a:lnTo>
                    <a:lnTo>
                      <a:pt x="53" y="15"/>
                    </a:lnTo>
                    <a:lnTo>
                      <a:pt x="53" y="20"/>
                    </a:lnTo>
                    <a:lnTo>
                      <a:pt x="56" y="20"/>
                    </a:lnTo>
                    <a:lnTo>
                      <a:pt x="56" y="25"/>
                    </a:lnTo>
                    <a:lnTo>
                      <a:pt x="57" y="25"/>
                    </a:lnTo>
                    <a:lnTo>
                      <a:pt x="57" y="30"/>
                    </a:lnTo>
                    <a:lnTo>
                      <a:pt x="58" y="30"/>
                    </a:lnTo>
                    <a:lnTo>
                      <a:pt x="58" y="36"/>
                    </a:lnTo>
                    <a:lnTo>
                      <a:pt x="69" y="36"/>
                    </a:lnTo>
                    <a:lnTo>
                      <a:pt x="69" y="43"/>
                    </a:lnTo>
                    <a:lnTo>
                      <a:pt x="77" y="43"/>
                    </a:lnTo>
                    <a:lnTo>
                      <a:pt x="77" y="51"/>
                    </a:lnTo>
                    <a:lnTo>
                      <a:pt x="91" y="51"/>
                    </a:lnTo>
                    <a:lnTo>
                      <a:pt x="91" y="61"/>
                    </a:lnTo>
                    <a:lnTo>
                      <a:pt x="94" y="61"/>
                    </a:lnTo>
                    <a:lnTo>
                      <a:pt x="94" y="72"/>
                    </a:lnTo>
                    <a:lnTo>
                      <a:pt x="102" y="72"/>
                    </a:lnTo>
                    <a:lnTo>
                      <a:pt x="102" y="83"/>
                    </a:lnTo>
                    <a:lnTo>
                      <a:pt x="128" y="83"/>
                    </a:lnTo>
                    <a:lnTo>
                      <a:pt x="128" y="105"/>
                    </a:lnTo>
                    <a:lnTo>
                      <a:pt x="133" y="105"/>
                    </a:lnTo>
                    <a:lnTo>
                      <a:pt x="133" y="127"/>
                    </a:lnTo>
                    <a:lnTo>
                      <a:pt x="220" y="127"/>
                    </a:lnTo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51" name="Freeform 48">
                <a:extLst>
                  <a:ext uri="{FF2B5EF4-FFF2-40B4-BE49-F238E27FC236}">
                    <a16:creationId xmlns:a16="http://schemas.microsoft.com/office/drawing/2014/main" id="{4519AF5C-7789-4E58-ABB6-01450C13AF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0500" y="2043114"/>
                <a:ext cx="2098675" cy="515938"/>
              </a:xfrm>
              <a:custGeom>
                <a:avLst/>
                <a:gdLst>
                  <a:gd name="T0" fmla="*/ 0 w 220"/>
                  <a:gd name="T1" fmla="*/ 0 h 54"/>
                  <a:gd name="T2" fmla="*/ 86 w 220"/>
                  <a:gd name="T3" fmla="*/ 0 h 54"/>
                  <a:gd name="T4" fmla="*/ 86 w 220"/>
                  <a:gd name="T5" fmla="*/ 27 h 54"/>
                  <a:gd name="T6" fmla="*/ 102 w 220"/>
                  <a:gd name="T7" fmla="*/ 27 h 54"/>
                  <a:gd name="T8" fmla="*/ 102 w 220"/>
                  <a:gd name="T9" fmla="*/ 54 h 54"/>
                  <a:gd name="T10" fmla="*/ 220 w 220"/>
                  <a:gd name="T11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54">
                    <a:moveTo>
                      <a:pt x="0" y="0"/>
                    </a:moveTo>
                    <a:lnTo>
                      <a:pt x="86" y="0"/>
                    </a:lnTo>
                    <a:lnTo>
                      <a:pt x="86" y="27"/>
                    </a:lnTo>
                    <a:lnTo>
                      <a:pt x="102" y="27"/>
                    </a:lnTo>
                    <a:lnTo>
                      <a:pt x="102" y="54"/>
                    </a:lnTo>
                    <a:lnTo>
                      <a:pt x="220" y="54"/>
                    </a:lnTo>
                  </a:path>
                </a:pathLst>
              </a:custGeom>
              <a:noFill/>
              <a:ln w="19050" cap="rnd">
                <a:solidFill>
                  <a:srgbClr val="DF536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52" name="Rectangle 49">
                <a:extLst>
                  <a:ext uri="{FF2B5EF4-FFF2-40B4-BE49-F238E27FC236}">
                    <a16:creationId xmlns:a16="http://schemas.microsoft.com/office/drawing/2014/main" id="{299F7274-3A54-47F0-8F29-55116FD2AD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4775" y="1957389"/>
                <a:ext cx="2270125" cy="2216151"/>
              </a:xfrm>
              <a:prstGeom prst="rect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53" name="Line 50">
                <a:extLst>
                  <a:ext uri="{FF2B5EF4-FFF2-40B4-BE49-F238E27FC236}">
                    <a16:creationId xmlns:a16="http://schemas.microsoft.com/office/drawing/2014/main" id="{28541135-8046-44CC-BB37-EEC6732058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14775" y="2043114"/>
                <a:ext cx="0" cy="2044701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54" name="Line 51">
                <a:extLst>
                  <a:ext uri="{FF2B5EF4-FFF2-40B4-BE49-F238E27FC236}">
                    <a16:creationId xmlns:a16="http://schemas.microsoft.com/office/drawing/2014/main" id="{137C26A5-95FB-41F9-B179-DBFFA893B9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57625" y="4087814"/>
                <a:ext cx="57150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55" name="Line 52">
                <a:extLst>
                  <a:ext uri="{FF2B5EF4-FFF2-40B4-BE49-F238E27FC236}">
                    <a16:creationId xmlns:a16="http://schemas.microsoft.com/office/drawing/2014/main" id="{0085FB0F-4A9E-4C80-83C8-C18CF9DC02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57625" y="3676652"/>
                <a:ext cx="57150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56" name="Line 53">
                <a:extLst>
                  <a:ext uri="{FF2B5EF4-FFF2-40B4-BE49-F238E27FC236}">
                    <a16:creationId xmlns:a16="http://schemas.microsoft.com/office/drawing/2014/main" id="{6BE00994-CD98-43D0-A89A-D114B39223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57625" y="3275014"/>
                <a:ext cx="57150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57" name="Line 54">
                <a:extLst>
                  <a:ext uri="{FF2B5EF4-FFF2-40B4-BE49-F238E27FC236}">
                    <a16:creationId xmlns:a16="http://schemas.microsoft.com/office/drawing/2014/main" id="{337C2219-DBB0-48F0-9CD3-13A71FF33C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57625" y="2865439"/>
                <a:ext cx="57150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58" name="Line 55">
                <a:extLst>
                  <a:ext uri="{FF2B5EF4-FFF2-40B4-BE49-F238E27FC236}">
                    <a16:creationId xmlns:a16="http://schemas.microsoft.com/office/drawing/2014/main" id="{17306C99-9400-485B-A67A-648EEECA51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57625" y="2454276"/>
                <a:ext cx="57150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59" name="Line 56">
                <a:extLst>
                  <a:ext uri="{FF2B5EF4-FFF2-40B4-BE49-F238E27FC236}">
                    <a16:creationId xmlns:a16="http://schemas.microsoft.com/office/drawing/2014/main" id="{672FF7AC-180F-4B91-B5A6-5DCDFC8063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57625" y="2043114"/>
                <a:ext cx="57150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60" name="Rectangle 57">
                <a:extLst>
                  <a:ext uri="{FF2B5EF4-FFF2-40B4-BE49-F238E27FC236}">
                    <a16:creationId xmlns:a16="http://schemas.microsoft.com/office/drawing/2014/main" id="{E0F9DF1B-7F0B-4983-90D7-B41C905FD8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194" y="4034600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0.0</a:t>
                </a:r>
                <a:endParaRPr lang="fr-FR" altLang="fr-FR"/>
              </a:p>
            </p:txBody>
          </p:sp>
          <p:sp>
            <p:nvSpPr>
              <p:cNvPr id="61" name="Rectangle 58">
                <a:extLst>
                  <a:ext uri="{FF2B5EF4-FFF2-40B4-BE49-F238E27FC236}">
                    <a16:creationId xmlns:a16="http://schemas.microsoft.com/office/drawing/2014/main" id="{1AEA81E7-A74B-457A-8F02-7E9379AE56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194" y="3623438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0.2</a:t>
                </a:r>
                <a:endParaRPr lang="fr-FR" altLang="fr-FR"/>
              </a:p>
            </p:txBody>
          </p:sp>
          <p:sp>
            <p:nvSpPr>
              <p:cNvPr id="62" name="Rectangle 59">
                <a:extLst>
                  <a:ext uri="{FF2B5EF4-FFF2-40B4-BE49-F238E27FC236}">
                    <a16:creationId xmlns:a16="http://schemas.microsoft.com/office/drawing/2014/main" id="{EC5F0DCE-7044-47A1-8595-F8C41FF361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194" y="3213863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0.4</a:t>
                </a:r>
                <a:endParaRPr lang="fr-FR" altLang="fr-FR"/>
              </a:p>
            </p:txBody>
          </p:sp>
          <p:sp>
            <p:nvSpPr>
              <p:cNvPr id="63" name="Rectangle 60">
                <a:extLst>
                  <a:ext uri="{FF2B5EF4-FFF2-40B4-BE49-F238E27FC236}">
                    <a16:creationId xmlns:a16="http://schemas.microsoft.com/office/drawing/2014/main" id="{8C19D49C-B63C-47F1-B9FE-B970934AF6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194" y="2802700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0.6</a:t>
                </a:r>
                <a:endParaRPr lang="fr-FR" altLang="fr-FR"/>
              </a:p>
            </p:txBody>
          </p:sp>
          <p:sp>
            <p:nvSpPr>
              <p:cNvPr id="64" name="Rectangle 61">
                <a:extLst>
                  <a:ext uri="{FF2B5EF4-FFF2-40B4-BE49-F238E27FC236}">
                    <a16:creationId xmlns:a16="http://schemas.microsoft.com/office/drawing/2014/main" id="{C9B7F2B9-CD0C-40BD-81F2-AE665C82E0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194" y="2391537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0.8</a:t>
                </a:r>
                <a:endParaRPr lang="fr-FR" altLang="fr-FR"/>
              </a:p>
            </p:txBody>
          </p:sp>
          <p:sp>
            <p:nvSpPr>
              <p:cNvPr id="65" name="Rectangle 62">
                <a:extLst>
                  <a:ext uri="{FF2B5EF4-FFF2-40B4-BE49-F238E27FC236}">
                    <a16:creationId xmlns:a16="http://schemas.microsoft.com/office/drawing/2014/main" id="{902E63C7-BF6A-4FA4-97B6-AB1B934A91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194" y="1989900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1.0</a:t>
                </a:r>
                <a:endParaRPr lang="fr-FR" altLang="fr-FR"/>
              </a:p>
            </p:txBody>
          </p:sp>
          <p:sp>
            <p:nvSpPr>
              <p:cNvPr id="66" name="Line 63">
                <a:extLst>
                  <a:ext uri="{FF2B5EF4-FFF2-40B4-BE49-F238E27FC236}">
                    <a16:creationId xmlns:a16="http://schemas.microsoft.com/office/drawing/2014/main" id="{1014BB47-7794-4A1E-8AE4-DF7229341E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00500" y="4173539"/>
                <a:ext cx="2098675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67" name="Line 64">
                <a:extLst>
                  <a:ext uri="{FF2B5EF4-FFF2-40B4-BE49-F238E27FC236}">
                    <a16:creationId xmlns:a16="http://schemas.microsoft.com/office/drawing/2014/main" id="{18653CEE-6430-4091-9EE5-D9D2CBA71A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00500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68" name="Line 65">
                <a:extLst>
                  <a:ext uri="{FF2B5EF4-FFF2-40B4-BE49-F238E27FC236}">
                    <a16:creationId xmlns:a16="http://schemas.microsoft.com/office/drawing/2014/main" id="{8DD75BB2-A89A-4EB2-AAA8-7CF91A8FA4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54513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69" name="Line 66">
                <a:extLst>
                  <a:ext uri="{FF2B5EF4-FFF2-40B4-BE49-F238E27FC236}">
                    <a16:creationId xmlns:a16="http://schemas.microsoft.com/office/drawing/2014/main" id="{A1C1BF98-02BF-4A4A-92D5-5E2636529E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97413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70" name="Line 67">
                <a:extLst>
                  <a:ext uri="{FF2B5EF4-FFF2-40B4-BE49-F238E27FC236}">
                    <a16:creationId xmlns:a16="http://schemas.microsoft.com/office/drawing/2014/main" id="{1B781865-F668-4218-9095-F462FFB4AC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49838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71" name="Line 68">
                <a:extLst>
                  <a:ext uri="{FF2B5EF4-FFF2-40B4-BE49-F238E27FC236}">
                    <a16:creationId xmlns:a16="http://schemas.microsoft.com/office/drawing/2014/main" id="{90DA8D5D-04E9-40E3-9629-6804C4EEC3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402263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72" name="Line 69">
                <a:extLst>
                  <a:ext uri="{FF2B5EF4-FFF2-40B4-BE49-F238E27FC236}">
                    <a16:creationId xmlns:a16="http://schemas.microsoft.com/office/drawing/2014/main" id="{176EA996-812A-4283-B4EE-B7FE157096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756275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73" name="Line 70">
                <a:extLst>
                  <a:ext uri="{FF2B5EF4-FFF2-40B4-BE49-F238E27FC236}">
                    <a16:creationId xmlns:a16="http://schemas.microsoft.com/office/drawing/2014/main" id="{2ACE2D27-C329-43DF-9326-794D268EAB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6099175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74" name="Rectangle 71">
                <a:extLst>
                  <a:ext uri="{FF2B5EF4-FFF2-40B4-BE49-F238E27FC236}">
                    <a16:creationId xmlns:a16="http://schemas.microsoft.com/office/drawing/2014/main" id="{43A3FBD4-D7C0-4494-9986-DA5F103AAC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1925" y="4278249"/>
                <a:ext cx="57150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</a:t>
                </a:r>
                <a:endParaRPr lang="fr-FR" altLang="fr-FR"/>
              </a:p>
            </p:txBody>
          </p:sp>
          <p:sp>
            <p:nvSpPr>
              <p:cNvPr id="75" name="Rectangle 72">
                <a:extLst>
                  <a:ext uri="{FF2B5EF4-FFF2-40B4-BE49-F238E27FC236}">
                    <a16:creationId xmlns:a16="http://schemas.microsoft.com/office/drawing/2014/main" id="{71166895-4D3E-4F3F-BAE6-C70C7561EB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97363" y="4278249"/>
                <a:ext cx="11588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20</a:t>
                </a:r>
                <a:endParaRPr lang="fr-FR" altLang="fr-FR"/>
              </a:p>
            </p:txBody>
          </p:sp>
          <p:sp>
            <p:nvSpPr>
              <p:cNvPr id="76" name="Rectangle 73">
                <a:extLst>
                  <a:ext uri="{FF2B5EF4-FFF2-40B4-BE49-F238E27FC236}">
                    <a16:creationId xmlns:a16="http://schemas.microsoft.com/office/drawing/2014/main" id="{95E80C71-FFBB-439F-A4F6-EA7429B23F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0263" y="4278249"/>
                <a:ext cx="11588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40</a:t>
                </a:r>
                <a:endParaRPr lang="fr-FR" altLang="fr-FR"/>
              </a:p>
            </p:txBody>
          </p:sp>
          <p:sp>
            <p:nvSpPr>
              <p:cNvPr id="77" name="Rectangle 74">
                <a:extLst>
                  <a:ext uri="{FF2B5EF4-FFF2-40B4-BE49-F238E27FC236}">
                    <a16:creationId xmlns:a16="http://schemas.microsoft.com/office/drawing/2014/main" id="{A8A503BD-2409-47A0-8611-DBE934079A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2688" y="4278249"/>
                <a:ext cx="11588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60</a:t>
                </a:r>
                <a:endParaRPr lang="fr-FR" altLang="fr-FR"/>
              </a:p>
            </p:txBody>
          </p:sp>
          <p:sp>
            <p:nvSpPr>
              <p:cNvPr id="78" name="Rectangle 75">
                <a:extLst>
                  <a:ext uri="{FF2B5EF4-FFF2-40B4-BE49-F238E27FC236}">
                    <a16:creationId xmlns:a16="http://schemas.microsoft.com/office/drawing/2014/main" id="{616C2B20-F823-4413-992C-7314E8AE1A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45113" y="4278249"/>
                <a:ext cx="11588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80</a:t>
                </a:r>
                <a:endParaRPr lang="fr-FR" altLang="fr-FR"/>
              </a:p>
            </p:txBody>
          </p:sp>
          <p:sp>
            <p:nvSpPr>
              <p:cNvPr id="79" name="Rectangle 76">
                <a:extLst>
                  <a:ext uri="{FF2B5EF4-FFF2-40B4-BE49-F238E27FC236}">
                    <a16:creationId xmlns:a16="http://schemas.microsoft.com/office/drawing/2014/main" id="{D48BEE54-9F09-4C05-B4EF-0B8E57E1B1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68963" y="4278249"/>
                <a:ext cx="17303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100</a:t>
                </a:r>
                <a:endParaRPr lang="fr-FR" altLang="fr-FR"/>
              </a:p>
            </p:txBody>
          </p:sp>
          <p:sp>
            <p:nvSpPr>
              <p:cNvPr id="80" name="Rectangle 77">
                <a:extLst>
                  <a:ext uri="{FF2B5EF4-FFF2-40B4-BE49-F238E27FC236}">
                    <a16:creationId xmlns:a16="http://schemas.microsoft.com/office/drawing/2014/main" id="{FE8D997C-4504-4BCA-88CB-23DA6ED72C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11863" y="4278249"/>
                <a:ext cx="17303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120</a:t>
                </a:r>
                <a:endParaRPr lang="fr-FR" altLang="fr-FR"/>
              </a:p>
            </p:txBody>
          </p:sp>
          <p:sp>
            <p:nvSpPr>
              <p:cNvPr id="82" name="Rectangle 79">
                <a:extLst>
                  <a:ext uri="{FF2B5EF4-FFF2-40B4-BE49-F238E27FC236}">
                    <a16:creationId xmlns:a16="http://schemas.microsoft.com/office/drawing/2014/main" id="{FF335269-5EF0-4A99-B43D-8269C237D3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81468" y="2690788"/>
                <a:ext cx="20678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800" b="1" dirty="0">
                    <a:solidFill>
                      <a:srgbClr val="000000"/>
                    </a:solidFill>
                  </a:rPr>
                  <a:t>61%</a:t>
                </a:r>
                <a:endParaRPr lang="fr-FR" altLang="fr-FR" sz="800" dirty="0"/>
              </a:p>
            </p:txBody>
          </p:sp>
          <p:sp>
            <p:nvSpPr>
              <p:cNvPr id="83" name="Rectangle 80">
                <a:extLst>
                  <a:ext uri="{FF2B5EF4-FFF2-40B4-BE49-F238E27FC236}">
                    <a16:creationId xmlns:a16="http://schemas.microsoft.com/office/drawing/2014/main" id="{D26206D2-A9B8-4D81-B961-0CD25E7F6D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81468" y="2388790"/>
                <a:ext cx="20678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800" b="1" dirty="0">
                    <a:solidFill>
                      <a:srgbClr val="DF536B"/>
                    </a:solidFill>
                  </a:rPr>
                  <a:t>75%</a:t>
                </a:r>
                <a:endParaRPr lang="fr-FR" altLang="fr-FR" sz="800" dirty="0"/>
              </a:p>
            </p:txBody>
          </p:sp>
          <p:sp>
            <p:nvSpPr>
              <p:cNvPr id="124" name="Rectangle 79">
                <a:extLst>
                  <a:ext uri="{FF2B5EF4-FFF2-40B4-BE49-F238E27FC236}">
                    <a16:creationId xmlns:a16="http://schemas.microsoft.com/office/drawing/2014/main" id="{96A85DD5-7357-4474-9E93-CF65EECB8F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5577" y="3503035"/>
                <a:ext cx="958596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900" b="1" dirty="0">
                    <a:solidFill>
                      <a:srgbClr val="000000"/>
                    </a:solidFill>
                  </a:rPr>
                  <a:t>AI-ICR-</a:t>
                </a:r>
                <a:r>
                  <a:rPr lang="fr-FR" altLang="fr-FR" sz="900" b="1" dirty="0" err="1">
                    <a:solidFill>
                      <a:srgbClr val="000000"/>
                    </a:solidFill>
                  </a:rPr>
                  <a:t>low</a:t>
                </a:r>
                <a:r>
                  <a:rPr lang="fr-FR" altLang="fr-FR" sz="900" b="1" dirty="0">
                    <a:solidFill>
                      <a:srgbClr val="000000"/>
                    </a:solidFill>
                  </a:rPr>
                  <a:t> </a:t>
                </a:r>
                <a:r>
                  <a:rPr lang="fr-FR" altLang="fr-FR" sz="900" b="1" i="1" dirty="0">
                    <a:solidFill>
                      <a:srgbClr val="000000"/>
                    </a:solidFill>
                  </a:rPr>
                  <a:t>N</a:t>
                </a:r>
                <a:r>
                  <a:rPr lang="fr-FR" altLang="fr-FR" sz="900" b="1" dirty="0">
                    <a:solidFill>
                      <a:srgbClr val="000000"/>
                    </a:solidFill>
                  </a:rPr>
                  <a:t>=118</a:t>
                </a:r>
                <a:endParaRPr lang="fr-FR" altLang="fr-FR" sz="900" dirty="0"/>
              </a:p>
            </p:txBody>
          </p:sp>
          <p:sp>
            <p:nvSpPr>
              <p:cNvPr id="125" name="Rectangle 80">
                <a:extLst>
                  <a:ext uri="{FF2B5EF4-FFF2-40B4-BE49-F238E27FC236}">
                    <a16:creationId xmlns:a16="http://schemas.microsoft.com/office/drawing/2014/main" id="{54DC9906-B346-46A5-A21C-3D94A9844F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3990" y="3331740"/>
                <a:ext cx="94577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900" b="1" dirty="0">
                    <a:solidFill>
                      <a:srgbClr val="DF536B"/>
                    </a:solidFill>
                  </a:rPr>
                  <a:t>AI-ICR-high </a:t>
                </a:r>
                <a:r>
                  <a:rPr lang="fr-FR" altLang="fr-FR" sz="900" b="1" i="1" dirty="0">
                    <a:solidFill>
                      <a:srgbClr val="DF536B"/>
                    </a:solidFill>
                  </a:rPr>
                  <a:t>N</a:t>
                </a:r>
                <a:r>
                  <a:rPr lang="fr-FR" altLang="fr-FR" sz="900" b="1" dirty="0">
                    <a:solidFill>
                      <a:srgbClr val="DF536B"/>
                    </a:solidFill>
                  </a:rPr>
                  <a:t>=38</a:t>
                </a:r>
                <a:endParaRPr lang="fr-FR" altLang="fr-FR" sz="900" dirty="0"/>
              </a:p>
            </p:txBody>
          </p:sp>
          <p:cxnSp>
            <p:nvCxnSpPr>
              <p:cNvPr id="131" name="Connecteur droit 130">
                <a:extLst>
                  <a:ext uri="{FF2B5EF4-FFF2-40B4-BE49-F238E27FC236}">
                    <a16:creationId xmlns:a16="http://schemas.microsoft.com/office/drawing/2014/main" id="{34033693-81A9-4638-B79F-695BBEFDD0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47457" y="1957389"/>
                <a:ext cx="0" cy="2216150"/>
              </a:xfrm>
              <a:prstGeom prst="line">
                <a:avLst/>
              </a:prstGeom>
              <a:ln>
                <a:solidFill>
                  <a:schemeClr val="accent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1" name="Rectangle 78">
                <a:extLst>
                  <a:ext uri="{FF2B5EF4-FFF2-40B4-BE49-F238E27FC236}">
                    <a16:creationId xmlns:a16="http://schemas.microsoft.com/office/drawing/2014/main" id="{A66E934C-6FBA-40D6-A3E2-315500D894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01957" y="3923751"/>
                <a:ext cx="1096454" cy="1538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1000" b="1" dirty="0">
                    <a:solidFill>
                      <a:srgbClr val="000000"/>
                    </a:solidFill>
                  </a:rPr>
                  <a:t>Log-</a:t>
                </a:r>
                <a:r>
                  <a:rPr lang="fr-FR" altLang="fr-FR" sz="1000" b="1" dirty="0" err="1">
                    <a:solidFill>
                      <a:srgbClr val="000000"/>
                    </a:solidFill>
                  </a:rPr>
                  <a:t>rank</a:t>
                </a:r>
                <a:r>
                  <a:rPr lang="fr-FR" altLang="fr-FR" sz="1000" b="1" dirty="0">
                    <a:solidFill>
                      <a:srgbClr val="000000"/>
                    </a:solidFill>
                  </a:rPr>
                  <a:t>, </a:t>
                </a:r>
                <a:r>
                  <a:rPr lang="fr-FR" altLang="fr-FR" sz="1000" b="1" i="1" cap="all" dirty="0">
                    <a:solidFill>
                      <a:srgbClr val="000000"/>
                    </a:solidFill>
                  </a:rPr>
                  <a:t>p</a:t>
                </a:r>
                <a:r>
                  <a:rPr lang="fr-FR" altLang="fr-FR" sz="1000" b="1" dirty="0">
                    <a:solidFill>
                      <a:srgbClr val="000000"/>
                    </a:solidFill>
                  </a:rPr>
                  <a:t>=0.116</a:t>
                </a:r>
                <a:endParaRPr lang="fr-FR" altLang="fr-FR" sz="1000" dirty="0"/>
              </a:p>
            </p:txBody>
          </p:sp>
        </p:grpSp>
        <p:grpSp>
          <p:nvGrpSpPr>
            <p:cNvPr id="134" name="Groupe 133">
              <a:extLst>
                <a:ext uri="{FF2B5EF4-FFF2-40B4-BE49-F238E27FC236}">
                  <a16:creationId xmlns:a16="http://schemas.microsoft.com/office/drawing/2014/main" id="{CC66F586-C901-44BA-A865-DC246E3DBC4C}"/>
                </a:ext>
              </a:extLst>
            </p:cNvPr>
            <p:cNvGrpSpPr/>
            <p:nvPr/>
          </p:nvGrpSpPr>
          <p:grpSpPr>
            <a:xfrm>
              <a:off x="7638373" y="1288869"/>
              <a:ext cx="2712129" cy="2899687"/>
              <a:chOff x="6495372" y="1717676"/>
              <a:chExt cx="2712129" cy="2899687"/>
            </a:xfrm>
          </p:grpSpPr>
          <p:sp>
            <p:nvSpPr>
              <p:cNvPr id="84" name="Rectangle 81">
                <a:extLst>
                  <a:ext uri="{FF2B5EF4-FFF2-40B4-BE49-F238E27FC236}">
                    <a16:creationId xmlns:a16="http://schemas.microsoft.com/office/drawing/2014/main" id="{C18384BD-16A6-46C0-9FAB-B898816B43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969250" y="1717676"/>
                <a:ext cx="204788" cy="18415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1200" b="1">
                    <a:solidFill>
                      <a:srgbClr val="000000"/>
                    </a:solidFill>
                  </a:rPr>
                  <a:t>TN</a:t>
                </a:r>
                <a:endParaRPr lang="fr-FR" altLang="fr-FR" sz="1200"/>
              </a:p>
            </p:txBody>
          </p:sp>
          <p:sp>
            <p:nvSpPr>
              <p:cNvPr id="85" name="Rectangle 82">
                <a:extLst>
                  <a:ext uri="{FF2B5EF4-FFF2-40B4-BE49-F238E27FC236}">
                    <a16:creationId xmlns:a16="http://schemas.microsoft.com/office/drawing/2014/main" id="{CA64560E-F4E3-487F-AFA1-4222909302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796890" y="2002600"/>
                <a:ext cx="306174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 i="1" dirty="0">
                    <a:solidFill>
                      <a:srgbClr val="000000"/>
                    </a:solidFill>
                  </a:rPr>
                  <a:t>N</a:t>
                </a:r>
                <a:r>
                  <a:rPr lang="fr-FR" altLang="fr-FR" sz="800" dirty="0">
                    <a:solidFill>
                      <a:srgbClr val="000000"/>
                    </a:solidFill>
                  </a:rPr>
                  <a:t>=172</a:t>
                </a:r>
                <a:endParaRPr lang="fr-FR" altLang="fr-FR" sz="800" dirty="0"/>
              </a:p>
            </p:txBody>
          </p:sp>
          <p:sp>
            <p:nvSpPr>
              <p:cNvPr id="86" name="Rectangle 83">
                <a:extLst>
                  <a:ext uri="{FF2B5EF4-FFF2-40B4-BE49-F238E27FC236}">
                    <a16:creationId xmlns:a16="http://schemas.microsoft.com/office/drawing/2014/main" id="{360861DA-3101-4B03-936E-AFCAAD6694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72720" y="4463475"/>
                <a:ext cx="1401025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1000" b="1">
                    <a:solidFill>
                      <a:srgbClr val="000000"/>
                    </a:solidFill>
                  </a:rPr>
                  <a:t>Months after diagnosis</a:t>
                </a:r>
                <a:endParaRPr lang="fr-FR" altLang="fr-FR" sz="1000"/>
              </a:p>
            </p:txBody>
          </p:sp>
          <p:sp>
            <p:nvSpPr>
              <p:cNvPr id="87" name="Rectangle 84">
                <a:extLst>
                  <a:ext uri="{FF2B5EF4-FFF2-40B4-BE49-F238E27FC236}">
                    <a16:creationId xmlns:a16="http://schemas.microsoft.com/office/drawing/2014/main" id="{E6A31002-28B1-472F-BF3E-B9EFE7FBF8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6098628" y="2988520"/>
                <a:ext cx="947375" cy="1538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1000" b="1">
                    <a:solidFill>
                      <a:srgbClr val="000000"/>
                    </a:solidFill>
                  </a:rPr>
                  <a:t>Overall survival</a:t>
                </a:r>
                <a:endParaRPr lang="fr-FR" altLang="fr-FR" sz="1000"/>
              </a:p>
            </p:txBody>
          </p:sp>
          <p:sp>
            <p:nvSpPr>
              <p:cNvPr id="88" name="Freeform 85">
                <a:extLst>
                  <a:ext uri="{FF2B5EF4-FFF2-40B4-BE49-F238E27FC236}">
                    <a16:creationId xmlns:a16="http://schemas.microsoft.com/office/drawing/2014/main" id="{5A129761-A833-4C95-8248-F0DD5DABB9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3100" y="2043114"/>
                <a:ext cx="2098675" cy="1719263"/>
              </a:xfrm>
              <a:custGeom>
                <a:avLst/>
                <a:gdLst>
                  <a:gd name="T0" fmla="*/ 0 w 220"/>
                  <a:gd name="T1" fmla="*/ 0 h 180"/>
                  <a:gd name="T2" fmla="*/ 13 w 220"/>
                  <a:gd name="T3" fmla="*/ 0 h 180"/>
                  <a:gd name="T4" fmla="*/ 13 w 220"/>
                  <a:gd name="T5" fmla="*/ 4 h 180"/>
                  <a:gd name="T6" fmla="*/ 14 w 220"/>
                  <a:gd name="T7" fmla="*/ 4 h 180"/>
                  <a:gd name="T8" fmla="*/ 14 w 220"/>
                  <a:gd name="T9" fmla="*/ 8 h 180"/>
                  <a:gd name="T10" fmla="*/ 16 w 220"/>
                  <a:gd name="T11" fmla="*/ 8 h 180"/>
                  <a:gd name="T12" fmla="*/ 16 w 220"/>
                  <a:gd name="T13" fmla="*/ 12 h 180"/>
                  <a:gd name="T14" fmla="*/ 31 w 220"/>
                  <a:gd name="T15" fmla="*/ 12 h 180"/>
                  <a:gd name="T16" fmla="*/ 31 w 220"/>
                  <a:gd name="T17" fmla="*/ 17 h 180"/>
                  <a:gd name="T18" fmla="*/ 34 w 220"/>
                  <a:gd name="T19" fmla="*/ 17 h 180"/>
                  <a:gd name="T20" fmla="*/ 34 w 220"/>
                  <a:gd name="T21" fmla="*/ 22 h 180"/>
                  <a:gd name="T22" fmla="*/ 38 w 220"/>
                  <a:gd name="T23" fmla="*/ 22 h 180"/>
                  <a:gd name="T24" fmla="*/ 38 w 220"/>
                  <a:gd name="T25" fmla="*/ 28 h 180"/>
                  <a:gd name="T26" fmla="*/ 47 w 220"/>
                  <a:gd name="T27" fmla="*/ 28 h 180"/>
                  <a:gd name="T28" fmla="*/ 47 w 220"/>
                  <a:gd name="T29" fmla="*/ 34 h 180"/>
                  <a:gd name="T30" fmla="*/ 55 w 220"/>
                  <a:gd name="T31" fmla="*/ 34 h 180"/>
                  <a:gd name="T32" fmla="*/ 55 w 220"/>
                  <a:gd name="T33" fmla="*/ 40 h 180"/>
                  <a:gd name="T34" fmla="*/ 58 w 220"/>
                  <a:gd name="T35" fmla="*/ 40 h 180"/>
                  <a:gd name="T36" fmla="*/ 58 w 220"/>
                  <a:gd name="T37" fmla="*/ 47 h 180"/>
                  <a:gd name="T38" fmla="*/ 59 w 220"/>
                  <a:gd name="T39" fmla="*/ 47 h 180"/>
                  <a:gd name="T40" fmla="*/ 59 w 220"/>
                  <a:gd name="T41" fmla="*/ 54 h 180"/>
                  <a:gd name="T42" fmla="*/ 70 w 220"/>
                  <a:gd name="T43" fmla="*/ 54 h 180"/>
                  <a:gd name="T44" fmla="*/ 70 w 220"/>
                  <a:gd name="T45" fmla="*/ 62 h 180"/>
                  <a:gd name="T46" fmla="*/ 94 w 220"/>
                  <a:gd name="T47" fmla="*/ 62 h 180"/>
                  <a:gd name="T48" fmla="*/ 94 w 220"/>
                  <a:gd name="T49" fmla="*/ 72 h 180"/>
                  <a:gd name="T50" fmla="*/ 102 w 220"/>
                  <a:gd name="T51" fmla="*/ 72 h 180"/>
                  <a:gd name="T52" fmla="*/ 102 w 220"/>
                  <a:gd name="T53" fmla="*/ 85 h 180"/>
                  <a:gd name="T54" fmla="*/ 106 w 220"/>
                  <a:gd name="T55" fmla="*/ 85 h 180"/>
                  <a:gd name="T56" fmla="*/ 106 w 220"/>
                  <a:gd name="T57" fmla="*/ 98 h 180"/>
                  <a:gd name="T58" fmla="*/ 108 w 220"/>
                  <a:gd name="T59" fmla="*/ 98 h 180"/>
                  <a:gd name="T60" fmla="*/ 108 w 220"/>
                  <a:gd name="T61" fmla="*/ 111 h 180"/>
                  <a:gd name="T62" fmla="*/ 142 w 220"/>
                  <a:gd name="T63" fmla="*/ 111 h 180"/>
                  <a:gd name="T64" fmla="*/ 142 w 220"/>
                  <a:gd name="T65" fmla="*/ 128 h 180"/>
                  <a:gd name="T66" fmla="*/ 172 w 220"/>
                  <a:gd name="T67" fmla="*/ 128 h 180"/>
                  <a:gd name="T68" fmla="*/ 172 w 220"/>
                  <a:gd name="T69" fmla="*/ 146 h 180"/>
                  <a:gd name="T70" fmla="*/ 179 w 220"/>
                  <a:gd name="T71" fmla="*/ 146 h 180"/>
                  <a:gd name="T72" fmla="*/ 179 w 220"/>
                  <a:gd name="T73" fmla="*/ 163 h 180"/>
                  <a:gd name="T74" fmla="*/ 184 w 220"/>
                  <a:gd name="T75" fmla="*/ 163 h 180"/>
                  <a:gd name="T76" fmla="*/ 184 w 220"/>
                  <a:gd name="T77" fmla="*/ 180 h 180"/>
                  <a:gd name="T78" fmla="*/ 220 w 220"/>
                  <a:gd name="T79" fmla="*/ 18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0" h="180">
                    <a:moveTo>
                      <a:pt x="0" y="0"/>
                    </a:moveTo>
                    <a:lnTo>
                      <a:pt x="13" y="0"/>
                    </a:lnTo>
                    <a:lnTo>
                      <a:pt x="13" y="4"/>
                    </a:lnTo>
                    <a:lnTo>
                      <a:pt x="14" y="4"/>
                    </a:lnTo>
                    <a:lnTo>
                      <a:pt x="14" y="8"/>
                    </a:lnTo>
                    <a:lnTo>
                      <a:pt x="16" y="8"/>
                    </a:lnTo>
                    <a:lnTo>
                      <a:pt x="16" y="12"/>
                    </a:lnTo>
                    <a:lnTo>
                      <a:pt x="31" y="12"/>
                    </a:lnTo>
                    <a:lnTo>
                      <a:pt x="31" y="17"/>
                    </a:lnTo>
                    <a:lnTo>
                      <a:pt x="34" y="17"/>
                    </a:lnTo>
                    <a:lnTo>
                      <a:pt x="34" y="22"/>
                    </a:lnTo>
                    <a:lnTo>
                      <a:pt x="38" y="22"/>
                    </a:lnTo>
                    <a:lnTo>
                      <a:pt x="38" y="28"/>
                    </a:lnTo>
                    <a:lnTo>
                      <a:pt x="47" y="28"/>
                    </a:lnTo>
                    <a:lnTo>
                      <a:pt x="47" y="34"/>
                    </a:lnTo>
                    <a:lnTo>
                      <a:pt x="55" y="34"/>
                    </a:lnTo>
                    <a:lnTo>
                      <a:pt x="55" y="40"/>
                    </a:lnTo>
                    <a:lnTo>
                      <a:pt x="58" y="40"/>
                    </a:lnTo>
                    <a:lnTo>
                      <a:pt x="58" y="47"/>
                    </a:lnTo>
                    <a:lnTo>
                      <a:pt x="59" y="47"/>
                    </a:lnTo>
                    <a:lnTo>
                      <a:pt x="59" y="54"/>
                    </a:lnTo>
                    <a:lnTo>
                      <a:pt x="70" y="54"/>
                    </a:lnTo>
                    <a:lnTo>
                      <a:pt x="70" y="62"/>
                    </a:lnTo>
                    <a:lnTo>
                      <a:pt x="94" y="62"/>
                    </a:lnTo>
                    <a:lnTo>
                      <a:pt x="94" y="72"/>
                    </a:lnTo>
                    <a:lnTo>
                      <a:pt x="102" y="72"/>
                    </a:lnTo>
                    <a:lnTo>
                      <a:pt x="102" y="85"/>
                    </a:lnTo>
                    <a:lnTo>
                      <a:pt x="106" y="85"/>
                    </a:lnTo>
                    <a:lnTo>
                      <a:pt x="106" y="98"/>
                    </a:lnTo>
                    <a:lnTo>
                      <a:pt x="108" y="98"/>
                    </a:lnTo>
                    <a:lnTo>
                      <a:pt x="108" y="111"/>
                    </a:lnTo>
                    <a:lnTo>
                      <a:pt x="142" y="111"/>
                    </a:lnTo>
                    <a:lnTo>
                      <a:pt x="142" y="128"/>
                    </a:lnTo>
                    <a:lnTo>
                      <a:pt x="172" y="128"/>
                    </a:lnTo>
                    <a:lnTo>
                      <a:pt x="172" y="146"/>
                    </a:lnTo>
                    <a:lnTo>
                      <a:pt x="179" y="146"/>
                    </a:lnTo>
                    <a:lnTo>
                      <a:pt x="179" y="163"/>
                    </a:lnTo>
                    <a:lnTo>
                      <a:pt x="184" y="163"/>
                    </a:lnTo>
                    <a:lnTo>
                      <a:pt x="184" y="180"/>
                    </a:lnTo>
                    <a:lnTo>
                      <a:pt x="220" y="180"/>
                    </a:lnTo>
                  </a:path>
                </a:pathLst>
              </a:custGeom>
              <a:noFill/>
              <a:ln w="1905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89" name="Freeform 86">
                <a:extLst>
                  <a:ext uri="{FF2B5EF4-FFF2-40B4-BE49-F238E27FC236}">
                    <a16:creationId xmlns:a16="http://schemas.microsoft.com/office/drawing/2014/main" id="{869D97AC-6A46-4F4F-A1B1-B46A0B9244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3100" y="2043114"/>
                <a:ext cx="2098675" cy="1165225"/>
              </a:xfrm>
              <a:custGeom>
                <a:avLst/>
                <a:gdLst>
                  <a:gd name="T0" fmla="*/ 0 w 220"/>
                  <a:gd name="T1" fmla="*/ 0 h 122"/>
                  <a:gd name="T2" fmla="*/ 19 w 220"/>
                  <a:gd name="T3" fmla="*/ 0 h 122"/>
                  <a:gd name="T4" fmla="*/ 19 w 220"/>
                  <a:gd name="T5" fmla="*/ 4 h 122"/>
                  <a:gd name="T6" fmla="*/ 25 w 220"/>
                  <a:gd name="T7" fmla="*/ 4 h 122"/>
                  <a:gd name="T8" fmla="*/ 25 w 220"/>
                  <a:gd name="T9" fmla="*/ 9 h 122"/>
                  <a:gd name="T10" fmla="*/ 37 w 220"/>
                  <a:gd name="T11" fmla="*/ 9 h 122"/>
                  <a:gd name="T12" fmla="*/ 37 w 220"/>
                  <a:gd name="T13" fmla="*/ 14 h 122"/>
                  <a:gd name="T14" fmla="*/ 45 w 220"/>
                  <a:gd name="T15" fmla="*/ 14 h 122"/>
                  <a:gd name="T16" fmla="*/ 45 w 220"/>
                  <a:gd name="T17" fmla="*/ 21 h 122"/>
                  <a:gd name="T18" fmla="*/ 62 w 220"/>
                  <a:gd name="T19" fmla="*/ 21 h 122"/>
                  <a:gd name="T20" fmla="*/ 62 w 220"/>
                  <a:gd name="T21" fmla="*/ 29 h 122"/>
                  <a:gd name="T22" fmla="*/ 209 w 220"/>
                  <a:gd name="T23" fmla="*/ 29 h 122"/>
                  <a:gd name="T24" fmla="*/ 209 w 220"/>
                  <a:gd name="T25" fmla="*/ 122 h 122"/>
                  <a:gd name="T26" fmla="*/ 220 w 220"/>
                  <a:gd name="T27" fmla="*/ 12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20" h="122">
                    <a:moveTo>
                      <a:pt x="0" y="0"/>
                    </a:moveTo>
                    <a:lnTo>
                      <a:pt x="19" y="0"/>
                    </a:lnTo>
                    <a:lnTo>
                      <a:pt x="19" y="4"/>
                    </a:lnTo>
                    <a:lnTo>
                      <a:pt x="25" y="4"/>
                    </a:lnTo>
                    <a:lnTo>
                      <a:pt x="25" y="9"/>
                    </a:lnTo>
                    <a:lnTo>
                      <a:pt x="37" y="9"/>
                    </a:lnTo>
                    <a:lnTo>
                      <a:pt x="37" y="14"/>
                    </a:lnTo>
                    <a:lnTo>
                      <a:pt x="45" y="14"/>
                    </a:lnTo>
                    <a:lnTo>
                      <a:pt x="45" y="21"/>
                    </a:lnTo>
                    <a:lnTo>
                      <a:pt x="62" y="21"/>
                    </a:lnTo>
                    <a:lnTo>
                      <a:pt x="62" y="29"/>
                    </a:lnTo>
                    <a:lnTo>
                      <a:pt x="209" y="29"/>
                    </a:lnTo>
                    <a:lnTo>
                      <a:pt x="209" y="122"/>
                    </a:lnTo>
                    <a:lnTo>
                      <a:pt x="220" y="122"/>
                    </a:lnTo>
                  </a:path>
                </a:pathLst>
              </a:custGeom>
              <a:noFill/>
              <a:ln w="19050" cap="rnd">
                <a:solidFill>
                  <a:srgbClr val="DF536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90" name="Rectangle 87">
                <a:extLst>
                  <a:ext uri="{FF2B5EF4-FFF2-40B4-BE49-F238E27FC236}">
                    <a16:creationId xmlns:a16="http://schemas.microsoft.com/office/drawing/2014/main" id="{BE69A449-BEA8-4819-A897-F0F98B8D1D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37375" y="1957389"/>
                <a:ext cx="2270125" cy="2216151"/>
              </a:xfrm>
              <a:prstGeom prst="rect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91" name="Line 88">
                <a:extLst>
                  <a:ext uri="{FF2B5EF4-FFF2-40B4-BE49-F238E27FC236}">
                    <a16:creationId xmlns:a16="http://schemas.microsoft.com/office/drawing/2014/main" id="{DC3A1A96-6485-457A-B25F-8AA865BAC3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937375" y="2043114"/>
                <a:ext cx="0" cy="2044701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92" name="Line 89">
                <a:extLst>
                  <a:ext uri="{FF2B5EF4-FFF2-40B4-BE49-F238E27FC236}">
                    <a16:creationId xmlns:a16="http://schemas.microsoft.com/office/drawing/2014/main" id="{F212F775-FF76-4C85-A4B7-B57A3C319B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70700" y="4087814"/>
                <a:ext cx="66675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93" name="Line 90">
                <a:extLst>
                  <a:ext uri="{FF2B5EF4-FFF2-40B4-BE49-F238E27FC236}">
                    <a16:creationId xmlns:a16="http://schemas.microsoft.com/office/drawing/2014/main" id="{4873B311-FF2E-4672-A50D-E1BFB3FD7F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70700" y="3676652"/>
                <a:ext cx="66675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94" name="Line 91">
                <a:extLst>
                  <a:ext uri="{FF2B5EF4-FFF2-40B4-BE49-F238E27FC236}">
                    <a16:creationId xmlns:a16="http://schemas.microsoft.com/office/drawing/2014/main" id="{010F7DEC-A7D9-439F-9A80-1C65BA3A63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70700" y="3275014"/>
                <a:ext cx="66675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95" name="Line 92">
                <a:extLst>
                  <a:ext uri="{FF2B5EF4-FFF2-40B4-BE49-F238E27FC236}">
                    <a16:creationId xmlns:a16="http://schemas.microsoft.com/office/drawing/2014/main" id="{09468D2C-99ED-40EC-96C0-393A8188F3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70700" y="2865439"/>
                <a:ext cx="66675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96" name="Line 93">
                <a:extLst>
                  <a:ext uri="{FF2B5EF4-FFF2-40B4-BE49-F238E27FC236}">
                    <a16:creationId xmlns:a16="http://schemas.microsoft.com/office/drawing/2014/main" id="{99805F89-B550-47AB-8BAE-444BA9F5D3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70700" y="2454276"/>
                <a:ext cx="66675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97" name="Line 94">
                <a:extLst>
                  <a:ext uri="{FF2B5EF4-FFF2-40B4-BE49-F238E27FC236}">
                    <a16:creationId xmlns:a16="http://schemas.microsoft.com/office/drawing/2014/main" id="{EB474AB5-C058-4C74-A8F0-6833CCAC18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870700" y="2043114"/>
                <a:ext cx="66675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98" name="Rectangle 95">
                <a:extLst>
                  <a:ext uri="{FF2B5EF4-FFF2-40B4-BE49-F238E27FC236}">
                    <a16:creationId xmlns:a16="http://schemas.microsoft.com/office/drawing/2014/main" id="{77B295BB-DBD4-44CB-A24F-562466E304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97794" y="4034600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0.0</a:t>
                </a:r>
                <a:endParaRPr lang="fr-FR" altLang="fr-FR"/>
              </a:p>
            </p:txBody>
          </p:sp>
          <p:sp>
            <p:nvSpPr>
              <p:cNvPr id="99" name="Rectangle 96">
                <a:extLst>
                  <a:ext uri="{FF2B5EF4-FFF2-40B4-BE49-F238E27FC236}">
                    <a16:creationId xmlns:a16="http://schemas.microsoft.com/office/drawing/2014/main" id="{7206AE8C-BEF3-4C8B-876C-1DD4FEE473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97794" y="3623438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0.2</a:t>
                </a:r>
                <a:endParaRPr lang="fr-FR" altLang="fr-FR"/>
              </a:p>
            </p:txBody>
          </p:sp>
          <p:sp>
            <p:nvSpPr>
              <p:cNvPr id="100" name="Rectangle 97">
                <a:extLst>
                  <a:ext uri="{FF2B5EF4-FFF2-40B4-BE49-F238E27FC236}">
                    <a16:creationId xmlns:a16="http://schemas.microsoft.com/office/drawing/2014/main" id="{B1EBE512-0C27-448B-B3E5-1EE8DAA188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97794" y="3213863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0.4</a:t>
                </a:r>
                <a:endParaRPr lang="fr-FR" altLang="fr-FR"/>
              </a:p>
            </p:txBody>
          </p:sp>
          <p:sp>
            <p:nvSpPr>
              <p:cNvPr id="101" name="Rectangle 98">
                <a:extLst>
                  <a:ext uri="{FF2B5EF4-FFF2-40B4-BE49-F238E27FC236}">
                    <a16:creationId xmlns:a16="http://schemas.microsoft.com/office/drawing/2014/main" id="{C16B3FC9-7E8D-49EE-AD88-C05700FCCA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97794" y="2802700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0.6</a:t>
                </a:r>
                <a:endParaRPr lang="fr-FR" altLang="fr-FR"/>
              </a:p>
            </p:txBody>
          </p:sp>
          <p:sp>
            <p:nvSpPr>
              <p:cNvPr id="102" name="Rectangle 99">
                <a:extLst>
                  <a:ext uri="{FF2B5EF4-FFF2-40B4-BE49-F238E27FC236}">
                    <a16:creationId xmlns:a16="http://schemas.microsoft.com/office/drawing/2014/main" id="{6BA288F8-3BD2-491B-91BD-2E2E2E1AE9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97794" y="2391537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0.8</a:t>
                </a:r>
                <a:endParaRPr lang="fr-FR" altLang="fr-FR"/>
              </a:p>
            </p:txBody>
          </p:sp>
          <p:sp>
            <p:nvSpPr>
              <p:cNvPr id="103" name="Rectangle 100">
                <a:extLst>
                  <a:ext uri="{FF2B5EF4-FFF2-40B4-BE49-F238E27FC236}">
                    <a16:creationId xmlns:a16="http://schemas.microsoft.com/office/drawing/2014/main" id="{983A11D1-676D-40CD-92AC-5AC3A3DC91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97794" y="1989900"/>
                <a:ext cx="144463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1.0</a:t>
                </a:r>
                <a:endParaRPr lang="fr-FR" altLang="fr-FR"/>
              </a:p>
            </p:txBody>
          </p:sp>
          <p:sp>
            <p:nvSpPr>
              <p:cNvPr id="104" name="Line 101">
                <a:extLst>
                  <a:ext uri="{FF2B5EF4-FFF2-40B4-BE49-F238E27FC236}">
                    <a16:creationId xmlns:a16="http://schemas.microsoft.com/office/drawing/2014/main" id="{D779F7C9-F59C-49E2-BA9A-85F588C31F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23100" y="4173539"/>
                <a:ext cx="2098675" cy="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05" name="Line 102">
                <a:extLst>
                  <a:ext uri="{FF2B5EF4-FFF2-40B4-BE49-F238E27FC236}">
                    <a16:creationId xmlns:a16="http://schemas.microsoft.com/office/drawing/2014/main" id="{DE472F0C-5019-451D-950D-29EF8CAEDC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023100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06" name="Line 103">
                <a:extLst>
                  <a:ext uri="{FF2B5EF4-FFF2-40B4-BE49-F238E27FC236}">
                    <a16:creationId xmlns:a16="http://schemas.microsoft.com/office/drawing/2014/main" id="{CA71E536-DCE8-4CEC-B27B-71654869C5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67588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07" name="Line 104">
                <a:extLst>
                  <a:ext uri="{FF2B5EF4-FFF2-40B4-BE49-F238E27FC236}">
                    <a16:creationId xmlns:a16="http://schemas.microsoft.com/office/drawing/2014/main" id="{0DFA5AF6-3B4C-431B-884D-1C7CACC0A3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720013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08" name="Line 105">
                <a:extLst>
                  <a:ext uri="{FF2B5EF4-FFF2-40B4-BE49-F238E27FC236}">
                    <a16:creationId xmlns:a16="http://schemas.microsoft.com/office/drawing/2014/main" id="{519C461E-C372-4948-A71B-2CD7C39DDD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072438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09" name="Line 106">
                <a:extLst>
                  <a:ext uri="{FF2B5EF4-FFF2-40B4-BE49-F238E27FC236}">
                    <a16:creationId xmlns:a16="http://schemas.microsoft.com/office/drawing/2014/main" id="{168D1C76-06B7-4319-8F55-715B1E8C7A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424863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10" name="Line 107">
                <a:extLst>
                  <a:ext uri="{FF2B5EF4-FFF2-40B4-BE49-F238E27FC236}">
                    <a16:creationId xmlns:a16="http://schemas.microsoft.com/office/drawing/2014/main" id="{83B8C504-6FC0-4E08-97C5-A8FDF30702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69350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11" name="Line 108">
                <a:extLst>
                  <a:ext uri="{FF2B5EF4-FFF2-40B4-BE49-F238E27FC236}">
                    <a16:creationId xmlns:a16="http://schemas.microsoft.com/office/drawing/2014/main" id="{DA8CCAE9-61D2-4A2B-A1C3-F8D1410C1B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1775" y="4173539"/>
                <a:ext cx="0" cy="57150"/>
              </a:xfrm>
              <a:prstGeom prst="line">
                <a:avLst/>
              </a:pr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fr-FR"/>
              </a:p>
            </p:txBody>
          </p:sp>
          <p:sp>
            <p:nvSpPr>
              <p:cNvPr id="112" name="Rectangle 109">
                <a:extLst>
                  <a:ext uri="{FF2B5EF4-FFF2-40B4-BE49-F238E27FC236}">
                    <a16:creationId xmlns:a16="http://schemas.microsoft.com/office/drawing/2014/main" id="{2154798F-937E-4DD7-8B65-F00B1A170A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94525" y="4278249"/>
                <a:ext cx="57150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0</a:t>
                </a:r>
                <a:endParaRPr lang="fr-FR" altLang="fr-FR"/>
              </a:p>
            </p:txBody>
          </p:sp>
          <p:sp>
            <p:nvSpPr>
              <p:cNvPr id="113" name="Rectangle 110">
                <a:extLst>
                  <a:ext uri="{FF2B5EF4-FFF2-40B4-BE49-F238E27FC236}">
                    <a16:creationId xmlns:a16="http://schemas.microsoft.com/office/drawing/2014/main" id="{1F5A553C-D273-43F4-89AF-816B5B5776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10438" y="4278249"/>
                <a:ext cx="11588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20</a:t>
                </a:r>
                <a:endParaRPr lang="fr-FR" altLang="fr-FR"/>
              </a:p>
            </p:txBody>
          </p:sp>
          <p:sp>
            <p:nvSpPr>
              <p:cNvPr id="114" name="Rectangle 111">
                <a:extLst>
                  <a:ext uri="{FF2B5EF4-FFF2-40B4-BE49-F238E27FC236}">
                    <a16:creationId xmlns:a16="http://schemas.microsoft.com/office/drawing/2014/main" id="{A7CB2990-7F12-4E3E-9C58-7160CC3B97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2863" y="4278249"/>
                <a:ext cx="11588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40</a:t>
                </a:r>
                <a:endParaRPr lang="fr-FR" altLang="fr-FR"/>
              </a:p>
            </p:txBody>
          </p:sp>
          <p:sp>
            <p:nvSpPr>
              <p:cNvPr id="115" name="Rectangle 112">
                <a:extLst>
                  <a:ext uri="{FF2B5EF4-FFF2-40B4-BE49-F238E27FC236}">
                    <a16:creationId xmlns:a16="http://schemas.microsoft.com/office/drawing/2014/main" id="{36FEC7B2-2A59-449D-AC50-FDD870AB7A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015288" y="4278249"/>
                <a:ext cx="11588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60</a:t>
                </a:r>
                <a:endParaRPr lang="fr-FR" altLang="fr-FR"/>
              </a:p>
            </p:txBody>
          </p:sp>
          <p:sp>
            <p:nvSpPr>
              <p:cNvPr id="116" name="Rectangle 113">
                <a:extLst>
                  <a:ext uri="{FF2B5EF4-FFF2-40B4-BE49-F238E27FC236}">
                    <a16:creationId xmlns:a16="http://schemas.microsoft.com/office/drawing/2014/main" id="{665FF147-E532-4C28-8B55-47E650A6E5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367713" y="4278249"/>
                <a:ext cx="11588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80</a:t>
                </a:r>
                <a:endParaRPr lang="fr-FR" altLang="fr-FR"/>
              </a:p>
            </p:txBody>
          </p:sp>
          <p:sp>
            <p:nvSpPr>
              <p:cNvPr id="117" name="Rectangle 114">
                <a:extLst>
                  <a:ext uri="{FF2B5EF4-FFF2-40B4-BE49-F238E27FC236}">
                    <a16:creationId xmlns:a16="http://schemas.microsoft.com/office/drawing/2014/main" id="{604D2173-0A61-4D64-9BAD-5DB78DF934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82038" y="4278249"/>
                <a:ext cx="17303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100</a:t>
                </a:r>
                <a:endParaRPr lang="fr-FR" altLang="fr-FR"/>
              </a:p>
            </p:txBody>
          </p:sp>
          <p:sp>
            <p:nvSpPr>
              <p:cNvPr id="118" name="Rectangle 115">
                <a:extLst>
                  <a:ext uri="{FF2B5EF4-FFF2-40B4-BE49-F238E27FC236}">
                    <a16:creationId xmlns:a16="http://schemas.microsoft.com/office/drawing/2014/main" id="{F0365BA7-22B5-4295-9498-ABFDA70CA0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34463" y="4278249"/>
                <a:ext cx="173038" cy="1238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fr-FR" altLang="fr-FR" sz="800">
                    <a:solidFill>
                      <a:srgbClr val="000000"/>
                    </a:solidFill>
                  </a:rPr>
                  <a:t>120</a:t>
                </a:r>
                <a:endParaRPr lang="fr-FR" altLang="fr-FR"/>
              </a:p>
            </p:txBody>
          </p:sp>
          <p:sp>
            <p:nvSpPr>
              <p:cNvPr id="120" name="Rectangle 117">
                <a:extLst>
                  <a:ext uri="{FF2B5EF4-FFF2-40B4-BE49-F238E27FC236}">
                    <a16:creationId xmlns:a16="http://schemas.microsoft.com/office/drawing/2014/main" id="{82CEFC6B-D5E1-4782-BD09-7C41085049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6952" y="2950322"/>
                <a:ext cx="20678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800" b="1" dirty="0">
                    <a:solidFill>
                      <a:srgbClr val="000000"/>
                    </a:solidFill>
                  </a:rPr>
                  <a:t>48%</a:t>
                </a:r>
                <a:endParaRPr lang="fr-FR" altLang="fr-FR" sz="800" dirty="0"/>
              </a:p>
            </p:txBody>
          </p:sp>
          <p:sp>
            <p:nvSpPr>
              <p:cNvPr id="121" name="Rectangle 118">
                <a:extLst>
                  <a:ext uri="{FF2B5EF4-FFF2-40B4-BE49-F238E27FC236}">
                    <a16:creationId xmlns:a16="http://schemas.microsoft.com/office/drawing/2014/main" id="{CC280ADD-F6FD-4F1A-B2F7-C0EAC82758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16952" y="2178691"/>
                <a:ext cx="206788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800" b="1" dirty="0">
                    <a:solidFill>
                      <a:srgbClr val="DF536B"/>
                    </a:solidFill>
                  </a:rPr>
                  <a:t>86%</a:t>
                </a:r>
                <a:endParaRPr lang="fr-FR" altLang="fr-FR" sz="800" dirty="0"/>
              </a:p>
            </p:txBody>
          </p:sp>
          <p:sp>
            <p:nvSpPr>
              <p:cNvPr id="126" name="Rectangle 117">
                <a:extLst>
                  <a:ext uri="{FF2B5EF4-FFF2-40B4-BE49-F238E27FC236}">
                    <a16:creationId xmlns:a16="http://schemas.microsoft.com/office/drawing/2014/main" id="{2960C899-2154-4709-8D4C-42B10F97DE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78638" y="3503035"/>
                <a:ext cx="894476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900" b="1" dirty="0">
                    <a:solidFill>
                      <a:srgbClr val="000000"/>
                    </a:solidFill>
                  </a:rPr>
                  <a:t>AI-ICR-</a:t>
                </a:r>
                <a:r>
                  <a:rPr lang="fr-FR" altLang="fr-FR" sz="900" b="1" dirty="0" err="1">
                    <a:solidFill>
                      <a:srgbClr val="000000"/>
                    </a:solidFill>
                  </a:rPr>
                  <a:t>low</a:t>
                </a:r>
                <a:r>
                  <a:rPr lang="fr-FR" altLang="fr-FR" sz="900" b="1" dirty="0">
                    <a:solidFill>
                      <a:srgbClr val="000000"/>
                    </a:solidFill>
                  </a:rPr>
                  <a:t> </a:t>
                </a:r>
                <a:r>
                  <a:rPr lang="fr-FR" altLang="fr-FR" sz="900" b="1" i="1" dirty="0">
                    <a:solidFill>
                      <a:srgbClr val="000000"/>
                    </a:solidFill>
                  </a:rPr>
                  <a:t>N</a:t>
                </a:r>
                <a:r>
                  <a:rPr lang="fr-FR" altLang="fr-FR" sz="900" b="1" dirty="0">
                    <a:solidFill>
                      <a:srgbClr val="000000"/>
                    </a:solidFill>
                  </a:rPr>
                  <a:t>=93</a:t>
                </a:r>
                <a:endParaRPr lang="fr-FR" altLang="fr-FR" sz="900" dirty="0"/>
              </a:p>
            </p:txBody>
          </p:sp>
          <p:sp>
            <p:nvSpPr>
              <p:cNvPr id="127" name="Rectangle 118">
                <a:extLst>
                  <a:ext uri="{FF2B5EF4-FFF2-40B4-BE49-F238E27FC236}">
                    <a16:creationId xmlns:a16="http://schemas.microsoft.com/office/drawing/2014/main" id="{3728DDD8-7F1F-4A93-9464-C0D74BF2C9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78638" y="3331740"/>
                <a:ext cx="945772" cy="1384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900" b="1" dirty="0">
                    <a:solidFill>
                      <a:srgbClr val="DF536B"/>
                    </a:solidFill>
                  </a:rPr>
                  <a:t>AI-ICR-high </a:t>
                </a:r>
                <a:r>
                  <a:rPr lang="fr-FR" altLang="fr-FR" sz="900" b="1" i="1" dirty="0">
                    <a:solidFill>
                      <a:srgbClr val="DF536B"/>
                    </a:solidFill>
                  </a:rPr>
                  <a:t>N</a:t>
                </a:r>
                <a:r>
                  <a:rPr lang="fr-FR" altLang="fr-FR" sz="900" b="1" dirty="0">
                    <a:solidFill>
                      <a:srgbClr val="DF536B"/>
                    </a:solidFill>
                  </a:rPr>
                  <a:t>=79</a:t>
                </a:r>
                <a:endParaRPr lang="fr-FR" altLang="fr-FR" sz="900" dirty="0"/>
              </a:p>
            </p:txBody>
          </p:sp>
          <p:cxnSp>
            <p:nvCxnSpPr>
              <p:cNvPr id="133" name="Connecteur droit 132">
                <a:extLst>
                  <a:ext uri="{FF2B5EF4-FFF2-40B4-BE49-F238E27FC236}">
                    <a16:creationId xmlns:a16="http://schemas.microsoft.com/office/drawing/2014/main" id="{0FB14BDA-66DC-4056-858D-F64903C82E5B}"/>
                  </a:ext>
                </a:extLst>
              </p:cNvPr>
              <p:cNvCxnSpPr>
                <a:stCxn id="90" idx="0"/>
                <a:endCxn id="108" idx="0"/>
              </p:cNvCxnSpPr>
              <p:nvPr/>
            </p:nvCxnSpPr>
            <p:spPr>
              <a:xfrm>
                <a:off x="8072438" y="1957389"/>
                <a:ext cx="0" cy="2216150"/>
              </a:xfrm>
              <a:prstGeom prst="line">
                <a:avLst/>
              </a:prstGeom>
              <a:ln>
                <a:solidFill>
                  <a:schemeClr val="accent2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9" name="Rectangle 116">
                <a:extLst>
                  <a:ext uri="{FF2B5EF4-FFF2-40B4-BE49-F238E27FC236}">
                    <a16:creationId xmlns:a16="http://schemas.microsoft.com/office/drawing/2014/main" id="{F7012A98-23F7-497D-9D64-D26E957BE1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034082" y="3923751"/>
                <a:ext cx="1295226" cy="1538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fr-FR" altLang="fr-FR" sz="1000" b="1" dirty="0">
                    <a:solidFill>
                      <a:srgbClr val="000000"/>
                    </a:solidFill>
                  </a:rPr>
                  <a:t>Log-</a:t>
                </a:r>
                <a:r>
                  <a:rPr lang="fr-FR" altLang="fr-FR" sz="1000" b="1" dirty="0" err="1">
                    <a:solidFill>
                      <a:srgbClr val="000000"/>
                    </a:solidFill>
                  </a:rPr>
                  <a:t>rank</a:t>
                </a:r>
                <a:r>
                  <a:rPr lang="fr-FR" altLang="fr-FR" sz="1000" b="1" dirty="0">
                    <a:solidFill>
                      <a:srgbClr val="000000"/>
                    </a:solidFill>
                  </a:rPr>
                  <a:t>, </a:t>
                </a:r>
                <a:r>
                  <a:rPr lang="fr-FR" altLang="fr-FR" sz="1000" b="1" i="1" cap="all" dirty="0">
                    <a:solidFill>
                      <a:srgbClr val="000000"/>
                    </a:solidFill>
                  </a:rPr>
                  <a:t>p</a:t>
                </a:r>
                <a:r>
                  <a:rPr lang="fr-FR" altLang="fr-FR" sz="1000" b="1" dirty="0">
                    <a:solidFill>
                      <a:srgbClr val="000000"/>
                    </a:solidFill>
                  </a:rPr>
                  <a:t>=6.64E-03</a:t>
                </a:r>
                <a:endParaRPr lang="fr-FR" altLang="fr-FR" sz="1000" dirty="0"/>
              </a:p>
            </p:txBody>
          </p:sp>
        </p:grp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BFEFFE32-B659-4209-BCDB-11D917F5138B}"/>
              </a:ext>
            </a:extLst>
          </p:cNvPr>
          <p:cNvSpPr txBox="1"/>
          <p:nvPr/>
        </p:nvSpPr>
        <p:spPr>
          <a:xfrm>
            <a:off x="237761" y="4662308"/>
            <a:ext cx="9666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Figure S1: Overall survival according to AI-ICR model in each molecular subtype of breast </a:t>
            </a:r>
            <a:r>
              <a:rPr lang="en-US" b="1" dirty="0" smtClean="0"/>
              <a:t>cancer.</a:t>
            </a:r>
            <a:endParaRPr lang="fr-FR" dirty="0"/>
          </a:p>
          <a:p>
            <a:r>
              <a:rPr lang="en-US" dirty="0"/>
              <a:t>Kaplan-Meier OS curves in each molecular subtype according to AI-ICR class</a:t>
            </a:r>
            <a:r>
              <a:rPr lang="en-US" dirty="0" smtClean="0"/>
              <a:t>. </a:t>
            </a:r>
            <a:r>
              <a:rPr lang="en-US" smtClean="0"/>
              <a:t>TCGA data set.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930109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131</Words>
  <Application>Microsoft Office PowerPoint</Application>
  <PresentationFormat>Format A4 (210 x 297 mm)</PresentationFormat>
  <Paragraphs>69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Pascal Finetti</dc:creator>
  <cp:lastModifiedBy>BERTUCCI Francois</cp:lastModifiedBy>
  <cp:revision>7</cp:revision>
  <dcterms:created xsi:type="dcterms:W3CDTF">2026-05-12T17:18:03Z</dcterms:created>
  <dcterms:modified xsi:type="dcterms:W3CDTF">2026-05-20T17:20:48Z</dcterms:modified>
</cp:coreProperties>
</file>