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961D9-A6F1-2292-DAFC-A53FE667C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EF45E-E847-D89A-AE51-7AA077A566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8CFEA-8987-F21E-CF77-702C9335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213AF-363C-4FF4-14DF-C99882642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2A803-1DF2-1FA1-1464-C87D03BF0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10922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1DDB2-959D-D13D-521B-65D571CD2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42FC29-F23C-350F-32BB-3B2A4FCE6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7CF3A-6123-8FF3-5AAD-F0334CA94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8CB76-B938-DA53-60E3-F0ECE3A36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4BF23-4515-D284-0F3C-AA7BDD01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4190239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C6CAB4-434C-A3B8-A184-8FE40A6A02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0C7B12-B0F9-FB25-2522-2C46B5C88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75E07-ABAF-F0B4-2690-5AC72F42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825DC-71E8-7945-A9D3-49ECDA182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89D3F-B8E1-05B2-2E9C-8B0B9CD2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07446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EBC5E-3BF3-462B-C1C1-EC19F734A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3DD3A-E87C-A008-CA69-E8C084FCD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995AA-9091-AB6A-048D-22FBF8910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09CEA-B679-99B6-35DE-93C716456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E8ABE-3BC2-97F0-5011-566D4C980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80978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2B2C6-57A8-D823-2BD3-8197FE62D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E59CC8-DFD2-EAC3-780D-A4A030B3B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21344-7CF3-0A2E-BE3D-AF1DC9BA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BA79C9-B8AB-450F-75DB-59458D51E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81415-26A6-880F-A42E-1EA165726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579206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E9408-83A4-9B96-1A8F-6BBCF0A7E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ED1DD-42EC-BBED-91C2-D194E801DB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9B515-8002-4D31-9817-C238B2665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31947-9ACC-5CC7-D7CA-CB071798D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3ED40-209F-7F9C-B95C-61450D691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9A65E-F4EB-3EEE-18C2-D0AECDB76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89820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26A2F-4F89-57E2-D97F-72DA629A9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15F47-D334-8447-4D3E-C37CC96AA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BEE6D-91CC-3EC2-1F71-E013C0953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48806D-7AE5-6371-7F75-82AEA3CEDB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58EE72-4066-2D2E-6078-EB57F27E46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D4E681-06AD-D1D4-A1FB-ACDF03606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19BDDA-A31D-8904-B796-066882A69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0B4628-6669-6771-E80D-BB3A6E7E9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511078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60B75-8AFC-CE56-BF23-169CBA303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44068-5C33-DBA8-2426-06199BE45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162038-C599-385D-BC24-C5F6ED1B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3A0DB-897B-5201-DAD5-2CE83A4DF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4227649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50FCF6-2D1F-0FB2-9745-F8A2DCD14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E8ADAD-31B8-3DE4-B6A8-1040D7636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092FA-C558-577E-F7E6-5E468D02A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47068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B3B75-129E-F8C4-30C6-F2E27A653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CA8D4-28E1-4937-08CF-911703763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27903-DEE6-8BC8-380B-0193E5B1A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3431A-C65F-11AD-711F-076DCCA2E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3C3C5-A612-F4F9-0DFA-704B17307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DFC41-1DC0-1595-3170-46292ACA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43727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BB8A-7630-E6F0-D5FB-63AF289E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01300C-BD33-1BDF-C9FB-EB3D4CE3C1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39F2A7-AED4-587C-A6D7-A78B169D8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FA6C0-BB7D-EBEB-9B11-EDAD90E6C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819455-5445-F91E-D4AD-C8EF2AFB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094029-02B1-1677-5D6A-398D7637D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61690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C2E65A-1EC0-492F-3154-CC9A2682E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FE7EB-34F3-BDDA-7FBF-DB3CC6903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09FC2-4B8E-A19B-CD5C-6BA1BEADF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7BE029-C40E-BE4E-B987-1247625A3D69}" type="datetimeFigureOut">
              <a:rPr lang="en-MX" smtClean="0"/>
              <a:t>22/07/26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B4C08-B3E9-3E5B-4F27-AED1B51E6B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AB608-874F-9DE4-B852-695B1BCE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7311E-A40C-0C49-B7FF-A794B9D2A2E3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1688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image" Target="../media/image2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1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4.png"/><Relationship Id="rId10" Type="http://schemas.openxmlformats.org/officeDocument/2006/relationships/tags" Target="../tags/tag10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7344521B-409B-2AEE-AD35-374FEF26254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15387" y="1759673"/>
            <a:ext cx="762000" cy="762000"/>
          </a:xfrm>
          <a:prstGeom prst="rect">
            <a:avLst/>
          </a:prstGeom>
        </p:spPr>
      </p:pic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6A2A00F4-1B5F-4C20-6E2F-ACDC92EF2F3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798618" y="1546658"/>
            <a:ext cx="819647" cy="692037"/>
          </a:xfrm>
          <a:prstGeom prst="rect">
            <a:avLst/>
          </a:prstGeom>
        </p:spPr>
      </p:pic>
      <p:pic>
        <p:nvPicPr>
          <p:cNvPr id="6" name="Image 2" descr="preencoded.png">
            <a:extLst>
              <a:ext uri="{FF2B5EF4-FFF2-40B4-BE49-F238E27FC236}">
                <a16:creationId xmlns:a16="http://schemas.microsoft.com/office/drawing/2014/main" id="{066EA9C0-EE9E-3752-1941-106B3A3190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669577" y="621812"/>
            <a:ext cx="569976" cy="597408"/>
          </a:xfrm>
          <a:prstGeom prst="rect">
            <a:avLst/>
          </a:prstGeom>
        </p:spPr>
      </p:pic>
      <p:pic>
        <p:nvPicPr>
          <p:cNvPr id="7" name="Image 2" descr="preencoded.png">
            <a:extLst>
              <a:ext uri="{FF2B5EF4-FFF2-40B4-BE49-F238E27FC236}">
                <a16:creationId xmlns:a16="http://schemas.microsoft.com/office/drawing/2014/main" id="{823425EB-5559-6610-F9DD-CFA33432A30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64631" y="654135"/>
            <a:ext cx="569976" cy="59740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A128187-C020-00A2-738A-9A9DCA0E89B8}"/>
              </a:ext>
            </a:extLst>
          </p:cNvPr>
          <p:cNvCxnSpPr>
            <a:cxnSpLocks/>
          </p:cNvCxnSpPr>
          <p:nvPr/>
        </p:nvCxnSpPr>
        <p:spPr>
          <a:xfrm flipV="1">
            <a:off x="788544" y="940513"/>
            <a:ext cx="868247" cy="6648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EA878E5-67CB-FFF8-AB5A-4221FEA70C9D}"/>
              </a:ext>
            </a:extLst>
          </p:cNvPr>
          <p:cNvCxnSpPr>
            <a:cxnSpLocks/>
          </p:cNvCxnSpPr>
          <p:nvPr/>
        </p:nvCxnSpPr>
        <p:spPr>
          <a:xfrm>
            <a:off x="2838696" y="882324"/>
            <a:ext cx="806765" cy="6454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0A9C582-EAE3-18CF-A663-05B98EA51D9B}"/>
              </a:ext>
            </a:extLst>
          </p:cNvPr>
          <p:cNvCxnSpPr>
            <a:cxnSpLocks/>
          </p:cNvCxnSpPr>
          <p:nvPr/>
        </p:nvCxnSpPr>
        <p:spPr>
          <a:xfrm>
            <a:off x="1474780" y="2068142"/>
            <a:ext cx="17945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D4B0052-7D3E-9A80-0606-9E1BDCEA0709}"/>
              </a:ext>
            </a:extLst>
          </p:cNvPr>
          <p:cNvSpPr txBox="1"/>
          <p:nvPr/>
        </p:nvSpPr>
        <p:spPr>
          <a:xfrm>
            <a:off x="3414680" y="2265076"/>
            <a:ext cx="200862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Visual memory:</a:t>
            </a:r>
          </a:p>
          <a:p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Benson complex figure delayed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C7B43E-92F8-2FE0-6050-BB36EFD5FF58}"/>
              </a:ext>
            </a:extLst>
          </p:cNvPr>
          <p:cNvSpPr txBox="1"/>
          <p:nvPr/>
        </p:nvSpPr>
        <p:spPr>
          <a:xfrm>
            <a:off x="974772" y="2124213"/>
            <a:ext cx="23134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NDE: .301 (-.299 – 0.903): p=0.325</a:t>
            </a:r>
          </a:p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TE: .273 (-.307 – 0.853): p=0.356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2DED73-5FAF-CADC-77E5-3B5EC2545589}"/>
              </a:ext>
            </a:extLst>
          </p:cNvPr>
          <p:cNvSpPr txBox="1"/>
          <p:nvPr/>
        </p:nvSpPr>
        <p:spPr>
          <a:xfrm>
            <a:off x="3101421" y="856991"/>
            <a:ext cx="22781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NIE: -.028 (-.152 – 0.095): p=0.651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CDA54E-A2E3-055B-6EA8-3DBF7B4E54A7}"/>
              </a:ext>
            </a:extLst>
          </p:cNvPr>
          <p:cNvSpPr txBox="1"/>
          <p:nvPr/>
        </p:nvSpPr>
        <p:spPr>
          <a:xfrm>
            <a:off x="253257" y="2425117"/>
            <a:ext cx="96212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Astrogliosis</a:t>
            </a:r>
          </a:p>
          <a:p>
            <a:pPr algn="ctr"/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GFAP</a:t>
            </a:r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617B95AA-F0B9-E3BF-DBCB-699EDF2D92D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983640" y="438529"/>
            <a:ext cx="569976" cy="597408"/>
          </a:xfrm>
          <a:prstGeom prst="rect">
            <a:avLst/>
          </a:prstGeom>
        </p:spPr>
      </p:pic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762941FB-C537-F75D-FD65-BDF02A59433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039360" y="4501516"/>
            <a:ext cx="829977" cy="700759"/>
          </a:xfrm>
          <a:prstGeom prst="rect">
            <a:avLst/>
          </a:prstGeom>
        </p:spPr>
      </p:pic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6027A3DC-3720-E6D5-49B3-CE7E207CDA6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912779" y="3471483"/>
            <a:ext cx="569976" cy="597408"/>
          </a:xfrm>
          <a:prstGeom prst="rect">
            <a:avLst/>
          </a:prstGeom>
        </p:spPr>
      </p:pic>
      <p:pic>
        <p:nvPicPr>
          <p:cNvPr id="18" name="Image 2" descr="preencoded.png">
            <a:extLst>
              <a:ext uri="{FF2B5EF4-FFF2-40B4-BE49-F238E27FC236}">
                <a16:creationId xmlns:a16="http://schemas.microsoft.com/office/drawing/2014/main" id="{8A83E3A6-E827-08B5-E6D4-1E73133E9A1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29262" y="3172779"/>
            <a:ext cx="569976" cy="597408"/>
          </a:xfrm>
          <a:prstGeom prst="rect">
            <a:avLst/>
          </a:prstGeom>
        </p:spPr>
      </p:pic>
      <p:pic>
        <p:nvPicPr>
          <p:cNvPr id="19" name="Image 2" descr="preencoded.png">
            <a:extLst>
              <a:ext uri="{FF2B5EF4-FFF2-40B4-BE49-F238E27FC236}">
                <a16:creationId xmlns:a16="http://schemas.microsoft.com/office/drawing/2014/main" id="{3890B84B-D75A-D03B-90F1-936B2CE46EF2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507833" y="3503806"/>
            <a:ext cx="569976" cy="597408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EB57C53-0041-881F-5044-B8AB5ADDF519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1044532" y="3770187"/>
            <a:ext cx="868247" cy="6648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20481E3-6AE4-9EEF-7C4C-8C603B264B76}"/>
              </a:ext>
            </a:extLst>
          </p:cNvPr>
          <p:cNvCxnSpPr>
            <a:cxnSpLocks/>
          </p:cNvCxnSpPr>
          <p:nvPr/>
        </p:nvCxnSpPr>
        <p:spPr>
          <a:xfrm>
            <a:off x="3102887" y="3765775"/>
            <a:ext cx="806765" cy="6454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2FEEBBA-D78D-4090-FF1A-B207DD2E21E4}"/>
              </a:ext>
            </a:extLst>
          </p:cNvPr>
          <p:cNvCxnSpPr>
            <a:cxnSpLocks/>
          </p:cNvCxnSpPr>
          <p:nvPr/>
        </p:nvCxnSpPr>
        <p:spPr>
          <a:xfrm>
            <a:off x="1787036" y="4980052"/>
            <a:ext cx="17945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D924240-F5C0-FC34-26CB-30393397C6D1}"/>
              </a:ext>
            </a:extLst>
          </p:cNvPr>
          <p:cNvSpPr txBox="1"/>
          <p:nvPr/>
        </p:nvSpPr>
        <p:spPr>
          <a:xfrm>
            <a:off x="1414878" y="5042590"/>
            <a:ext cx="22942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NDE: .033 (-.101 – 0.168): p=0.628</a:t>
            </a:r>
          </a:p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   TE: .021 (-.088 – 0.132): p=0.702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45DC70-B87A-7BB5-2620-1CABB714C561}"/>
              </a:ext>
            </a:extLst>
          </p:cNvPr>
          <p:cNvSpPr txBox="1"/>
          <p:nvPr/>
        </p:nvSpPr>
        <p:spPr>
          <a:xfrm>
            <a:off x="3403657" y="3469770"/>
            <a:ext cx="22781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NIE: -.011 (-.057 – 0.033): p=0.612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3755E27-D36A-695C-E0DF-25E010877DFD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37746" t="75309" r="46992" b="12740"/>
          <a:stretch>
            <a:fillRect/>
          </a:stretch>
        </p:blipFill>
        <p:spPr>
          <a:xfrm>
            <a:off x="304400" y="4482911"/>
            <a:ext cx="1059779" cy="59740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60C4196-732E-DDFB-F06C-3AF21A7DE84C}"/>
              </a:ext>
            </a:extLst>
          </p:cNvPr>
          <p:cNvSpPr txBox="1"/>
          <p:nvPr/>
        </p:nvSpPr>
        <p:spPr>
          <a:xfrm>
            <a:off x="274784" y="5080559"/>
            <a:ext cx="96212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Astrogliosis</a:t>
            </a:r>
          </a:p>
          <a:p>
            <a:pPr algn="ctr"/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18F-SMBT-1</a:t>
            </a:r>
          </a:p>
          <a:p>
            <a:pPr algn="ctr"/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(cuneus)</a:t>
            </a:r>
          </a:p>
          <a:p>
            <a:pPr algn="ctr"/>
            <a:endParaRPr lang="en-MX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Image 0" descr="preencoded.png">
            <a:extLst>
              <a:ext uri="{FF2B5EF4-FFF2-40B4-BE49-F238E27FC236}">
                <a16:creationId xmlns:a16="http://schemas.microsoft.com/office/drawing/2014/main" id="{7A6376F5-EE71-0C1C-9A73-ADCCB8DDEB6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447885" y="1808441"/>
            <a:ext cx="762000" cy="762000"/>
          </a:xfrm>
          <a:prstGeom prst="rect">
            <a:avLst/>
          </a:prstGeom>
        </p:spPr>
      </p:pic>
      <p:pic>
        <p:nvPicPr>
          <p:cNvPr id="28" name="Image 1" descr="preencoded.png">
            <a:extLst>
              <a:ext uri="{FF2B5EF4-FFF2-40B4-BE49-F238E27FC236}">
                <a16:creationId xmlns:a16="http://schemas.microsoft.com/office/drawing/2014/main" id="{A77E9DE8-5F2F-D195-8525-BAC5B1B354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896103" y="1710905"/>
            <a:ext cx="1018032" cy="859536"/>
          </a:xfrm>
          <a:prstGeom prst="rect">
            <a:avLst/>
          </a:prstGeom>
        </p:spPr>
      </p:pic>
      <p:pic>
        <p:nvPicPr>
          <p:cNvPr id="29" name="Image 2" descr="preencoded.png">
            <a:extLst>
              <a:ext uri="{FF2B5EF4-FFF2-40B4-BE49-F238E27FC236}">
                <a16:creationId xmlns:a16="http://schemas.microsoft.com/office/drawing/2014/main" id="{7C830AC5-9F56-E392-8747-1CCB6B4A8D1E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7769522" y="680872"/>
            <a:ext cx="569976" cy="597408"/>
          </a:xfrm>
          <a:prstGeom prst="rect">
            <a:avLst/>
          </a:prstGeom>
        </p:spPr>
      </p:pic>
      <p:pic>
        <p:nvPicPr>
          <p:cNvPr id="30" name="Image 2" descr="preencoded.png">
            <a:extLst>
              <a:ext uri="{FF2B5EF4-FFF2-40B4-BE49-F238E27FC236}">
                <a16:creationId xmlns:a16="http://schemas.microsoft.com/office/drawing/2014/main" id="{38FB9F86-60D2-962D-46D3-FFF6BCE7FCD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103675" y="482601"/>
            <a:ext cx="569976" cy="597408"/>
          </a:xfrm>
          <a:prstGeom prst="rect">
            <a:avLst/>
          </a:prstGeom>
        </p:spPr>
      </p:pic>
      <p:pic>
        <p:nvPicPr>
          <p:cNvPr id="31" name="Image 2" descr="preencoded.png">
            <a:extLst>
              <a:ext uri="{FF2B5EF4-FFF2-40B4-BE49-F238E27FC236}">
                <a16:creationId xmlns:a16="http://schemas.microsoft.com/office/drawing/2014/main" id="{C7F8C31B-60D4-E84B-20E3-3D5D1E36B19F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364576" y="713195"/>
            <a:ext cx="569976" cy="597408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9D553B7-4A5A-60A7-3C6C-6AB3DA27445E}"/>
              </a:ext>
            </a:extLst>
          </p:cNvPr>
          <p:cNvCxnSpPr>
            <a:cxnSpLocks/>
            <a:endCxn id="29" idx="1"/>
          </p:cNvCxnSpPr>
          <p:nvPr/>
        </p:nvCxnSpPr>
        <p:spPr>
          <a:xfrm flipV="1">
            <a:off x="6901275" y="979576"/>
            <a:ext cx="868247" cy="6648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D5AED42-AF20-77B4-4424-8DED7894BCA2}"/>
              </a:ext>
            </a:extLst>
          </p:cNvPr>
          <p:cNvCxnSpPr>
            <a:cxnSpLocks/>
          </p:cNvCxnSpPr>
          <p:nvPr/>
        </p:nvCxnSpPr>
        <p:spPr>
          <a:xfrm>
            <a:off x="8959630" y="975164"/>
            <a:ext cx="806765" cy="6454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DBC507A-F00B-EB6C-F5D9-D3E1F74AFF7C}"/>
              </a:ext>
            </a:extLst>
          </p:cNvPr>
          <p:cNvCxnSpPr>
            <a:cxnSpLocks/>
          </p:cNvCxnSpPr>
          <p:nvPr/>
        </p:nvCxnSpPr>
        <p:spPr>
          <a:xfrm>
            <a:off x="7643779" y="2189441"/>
            <a:ext cx="17945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5BE6D97-47B9-1D21-CD35-53B9458F0139}"/>
              </a:ext>
            </a:extLst>
          </p:cNvPr>
          <p:cNvSpPr txBox="1"/>
          <p:nvPr/>
        </p:nvSpPr>
        <p:spPr>
          <a:xfrm>
            <a:off x="10021086" y="2552956"/>
            <a:ext cx="20826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Visual memory:</a:t>
            </a:r>
          </a:p>
          <a:p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Benson complex figure delayed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1207DF-1A06-BDDB-1F94-6A85EAA0168E}"/>
              </a:ext>
            </a:extLst>
          </p:cNvPr>
          <p:cNvSpPr txBox="1"/>
          <p:nvPr/>
        </p:nvSpPr>
        <p:spPr>
          <a:xfrm>
            <a:off x="6137694" y="2404871"/>
            <a:ext cx="96212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Astrogliosis</a:t>
            </a:r>
          </a:p>
          <a:p>
            <a:pPr algn="ctr"/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GFAP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35601A2-6CCE-FB94-C474-C8434D223B7E}"/>
              </a:ext>
            </a:extLst>
          </p:cNvPr>
          <p:cNvSpPr txBox="1"/>
          <p:nvPr/>
        </p:nvSpPr>
        <p:spPr>
          <a:xfrm>
            <a:off x="7376560" y="2265076"/>
            <a:ext cx="2351926" cy="738664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NDE: -2.89 (-4.93 – -0.86): p=0.005</a:t>
            </a:r>
          </a:p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adj.p=0.007</a:t>
            </a:r>
          </a:p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  TE: -2.86 (-4.70 – -1.01): p=0.002</a:t>
            </a:r>
          </a:p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adj.p=0.006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E825C4-82F2-278C-1ADA-6AB414227C1E}"/>
              </a:ext>
            </a:extLst>
          </p:cNvPr>
          <p:cNvSpPr txBox="1"/>
          <p:nvPr/>
        </p:nvSpPr>
        <p:spPr>
          <a:xfrm>
            <a:off x="9260400" y="851226"/>
            <a:ext cx="208262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NIE: .037 (-.33 – 0.40): p=0.841</a:t>
            </a:r>
          </a:p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</a:p>
        </p:txBody>
      </p:sp>
      <p:pic>
        <p:nvPicPr>
          <p:cNvPr id="39" name="Image 1" descr="preencoded.png">
            <a:extLst>
              <a:ext uri="{FF2B5EF4-FFF2-40B4-BE49-F238E27FC236}">
                <a16:creationId xmlns:a16="http://schemas.microsoft.com/office/drawing/2014/main" id="{528AD746-F6DE-53D1-1062-5E5E8D620647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011505" y="4391118"/>
            <a:ext cx="1018032" cy="859536"/>
          </a:xfrm>
          <a:prstGeom prst="rect">
            <a:avLst/>
          </a:prstGeom>
        </p:spPr>
      </p:pic>
      <p:pic>
        <p:nvPicPr>
          <p:cNvPr id="40" name="Image 2" descr="preencoded.png">
            <a:extLst>
              <a:ext uri="{FF2B5EF4-FFF2-40B4-BE49-F238E27FC236}">
                <a16:creationId xmlns:a16="http://schemas.microsoft.com/office/drawing/2014/main" id="{37E5E659-6E39-501B-9704-8B7557000D5D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7769522" y="3467688"/>
            <a:ext cx="569976" cy="597408"/>
          </a:xfrm>
          <a:prstGeom prst="rect">
            <a:avLst/>
          </a:prstGeom>
        </p:spPr>
      </p:pic>
      <p:pic>
        <p:nvPicPr>
          <p:cNvPr id="41" name="Image 2" descr="preencoded.png">
            <a:extLst>
              <a:ext uri="{FF2B5EF4-FFF2-40B4-BE49-F238E27FC236}">
                <a16:creationId xmlns:a16="http://schemas.microsoft.com/office/drawing/2014/main" id="{0266ADB1-0667-F9ED-B1F6-8A7786032AC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086005" y="3168984"/>
            <a:ext cx="569976" cy="597408"/>
          </a:xfrm>
          <a:prstGeom prst="rect">
            <a:avLst/>
          </a:prstGeom>
        </p:spPr>
      </p:pic>
      <p:pic>
        <p:nvPicPr>
          <p:cNvPr id="42" name="Image 2" descr="preencoded.png">
            <a:extLst>
              <a:ext uri="{FF2B5EF4-FFF2-40B4-BE49-F238E27FC236}">
                <a16:creationId xmlns:a16="http://schemas.microsoft.com/office/drawing/2014/main" id="{571F0953-52F8-A1D1-46E6-07F1B04312D6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364576" y="3500011"/>
            <a:ext cx="569976" cy="597408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CDE042B-C10C-0712-D121-501590E392C1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6901275" y="3766392"/>
            <a:ext cx="868247" cy="6648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25279C8-75AF-FFDA-0283-D49D725FB95B}"/>
              </a:ext>
            </a:extLst>
          </p:cNvPr>
          <p:cNvCxnSpPr>
            <a:cxnSpLocks/>
          </p:cNvCxnSpPr>
          <p:nvPr/>
        </p:nvCxnSpPr>
        <p:spPr>
          <a:xfrm>
            <a:off x="8959630" y="3761980"/>
            <a:ext cx="806765" cy="6454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408CC7B-2B71-AEC2-6C8C-951102B80B1E}"/>
              </a:ext>
            </a:extLst>
          </p:cNvPr>
          <p:cNvCxnSpPr>
            <a:cxnSpLocks/>
          </p:cNvCxnSpPr>
          <p:nvPr/>
        </p:nvCxnSpPr>
        <p:spPr>
          <a:xfrm>
            <a:off x="7643779" y="4976257"/>
            <a:ext cx="17945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977D6F4-3AC3-C0F5-D25E-23656AAC71E5}"/>
              </a:ext>
            </a:extLst>
          </p:cNvPr>
          <p:cNvSpPr txBox="1"/>
          <p:nvPr/>
        </p:nvSpPr>
        <p:spPr>
          <a:xfrm>
            <a:off x="9971671" y="5202284"/>
            <a:ext cx="20826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Visual memory:</a:t>
            </a:r>
          </a:p>
          <a:p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Benson complex figure delayed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C45F1F6-129F-ED11-561E-B24B5E762514}"/>
              </a:ext>
            </a:extLst>
          </p:cNvPr>
          <p:cNvSpPr txBox="1"/>
          <p:nvPr/>
        </p:nvSpPr>
        <p:spPr>
          <a:xfrm>
            <a:off x="7271621" y="5038795"/>
            <a:ext cx="2364750" cy="738664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NDE: -.897 (-1.83 – 0.043): p=0.062</a:t>
            </a:r>
          </a:p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adj.p=0.093</a:t>
            </a:r>
          </a:p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    TE: -.759 (-1.33 – -.185): p=0.010</a:t>
            </a:r>
          </a:p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adj.p=0.030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BE4730-985A-6DD1-3F74-7CBC006E4AD4}"/>
              </a:ext>
            </a:extLst>
          </p:cNvPr>
          <p:cNvSpPr txBox="1"/>
          <p:nvPr/>
        </p:nvSpPr>
        <p:spPr>
          <a:xfrm>
            <a:off x="9260400" y="3638042"/>
            <a:ext cx="22333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NIE: .137 (-.386 – 0.662): p=0.606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0A6D0998-94FD-61CD-286B-D8FB4521D617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37746" t="75309" r="46992" b="12740"/>
          <a:stretch>
            <a:fillRect/>
          </a:stretch>
        </p:blipFill>
        <p:spPr>
          <a:xfrm>
            <a:off x="6161143" y="4479116"/>
            <a:ext cx="1059779" cy="597408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C978D2D-F3C1-3AC8-B168-B4F0646BD2CD}"/>
              </a:ext>
            </a:extLst>
          </p:cNvPr>
          <p:cNvSpPr txBox="1"/>
          <p:nvPr/>
        </p:nvSpPr>
        <p:spPr>
          <a:xfrm>
            <a:off x="5983265" y="5105308"/>
            <a:ext cx="96212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Astrogliosis</a:t>
            </a:r>
          </a:p>
          <a:p>
            <a:pPr algn="ctr"/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18F-SMBT-1</a:t>
            </a:r>
          </a:p>
          <a:p>
            <a:pPr algn="ctr"/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(cuneus)</a:t>
            </a:r>
          </a:p>
          <a:p>
            <a:pPr algn="ctr"/>
            <a:endParaRPr lang="en-MX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6D0C486-0153-D770-5774-C7B5A18AF39D}"/>
              </a:ext>
            </a:extLst>
          </p:cNvPr>
          <p:cNvCxnSpPr/>
          <p:nvPr/>
        </p:nvCxnSpPr>
        <p:spPr>
          <a:xfrm>
            <a:off x="5857196" y="216924"/>
            <a:ext cx="0" cy="604549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DD064795-061C-D87E-9306-0E7066FAA9A3}"/>
              </a:ext>
            </a:extLst>
          </p:cNvPr>
          <p:cNvSpPr txBox="1"/>
          <p:nvPr/>
        </p:nvSpPr>
        <p:spPr>
          <a:xfrm>
            <a:off x="113876" y="76792"/>
            <a:ext cx="19479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mong amyloid negative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3AF8D86-1E9C-0A48-C0C1-34A7E079DA1B}"/>
              </a:ext>
            </a:extLst>
          </p:cNvPr>
          <p:cNvSpPr txBox="1"/>
          <p:nvPr/>
        </p:nvSpPr>
        <p:spPr>
          <a:xfrm>
            <a:off x="5999740" y="89966"/>
            <a:ext cx="19094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mong amyloid positive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4D98ADB-F692-9090-5BFB-B0273BC0CDE2}"/>
              </a:ext>
            </a:extLst>
          </p:cNvPr>
          <p:cNvSpPr txBox="1"/>
          <p:nvPr/>
        </p:nvSpPr>
        <p:spPr>
          <a:xfrm>
            <a:off x="3866616" y="5250339"/>
            <a:ext cx="200232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Visual memory:</a:t>
            </a:r>
          </a:p>
          <a:p>
            <a:r>
              <a:rPr lang="en-MX" sz="1050" i="1" dirty="0">
                <a:latin typeface="Arial" panose="020B0604020202020204" pitchFamily="34" charset="0"/>
                <a:cs typeface="Arial" panose="020B0604020202020204" pitchFamily="34" charset="0"/>
              </a:rPr>
              <a:t>Benson complex figure delayed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3323B98-0F70-9A5B-F068-457A09071396}"/>
              </a:ext>
            </a:extLst>
          </p:cNvPr>
          <p:cNvSpPr txBox="1"/>
          <p:nvPr/>
        </p:nvSpPr>
        <p:spPr>
          <a:xfrm>
            <a:off x="0" y="6323334"/>
            <a:ext cx="580113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Notes: </a:t>
            </a:r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* Adjusting for age, sex, education.</a:t>
            </a:r>
          </a:p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Abbreviations: </a:t>
            </a:r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NIE: natural indirect effect; NDE: Natural direct effect, TE: total effect: GFAP: Glial fibrillary acidic protein.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33892C3-7E45-FFF0-6A7C-14CD95301CFF}"/>
              </a:ext>
            </a:extLst>
          </p:cNvPr>
          <p:cNvSpPr txBox="1"/>
          <p:nvPr/>
        </p:nvSpPr>
        <p:spPr>
          <a:xfrm>
            <a:off x="5999740" y="6114828"/>
            <a:ext cx="58011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Notes: </a:t>
            </a:r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* Adjusting for age and education.</a:t>
            </a:r>
          </a:p>
          <a:p>
            <a:r>
              <a:rPr lang="en-MX" sz="1050" b="1" dirty="0">
                <a:latin typeface="Arial" panose="020B0604020202020204" pitchFamily="34" charset="0"/>
                <a:cs typeface="Arial" panose="020B0604020202020204" pitchFamily="34" charset="0"/>
              </a:rPr>
              <a:t>Abbreviations: </a:t>
            </a:r>
            <a:r>
              <a:rPr lang="en-MX" sz="1050" dirty="0">
                <a:latin typeface="Arial" panose="020B0604020202020204" pitchFamily="34" charset="0"/>
                <a:cs typeface="Arial" panose="020B0604020202020204" pitchFamily="34" charset="0"/>
              </a:rPr>
              <a:t>NIE: natural indirect effect; NDE: Natural direct effect, TE: total effect: GFAP: Glial fibrillary acidic protein. Adjusted p-values for multiple comparisons w/ Benjamini-Hochberg method.</a:t>
            </a:r>
          </a:p>
        </p:txBody>
      </p:sp>
    </p:spTree>
    <p:extLst>
      <p:ext uri="{BB962C8B-B14F-4D97-AF65-F5344CB8AC3E}">
        <p14:creationId xmlns:p14="http://schemas.microsoft.com/office/powerpoint/2010/main" val="7919354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87c3f7ad-ce2c-4112-865b-6faa5578490b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87c3f7ad-ce2c-4112-865b-6faa5578490b&quot;:{&quot;id&quot;:&quot;87c3f7ad-ce2c-4112-865b-6faa5578490b&quot;,&quot;name&quot;:&quot;Astrocyte (reactive)&quot;,&quot;displayName&quot;:&quot;Reactive astrocyte&quot;,&quot;type&quot;:&quot;FIGURE_OBJECT&quot;,&quot;relativeTransform&quot;:{&quot;translate&quot;:{&quot;x&quot;:-282,&quot;y&quot;:-87},&quot;rotate&quot;:0,&quot;skewX&quot;:0,&quot;scale&quot;:{&quot;x&quot;:0.7999999999999998,&quot;y&quot;:0.7999999999999998}},&quot;image&quot;:{&quot;url&quot;:&quot;https://icons.cdn.biorender.com/biorender/66cf8b23226af9e30fd33b56/5e0a06cf24415b0028e9ee34.png&quot;,&quot;isPremium&quot;:false,&quot;isOrgIcon&quot;:false,&quot;size&quot;:{&quot;x&quot;:100,&quot;y&quot;:100},&quot;fallbackUrl&quot;:&quot;sources/icons/66cf8b23226af9e30fd33b56/5e0a06cf24415b0028e9ee34.svg&quot;},&quot;source&quot;:{&quot;id&quot;:&quot;5e0a06cf24415b0028e9ee34&quot;,&quot;version&quot;:&quot;20191230141943&quot;,&quot;type&quot;:&quot;ASSETS&quot;},&quot;isPremium&quot;:false,&quot;parent&quot;:{&quot;type&quot;:&quot;CHILD&quot;,&quot;parentId&quot;:&quot;9aa0e12d-fb96-4850-867a-c9afff1674fb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87c3f7ad-ce2c-4112-865b-6faa5578490b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87c3f7ad-ce2c-4112-865b-6faa5578490b&quot;:{&quot;id&quot;:&quot;87c3f7ad-ce2c-4112-865b-6faa5578490b&quot;,&quot;name&quot;:&quot;Astrocyte (reactive)&quot;,&quot;displayName&quot;:&quot;Reactive astrocyte&quot;,&quot;type&quot;:&quot;FIGURE_OBJECT&quot;,&quot;relativeTransform&quot;:{&quot;translate&quot;:{&quot;x&quot;:-282,&quot;y&quot;:-87},&quot;rotate&quot;:0,&quot;skewX&quot;:0,&quot;scale&quot;:{&quot;x&quot;:0.7999999999999998,&quot;y&quot;:0.7999999999999998}},&quot;image&quot;:{&quot;url&quot;:&quot;https://icons.cdn.biorender.com/biorender/66cf8b23226af9e30fd33b56/5e0a06cf24415b0028e9ee34.png&quot;,&quot;isPremium&quot;:false,&quot;isOrgIcon&quot;:false,&quot;size&quot;:{&quot;x&quot;:100,&quot;y&quot;:100},&quot;fallbackUrl&quot;:&quot;sources/icons/66cf8b23226af9e30fd33b56/5e0a06cf24415b0028e9ee34.svg&quot;},&quot;source&quot;:{&quot;id&quot;:&quot;5e0a06cf24415b0028e9ee34&quot;,&quot;version&quot;:&quot;20191230141943&quot;,&quot;type&quot;:&quot;ASSETS&quot;},&quot;isPremium&quot;:false,&quot;parent&quot;:{&quot;type&quot;:&quot;CHILD&quot;,&quot;parentId&quot;:&quot;9aa0e12d-fb96-4850-867a-c9afff1674fb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56511c6d-dcc9-40e5-bc47-f139b6beb1ca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56511c6d-dcc9-40e5-bc47-f139b6beb1ca&quot;:{&quot;id&quot;:&quot;56511c6d-dcc9-40e5-bc47-f139b6beb1ca&quot;,&quot;name&quot;:&quot;Brain (lateral view)&quot;,&quot;displayName&quot;:&quot;&quot;,&quot;type&quot;:&quot;FIGURE_OBJECT&quot;,&quot;relativeTransform&quot;:{&quot;translate&quot;:{&quot;x&quot;:60.583,&quot;y&quot;:-92.04337457044672},&quot;rotate&quot;:0,&quot;skewX&quot;:0,&quot;scale&quot;:{&quot;x&quot;:0.7133333333333334,&quot;y&quot;:0.7133333333333335}},&quot;image&quot;:{&quot;url&quot;:&quot;https://icons.cdn.biorender.com/biorender/5b3d23152b2a330014798051/5a0dfa6b20abdb0014d893cb.png&quot;,&quot;isPremium&quot;:false,&quot;isOrgIcon&quot;:false,&quot;size&quot;:{&quot;x&quot;:150,&quot;y&quot;:126.28865979381442},&quot;fallbackUrl&quot;:&quot;sources/icons/5b3d23152b2a330014798051/5a0dfa6b20abdb0014d893cb.svg&quot;},&quot;source&quot;:{&quot;id&quot;:&quot;5a0dfa6b20abdb0014d893cb&quot;,&quot;version&quot;:&quot;20180704194138&quot;,&quot;type&quot;:&quot;ASSETS&quot;},&quot;isPremium&quot;:false,&quot;parent&quot;:{&quot;type&quot;:&quot;CHILD&quot;,&quot;parentId&quot;:&quot;9aa0e12d-fb96-4850-867a-c9afff1674fb&quot;,&quot;order&quot;:&quot;8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56511c6d-dcc9-40e5-bc47-f139b6beb1ca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56511c6d-dcc9-40e5-bc47-f139b6beb1ca&quot;:{&quot;id&quot;:&quot;56511c6d-dcc9-40e5-bc47-f139b6beb1ca&quot;,&quot;name&quot;:&quot;Brain (lateral view)&quot;,&quot;displayName&quot;:&quot;&quot;,&quot;type&quot;:&quot;FIGURE_OBJECT&quot;,&quot;relativeTransform&quot;:{&quot;translate&quot;:{&quot;x&quot;:60.583,&quot;y&quot;:-92.04337457044672},&quot;rotate&quot;:0,&quot;skewX&quot;:0,&quot;scale&quot;:{&quot;x&quot;:0.7133333333333334,&quot;y&quot;:0.7133333333333335}},&quot;image&quot;:{&quot;url&quot;:&quot;https://icons.cdn.biorender.com/biorender/5b3d23152b2a330014798051/5a0dfa6b20abdb0014d893cb.png&quot;,&quot;isPremium&quot;:false,&quot;isOrgIcon&quot;:false,&quot;size&quot;:{&quot;x&quot;:150,&quot;y&quot;:126.28865979381442},&quot;fallbackUrl&quot;:&quot;sources/icons/5b3d23152b2a330014798051/5a0dfa6b20abdb0014d893cb.svg&quot;},&quot;source&quot;:{&quot;id&quot;:&quot;5a0dfa6b20abdb0014d893cb&quot;,&quot;version&quot;:&quot;20180704194138&quot;,&quot;type&quot;:&quot;ASSETS&quot;},&quot;isPremium&quot;:false,&quot;parent&quot;:{&quot;type&quot;:&quot;CHILD&quot;,&quot;parentId&quot;:&quot;9aa0e12d-fb96-4850-867a-c9afff1674fb&quot;,&quot;order&quot;:&quot;8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56511c6d-dcc9-40e5-bc47-f139b6beb1ca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56511c6d-dcc9-40e5-bc47-f139b6beb1ca&quot;:{&quot;id&quot;:&quot;56511c6d-dcc9-40e5-bc47-f139b6beb1ca&quot;,&quot;name&quot;:&quot;Brain (lateral view)&quot;,&quot;displayName&quot;:&quot;&quot;,&quot;type&quot;:&quot;FIGURE_OBJECT&quot;,&quot;relativeTransform&quot;:{&quot;translate&quot;:{&quot;x&quot;:60.583,&quot;y&quot;:-92.04337457044672},&quot;rotate&quot;:0,&quot;skewX&quot;:0,&quot;scale&quot;:{&quot;x&quot;:0.7133333333333334,&quot;y&quot;:0.7133333333333335}},&quot;image&quot;:{&quot;url&quot;:&quot;https://icons.cdn.biorender.com/biorender/5b3d23152b2a330014798051/5a0dfa6b20abdb0014d893cb.png&quot;,&quot;isPremium&quot;:false,&quot;isOrgIcon&quot;:false,&quot;size&quot;:{&quot;x&quot;:150,&quot;y&quot;:126.28865979381442},&quot;fallbackUrl&quot;:&quot;sources/icons/5b3d23152b2a330014798051/5a0dfa6b20abdb0014d893cb.svg&quot;},&quot;source&quot;:{&quot;id&quot;:&quot;5a0dfa6b20abdb0014d893cb&quot;,&quot;version&quot;:&quot;20180704194138&quot;,&quot;type&quot;:&quot;ASSETS&quot;},&quot;isPremium&quot;:false,&quot;parent&quot;:{&quot;type&quot;:&quot;CHILD&quot;,&quot;parentId&quot;:&quot;9aa0e12d-fb96-4850-867a-c9afff1674fb&quot;,&quot;order&quot;:&quot;8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56511c6d-dcc9-40e5-bc47-f139b6beb1ca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56511c6d-dcc9-40e5-bc47-f139b6beb1ca&quot;:{&quot;id&quot;:&quot;56511c6d-dcc9-40e5-bc47-f139b6beb1ca&quot;,&quot;name&quot;:&quot;Brain (lateral view)&quot;,&quot;displayName&quot;:&quot;&quot;,&quot;type&quot;:&quot;FIGURE_OBJECT&quot;,&quot;relativeTransform&quot;:{&quot;translate&quot;:{&quot;x&quot;:60.583,&quot;y&quot;:-92.04337457044672},&quot;rotate&quot;:0,&quot;skewX&quot;:0,&quot;scale&quot;:{&quot;x&quot;:0.7133333333333334,&quot;y&quot;:0.7133333333333335}},&quot;image&quot;:{&quot;url&quot;:&quot;https://icons.cdn.biorender.com/biorender/5b3d23152b2a330014798051/5a0dfa6b20abdb0014d893cb.png&quot;,&quot;isPremium&quot;:false,&quot;isOrgIcon&quot;:false,&quot;size&quot;:{&quot;x&quot;:150,&quot;y&quot;:126.28865979381442},&quot;fallbackUrl&quot;:&quot;sources/icons/5b3d23152b2a330014798051/5a0dfa6b20abdb0014d893cb.svg&quot;},&quot;source&quot;:{&quot;id&quot;:&quot;5a0dfa6b20abdb0014d893cb&quot;,&quot;version&quot;:&quot;20180704194138&quot;,&quot;type&quot;:&quot;ASSETS&quot;},&quot;isPremium&quot;:false,&quot;parent&quot;:{&quot;type&quot;:&quot;CHILD&quot;,&quot;parentId&quot;:&quot;9aa0e12d-fb96-4850-867a-c9afff1674fb&quot;,&quot;order&quot;:&quot;8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e02936c8c0cb9928ef5107"/>
  <p:tag name="FIGURESLIDEID" val="9aa0e12d-fb96-4850-867a-c9afff1674fb"/>
  <p:tag name="SELECTIONIDS" val="98e8850e-845a-4aa4-85b8-5d821f70f546"/>
  <p:tag name="TRANSPARENTBACKGROUND" val="true"/>
  <p:tag name="VERSION" val="1759521436190"/>
  <p:tag name="TITLE" val="MEDIATION"/>
  <p:tag name="CREATORNAME" val="Laura Alejandra Ramirez Tirado"/>
  <p:tag name="DATEINSERTED" val="1759521436359"/>
  <p:tag name="DPI" val="300"/>
  <p:tag name="BIOJSON" val="{&quot;id&quot;:&quot;f06ae993-68ef-4073-ab48-776400f1d1a0&quot;,&quot;objects&quot;:{&quot;98e8850e-845a-4aa4-85b8-5d821f70f546&quot;:{&quot;type&quot;:&quot;FIGURE_OBJECT&quot;,&quot;id&quot;:&quot;98e8850e-845a-4aa4-85b8-5d821f70f546&quot;,&quot;relativeTransform&quot;:{&quot;translate&quot;:{&quot;x&quot;:-127.1067415730337,&quot;y&quot;:-241},&quot;rotate&quot;:0,&quot;skewX&quot;:0,&quot;scale&quot;:{&quot;x&quot;:1,&quot;y&quot;:1}},&quot;opacity&quot;:1,&quot;path&quot;:{&quot;type&quot;:&quot;ELLIPSE&quot;,&quot;size&quot;:{&quot;x&quot;:42.41923638611832,&quot;y&quot;:45.48568720921119}},&quot;isLocked&quot;:false,&quot;pathStyles&quot;:[{&quot;type&quot;:&quot;FILL&quot;,&quot;fillStyle&quot;:&quot;rgba(40, 130, 122, 1)&quot;},{&quot;type&quot;:&quot;STROKE&quot;,&quot;strokeStyle&quot;:&quot;rgba(31, 72, 68, 1)&quot;,&quot;lineWidth&quot;:1.2637425291785203,&quot;lineJoin&quot;:&quot;round&quot;}],&quot;parent&quot;:{&quot;type&quot;:&quot;CHILD&quot;,&quot;parentId&quot;:&quot;9aa0e12d-fb96-4850-867a-c9afff1674fb&quot;,&quot;order&quot;:&quot;9&quot;},&quot;layout&quot;:{&quot;sizeRatio&quot;:{&quot;x&quot;:0.7071067811865476,&quot;y&quot;:0.7071067811865476},&quot;keepAspectRatio&quot;:true}},&quot;496dfeb2-943a-445c-90cd-a9999ad8937f&quot;:{&quot;id&quot;:&quot;496dfeb2-943a-445c-90cd-a9999ad8937f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1.794930272332854,&quot;color&quot;:&quot;rgba(255,255,255,1)&quot;,&quot;fontWeight&quot;:&quot;normal&quot;,&quot;fontStyle&quot;:&quot;normal&quot;,&quot;decoration&quot;:&quot;none&quot;},&quot;range&quot;:[0,3]}],&quot;text&quot;:&quot;BDNF&quot;}],&quot;_lastCaretLocation&quot;:{&quot;lineIndex&quot;:0,&quot;runIndex&quot;:-1,&quot;charIndex&quot;:-1,&quot;endOfLine&quot;:true}},&quot;format&quot;:&quot;BETTER_TEXT&quot;,&quot;size&quot;:{&quot;x&quot;:29.994929701379405,&quot;y&quot;:13.901167820963723},&quot;targetSize&quot;:{&quot;x&quot;:29.994929701379405,&quot;y&quot;:2}},&quot;parent&quot;:{&quot;type&quot;:&quot;CHILD&quot;,&quot;parentId&quot;:&quot;98e8850e-845a-4aa4-85b8-5d821f70f546&quot;,&quot;order&quot;:&quot;5&quot;}},&quot;9aa0e12d-fb96-4850-867a-c9afff1674fb&quot;:{&quot;id&quot;:&quot;9aa0e12d-fb96-4850-867a-c9afff1674fb&quot;,&quot;type&quot;:&quot;FIGURE_OBJECT&quot;,&quot;document&quot;:{&quot;type&quot;:&quot;FIGURE&quot;,&quot;canvasType&quot;:&quot;FIGURE&quot;,&quot;units&quot;:&quot;in&quot;},&quot;parent&quot;:{&quot;parentId&quot;:&quot;f06ae993-68ef-4073-ab48-776400f1d1a0&quot;,&quot;type&quot;:&quot;DOCUMENT&quot;,&quot;order&quot;:&quot;5&quot;},&quot;layout&quot;:{&quot;sizeRatio&quot;:{&quot;x&quot;:0.88,&quot;y&quot;:0.88},&quot;keepAspectRatio&quot;:false}},&quot;f06ae993-68ef-4073-ab48-776400f1d1a0&quot;:{&quot;id&quot;:&quot;f06ae993-68ef-4073-ab48-776400f1d1a0&quot;,&quot;type&quot;:&quot;FIGURE_OBJECT&quot;,&quot;document&quot;:{&quot;type&quot;:&quot;DOCUMENT_GROUP&quot;,&quot;canvasType&quot;:&quot;FIGURE&quot;,&quot;units&quot;:&quot;in&quot;}}}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312</Words>
  <Application>Microsoft Macintosh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Alejandra Ramírez Tirado</dc:creator>
  <cp:lastModifiedBy>Laura Alejandra Ramírez Tirado</cp:lastModifiedBy>
  <cp:revision>2</cp:revision>
  <dcterms:created xsi:type="dcterms:W3CDTF">2026-07-22T13:09:28Z</dcterms:created>
  <dcterms:modified xsi:type="dcterms:W3CDTF">2026-07-22T13:15:15Z</dcterms:modified>
</cp:coreProperties>
</file>