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3"/>
    <p:sldId id="265" r:id="rId4"/>
    <p:sldId id="257" r:id="rId5"/>
    <p:sldId id="261" r:id="rId6"/>
    <p:sldId id="258" r:id="rId7"/>
    <p:sldId id="264" r:id="rId8"/>
    <p:sldId id="259" r:id="rId9"/>
    <p:sldId id="260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2" userDrawn="1">
          <p15:clr>
            <a:srgbClr val="A4A3A4"/>
          </p15:clr>
        </p15:guide>
        <p15:guide id="2" pos="38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22"/>
        <p:guide pos="389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63.xml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tiff"/><Relationship Id="rId8" Type="http://schemas.openxmlformats.org/officeDocument/2006/relationships/image" Target="../media/image21.tiff"/><Relationship Id="rId7" Type="http://schemas.openxmlformats.org/officeDocument/2006/relationships/image" Target="../media/image20.tiff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64.xml"/><Relationship Id="rId12" Type="http://schemas.openxmlformats.org/officeDocument/2006/relationships/image" Target="../media/image25.tiff"/><Relationship Id="rId11" Type="http://schemas.openxmlformats.org/officeDocument/2006/relationships/image" Target="../media/image24.tiff"/><Relationship Id="rId10" Type="http://schemas.openxmlformats.org/officeDocument/2006/relationships/image" Target="../media/image23.tiff"/><Relationship Id="rId1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tiff"/><Relationship Id="rId8" Type="http://schemas.openxmlformats.org/officeDocument/2006/relationships/image" Target="../media/image27.tiff"/><Relationship Id="rId7" Type="http://schemas.openxmlformats.org/officeDocument/2006/relationships/image" Target="../media/image26.tiff"/><Relationship Id="rId6" Type="http://schemas.openxmlformats.org/officeDocument/2006/relationships/image" Target="../media/image22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3" Type="http://schemas.openxmlformats.org/officeDocument/2006/relationships/image" Target="../media/image18.tiff"/><Relationship Id="rId2" Type="http://schemas.openxmlformats.org/officeDocument/2006/relationships/image" Target="../media/image21.tiff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65.xml"/><Relationship Id="rId12" Type="http://schemas.openxmlformats.org/officeDocument/2006/relationships/image" Target="../media/image31.tiff"/><Relationship Id="rId11" Type="http://schemas.openxmlformats.org/officeDocument/2006/relationships/image" Target="../media/image30.tiff"/><Relationship Id="rId10" Type="http://schemas.openxmlformats.org/officeDocument/2006/relationships/image" Target="../media/image29.tiff"/><Relationship Id="rId1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tiff"/><Relationship Id="rId8" Type="http://schemas.openxmlformats.org/officeDocument/2006/relationships/image" Target="../media/image39.tiff"/><Relationship Id="rId7" Type="http://schemas.openxmlformats.org/officeDocument/2006/relationships/image" Target="../media/image38.tiff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66.xml"/><Relationship Id="rId12" Type="http://schemas.openxmlformats.org/officeDocument/2006/relationships/image" Target="../media/image43.tiff"/><Relationship Id="rId11" Type="http://schemas.openxmlformats.org/officeDocument/2006/relationships/image" Target="../media/image42.tiff"/><Relationship Id="rId10" Type="http://schemas.openxmlformats.org/officeDocument/2006/relationships/image" Target="../media/image41.tiff"/><Relationship Id="rId1" Type="http://schemas.openxmlformats.org/officeDocument/2006/relationships/image" Target="../media/image32.tif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67.xml"/><Relationship Id="rId10" Type="http://schemas.openxmlformats.org/officeDocument/2006/relationships/image" Target="../media/image53.png"/><Relationship Id="rId1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tiff"/><Relationship Id="rId8" Type="http://schemas.openxmlformats.org/officeDocument/2006/relationships/image" Target="../media/image61.tiff"/><Relationship Id="rId7" Type="http://schemas.openxmlformats.org/officeDocument/2006/relationships/image" Target="../media/image60.tiff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8.xml"/><Relationship Id="rId1" Type="http://schemas.openxmlformats.org/officeDocument/2006/relationships/image" Target="../media/image54.tif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tiff"/><Relationship Id="rId8" Type="http://schemas.openxmlformats.org/officeDocument/2006/relationships/image" Target="../media/image70.tiff"/><Relationship Id="rId7" Type="http://schemas.openxmlformats.org/officeDocument/2006/relationships/image" Target="../media/image69.tiff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4" Type="http://schemas.openxmlformats.org/officeDocument/2006/relationships/image" Target="../media/image66.tiff"/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9.xml"/><Relationship Id="rId1" Type="http://schemas.openxmlformats.org/officeDocument/2006/relationships/image" Target="../media/image63.tif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tiff"/><Relationship Id="rId8" Type="http://schemas.openxmlformats.org/officeDocument/2006/relationships/image" Target="../media/image79.tiff"/><Relationship Id="rId7" Type="http://schemas.openxmlformats.org/officeDocument/2006/relationships/image" Target="../media/image78.tiff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tiff"/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0.xml"/><Relationship Id="rId1" Type="http://schemas.openxmlformats.org/officeDocument/2006/relationships/image" Target="../media/image7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872490" y="843280"/>
            <a:ext cx="4105910" cy="2478405"/>
            <a:chOff x="1063" y="1654"/>
            <a:chExt cx="6466" cy="3903"/>
          </a:xfrm>
        </p:grpSpPr>
        <p:grpSp>
          <p:nvGrpSpPr>
            <p:cNvPr id="78" name="组合 77"/>
            <p:cNvGrpSpPr/>
            <p:nvPr/>
          </p:nvGrpSpPr>
          <p:grpSpPr>
            <a:xfrm>
              <a:off x="1063" y="2760"/>
              <a:ext cx="6395" cy="2797"/>
              <a:chOff x="1063" y="2760"/>
              <a:chExt cx="6395" cy="2797"/>
            </a:xfrm>
          </p:grpSpPr>
          <p:sp>
            <p:nvSpPr>
              <p:cNvPr id="85" name="TextBox 95"/>
              <p:cNvSpPr txBox="1"/>
              <p:nvPr/>
            </p:nvSpPr>
            <p:spPr>
              <a:xfrm>
                <a:off x="1175" y="4993"/>
                <a:ext cx="1362" cy="46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r"/>
                <a:r>
                  <a:rPr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GAPDH</a:t>
                </a:r>
                <a:endParaRPr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1572" y="2859"/>
                <a:ext cx="1036" cy="46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WNT1</a:t>
                </a:r>
                <a:endPara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1"/>
              <a:srcRect l="2666" t="5344" r="1017" b="5852"/>
              <a:stretch>
                <a:fillRect/>
              </a:stretch>
            </p:blipFill>
            <p:spPr>
              <a:xfrm>
                <a:off x="2437" y="4109"/>
                <a:ext cx="5021" cy="698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1539" y="4235"/>
                <a:ext cx="1078" cy="57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Runx2</a:t>
                </a:r>
                <a:endPara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"/>
              <a:srcRect l="2685" t="1629" r="1016" b="-9935"/>
              <a:stretch>
                <a:fillRect/>
              </a:stretch>
            </p:blipFill>
            <p:spPr>
              <a:xfrm>
                <a:off x="2437" y="3436"/>
                <a:ext cx="5021" cy="665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1063" y="3471"/>
                <a:ext cx="1491" cy="5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β-Catennin</a:t>
                </a:r>
                <a:endPara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3"/>
              <a:srcRect l="2666" t="2769" r="1017" b="4235"/>
              <a:stretch>
                <a:fillRect/>
              </a:stretch>
            </p:blipFill>
            <p:spPr>
              <a:xfrm>
                <a:off x="2437" y="2760"/>
                <a:ext cx="5021" cy="571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4"/>
              <a:srcRect r="1684" b="14583"/>
              <a:stretch>
                <a:fillRect/>
              </a:stretch>
            </p:blipFill>
            <p:spPr>
              <a:xfrm>
                <a:off x="2437" y="4942"/>
                <a:ext cx="5021" cy="615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</p:grpSp>
        <p:sp>
          <p:nvSpPr>
            <p:cNvPr id="613" name="文本框 32"/>
            <p:cNvSpPr txBox="1"/>
            <p:nvPr/>
          </p:nvSpPr>
          <p:spPr>
            <a:xfrm rot="18021384">
              <a:off x="2648" y="2347"/>
              <a:ext cx="486" cy="2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rPr>
                <a:t>Veh</a:t>
              </a:r>
              <a:endPara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614" name="文本框 33"/>
            <p:cNvSpPr txBox="1"/>
            <p:nvPr/>
          </p:nvSpPr>
          <p:spPr>
            <a:xfrm rot="18038583">
              <a:off x="3240" y="2154"/>
              <a:ext cx="1346" cy="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rPr>
                <a:t>Modle</a:t>
              </a:r>
              <a:endPara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615" name="文本框 32"/>
            <p:cNvSpPr txBox="1"/>
            <p:nvPr/>
          </p:nvSpPr>
          <p:spPr>
            <a:xfrm rot="18044264">
              <a:off x="4032" y="2285"/>
              <a:ext cx="1132" cy="2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rPr>
                <a:t>ALN</a:t>
              </a:r>
              <a:endPara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45" name="文本框 33"/>
            <p:cNvSpPr txBox="1"/>
            <p:nvPr/>
          </p:nvSpPr>
          <p:spPr>
            <a:xfrm rot="18038583">
              <a:off x="4977" y="2155"/>
              <a:ext cx="1346" cy="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rPr>
                <a:t>LWDH</a:t>
              </a:r>
              <a:endPara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46" name="文本框 33"/>
            <p:cNvSpPr txBox="1"/>
            <p:nvPr/>
          </p:nvSpPr>
          <p:spPr>
            <a:xfrm rot="18038583">
              <a:off x="5790" y="2070"/>
              <a:ext cx="1346" cy="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rPr>
                <a:t>LWDH-1</a:t>
              </a:r>
              <a:endPara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endParaRPr>
            </a:p>
          </p:txBody>
        </p:sp>
        <p:sp>
          <p:nvSpPr>
            <p:cNvPr id="47" name="文本框 33"/>
            <p:cNvSpPr txBox="1"/>
            <p:nvPr/>
          </p:nvSpPr>
          <p:spPr>
            <a:xfrm rot="18038583">
              <a:off x="6599" y="2081"/>
              <a:ext cx="1346" cy="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rPr>
                <a:t>LWDH-2</a:t>
              </a:r>
              <a:endPara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774700" y="3745230"/>
            <a:ext cx="3862070" cy="2407920"/>
            <a:chOff x="1473" y="6085"/>
            <a:chExt cx="6082" cy="375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rcRect l="2634" r="1962"/>
            <a:stretch>
              <a:fillRect/>
            </a:stretch>
          </p:blipFill>
          <p:spPr>
            <a:xfrm>
              <a:off x="2837" y="7151"/>
              <a:ext cx="4620" cy="55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/>
            <a:srcRect l="2634"/>
            <a:stretch>
              <a:fillRect/>
            </a:stretch>
          </p:blipFill>
          <p:spPr>
            <a:xfrm>
              <a:off x="2837" y="8519"/>
              <a:ext cx="4621" cy="55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/>
            <a:srcRect l="2634"/>
            <a:stretch>
              <a:fillRect/>
            </a:stretch>
          </p:blipFill>
          <p:spPr>
            <a:xfrm>
              <a:off x="2837" y="7822"/>
              <a:ext cx="4620" cy="61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/>
            <a:srcRect l="2135" r="2997"/>
            <a:stretch>
              <a:fillRect/>
            </a:stretch>
          </p:blipFill>
          <p:spPr>
            <a:xfrm>
              <a:off x="2837" y="9172"/>
              <a:ext cx="4621" cy="665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64" name="组合 63"/>
            <p:cNvGrpSpPr/>
            <p:nvPr/>
          </p:nvGrpSpPr>
          <p:grpSpPr>
            <a:xfrm>
              <a:off x="1473" y="6085"/>
              <a:ext cx="6082" cy="3654"/>
              <a:chOff x="1473" y="6085"/>
              <a:chExt cx="6082" cy="3654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1473" y="6085"/>
                <a:ext cx="5410" cy="3654"/>
                <a:chOff x="1473" y="6085"/>
                <a:chExt cx="5410" cy="3654"/>
              </a:xfrm>
            </p:grpSpPr>
            <p:sp>
              <p:nvSpPr>
                <p:cNvPr id="48" name="TextBox 95"/>
                <p:cNvSpPr txBox="1"/>
                <p:nvPr/>
              </p:nvSpPr>
              <p:spPr>
                <a:xfrm>
                  <a:off x="1541" y="9277"/>
                  <a:ext cx="1362" cy="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r"/>
                  <a:r>
                    <a:rPr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GAPDH</a:t>
                  </a:r>
                  <a:endParaRPr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文本框 48"/>
                <p:cNvSpPr txBox="1"/>
                <p:nvPr/>
              </p:nvSpPr>
              <p:spPr>
                <a:xfrm>
                  <a:off x="1965" y="7219"/>
                  <a:ext cx="1036" cy="4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r>
                    <a:rPr kumimoji="1"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WNT1</a:t>
                  </a:r>
                  <a:endPara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文本框 50"/>
                <p:cNvSpPr txBox="1"/>
                <p:nvPr/>
              </p:nvSpPr>
              <p:spPr>
                <a:xfrm>
                  <a:off x="1927" y="8519"/>
                  <a:ext cx="1078" cy="5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r>
                    <a:rPr kumimoji="1"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Runx2</a:t>
                  </a:r>
                  <a:endPara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1473" y="7809"/>
                  <a:ext cx="1491" cy="5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r>
                    <a:rPr kumimoji="1"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  <a:sym typeface="+mn-ea"/>
                    </a:rPr>
                    <a:t>β-Catennin</a:t>
                  </a:r>
                  <a:endPara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文本框 32"/>
                <p:cNvSpPr txBox="1"/>
                <p:nvPr/>
              </p:nvSpPr>
              <p:spPr>
                <a:xfrm rot="18021384">
                  <a:off x="3040" y="6770"/>
                  <a:ext cx="486" cy="2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Veh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文本框 33"/>
                <p:cNvSpPr txBox="1"/>
                <p:nvPr/>
              </p:nvSpPr>
              <p:spPr>
                <a:xfrm rot="18038583">
                  <a:off x="3569" y="6577"/>
                  <a:ext cx="1346" cy="5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Modle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文本框 32"/>
                <p:cNvSpPr txBox="1"/>
                <p:nvPr/>
              </p:nvSpPr>
              <p:spPr>
                <a:xfrm rot="18044264">
                  <a:off x="4298" y="6708"/>
                  <a:ext cx="1132" cy="2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ALN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文本框 33"/>
                <p:cNvSpPr txBox="1"/>
                <p:nvPr/>
              </p:nvSpPr>
              <p:spPr>
                <a:xfrm rot="18038583">
                  <a:off x="5243" y="6578"/>
                  <a:ext cx="1346" cy="5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LWDH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文本框 33"/>
                <p:cNvSpPr txBox="1"/>
                <p:nvPr/>
              </p:nvSpPr>
              <p:spPr>
                <a:xfrm rot="18038583">
                  <a:off x="5953" y="6501"/>
                  <a:ext cx="1346" cy="5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LWDH-1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3" name="文本框 33"/>
              <p:cNvSpPr txBox="1"/>
              <p:nvPr/>
            </p:nvSpPr>
            <p:spPr>
              <a:xfrm rot="18038583">
                <a:off x="6625" y="6503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LWDH-2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rcRect l="3970" r="1115"/>
          <a:stretch>
            <a:fillRect/>
          </a:stretch>
        </p:blipFill>
        <p:spPr>
          <a:xfrm>
            <a:off x="5689600" y="4418330"/>
            <a:ext cx="3188335" cy="4495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rcRect l="2667" r="1751"/>
          <a:stretch>
            <a:fillRect/>
          </a:stretch>
        </p:blipFill>
        <p:spPr>
          <a:xfrm>
            <a:off x="5689600" y="5338445"/>
            <a:ext cx="3188335" cy="39052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/>
          <a:srcRect t="25414"/>
          <a:stretch>
            <a:fillRect/>
          </a:stretch>
        </p:blipFill>
        <p:spPr>
          <a:xfrm>
            <a:off x="5689600" y="4916805"/>
            <a:ext cx="3188970" cy="3771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2"/>
          <a:srcRect l="2932" r="2651"/>
          <a:stretch>
            <a:fillRect/>
          </a:stretch>
        </p:blipFill>
        <p:spPr>
          <a:xfrm>
            <a:off x="5689600" y="5803900"/>
            <a:ext cx="3188335" cy="39052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65" name="组合 64"/>
          <p:cNvGrpSpPr/>
          <p:nvPr/>
        </p:nvGrpSpPr>
        <p:grpSpPr>
          <a:xfrm rot="0">
            <a:off x="4822825" y="3702050"/>
            <a:ext cx="4086225" cy="2508885"/>
            <a:chOff x="1336" y="6031"/>
            <a:chExt cx="6435" cy="3951"/>
          </a:xfrm>
        </p:grpSpPr>
        <p:grpSp>
          <p:nvGrpSpPr>
            <p:cNvPr id="66" name="组合 65"/>
            <p:cNvGrpSpPr/>
            <p:nvPr/>
          </p:nvGrpSpPr>
          <p:grpSpPr>
            <a:xfrm>
              <a:off x="1336" y="6031"/>
              <a:ext cx="5738" cy="3951"/>
              <a:chOff x="1336" y="6031"/>
              <a:chExt cx="5738" cy="3951"/>
            </a:xfrm>
          </p:grpSpPr>
          <p:sp>
            <p:nvSpPr>
              <p:cNvPr id="67" name="TextBox 95"/>
              <p:cNvSpPr txBox="1"/>
              <p:nvPr/>
            </p:nvSpPr>
            <p:spPr>
              <a:xfrm>
                <a:off x="1438" y="9520"/>
                <a:ext cx="1362" cy="46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r"/>
                <a:r>
                  <a:rPr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GAPDH</a:t>
                </a:r>
                <a:endParaRPr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1818" y="7305"/>
                <a:ext cx="1036" cy="46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WNT1</a:t>
                </a:r>
                <a:endPara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1803" y="8735"/>
                <a:ext cx="1078" cy="57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Runx2</a:t>
                </a:r>
                <a:endPara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1336" y="7971"/>
                <a:ext cx="1491" cy="5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β-Catennin</a:t>
                </a:r>
                <a:endParaRPr kumimoji="1" lang="en-US" altLang="zh-C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文本框 32"/>
              <p:cNvSpPr txBox="1"/>
              <p:nvPr/>
            </p:nvSpPr>
            <p:spPr>
              <a:xfrm rot="18021384">
                <a:off x="3013" y="6716"/>
                <a:ext cx="486" cy="2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Veh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文本框 33"/>
              <p:cNvSpPr txBox="1"/>
              <p:nvPr/>
            </p:nvSpPr>
            <p:spPr>
              <a:xfrm rot="18038583">
                <a:off x="3542" y="6523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Modle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文本框 32"/>
              <p:cNvSpPr txBox="1"/>
              <p:nvPr/>
            </p:nvSpPr>
            <p:spPr>
              <a:xfrm rot="18044264">
                <a:off x="4271" y="6654"/>
                <a:ext cx="1132" cy="2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ALN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文本框 33"/>
              <p:cNvSpPr txBox="1"/>
              <p:nvPr/>
            </p:nvSpPr>
            <p:spPr>
              <a:xfrm rot="18038583">
                <a:off x="5216" y="6524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LWDH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文本框 33"/>
              <p:cNvSpPr txBox="1"/>
              <p:nvPr/>
            </p:nvSpPr>
            <p:spPr>
              <a:xfrm rot="18038583">
                <a:off x="6144" y="6447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LWDH-1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文本框 33"/>
            <p:cNvSpPr txBox="1"/>
            <p:nvPr/>
          </p:nvSpPr>
          <p:spPr>
            <a:xfrm rot="18038583">
              <a:off x="6841" y="6449"/>
              <a:ext cx="1346" cy="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rPr>
                <a:t>LWDH-2</a:t>
              </a:r>
              <a:endParaRPr kumimoji="1"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3070" y="746125"/>
            <a:ext cx="5553710" cy="308800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wnt1-4"/>
          <p:cNvPicPr>
            <a:picLocks noChangeAspect="1"/>
          </p:cNvPicPr>
          <p:nvPr/>
        </p:nvPicPr>
        <p:blipFill>
          <a:blip r:embed="rId1"/>
          <a:srcRect l="21617" t="23732" r="9127" b="42259"/>
          <a:stretch>
            <a:fillRect/>
          </a:stretch>
        </p:blipFill>
        <p:spPr>
          <a:xfrm>
            <a:off x="1159510" y="773430"/>
            <a:ext cx="3521075" cy="1211580"/>
          </a:xfrm>
          <a:prstGeom prst="rect">
            <a:avLst/>
          </a:prstGeom>
        </p:spPr>
      </p:pic>
      <p:pic>
        <p:nvPicPr>
          <p:cNvPr id="8" name="图片 7" descr="wnt1-5"/>
          <p:cNvPicPr>
            <a:picLocks noChangeAspect="1"/>
          </p:cNvPicPr>
          <p:nvPr/>
        </p:nvPicPr>
        <p:blipFill>
          <a:blip r:embed="rId2"/>
          <a:srcRect l="23148" t="23732" r="9385" b="42259"/>
          <a:stretch>
            <a:fillRect/>
          </a:stretch>
        </p:blipFill>
        <p:spPr>
          <a:xfrm>
            <a:off x="4826000" y="773430"/>
            <a:ext cx="3430270" cy="1211580"/>
          </a:xfrm>
          <a:prstGeom prst="rect">
            <a:avLst/>
          </a:prstGeom>
        </p:spPr>
      </p:pic>
      <p:pic>
        <p:nvPicPr>
          <p:cNvPr id="9" name="图片 8" descr="wnt1-6"/>
          <p:cNvPicPr>
            <a:picLocks noChangeAspect="1"/>
          </p:cNvPicPr>
          <p:nvPr/>
        </p:nvPicPr>
        <p:blipFill>
          <a:blip r:embed="rId3"/>
          <a:srcRect l="23148" t="23732" r="9385" b="42259"/>
          <a:stretch>
            <a:fillRect/>
          </a:stretch>
        </p:blipFill>
        <p:spPr>
          <a:xfrm>
            <a:off x="8344535" y="773430"/>
            <a:ext cx="3430270" cy="1211580"/>
          </a:xfrm>
          <a:prstGeom prst="rect">
            <a:avLst/>
          </a:prstGeom>
        </p:spPr>
      </p:pic>
      <p:sp>
        <p:nvSpPr>
          <p:cNvPr id="85" name="TextBox 95"/>
          <p:cNvSpPr txBox="1"/>
          <p:nvPr/>
        </p:nvSpPr>
        <p:spPr>
          <a:xfrm>
            <a:off x="267970" y="5313680"/>
            <a:ext cx="86487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GAPDH</a:t>
            </a:r>
            <a:endParaRPr lang="en-US" altLang="zh-CN" sz="1200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474980" y="1131570"/>
            <a:ext cx="65786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WNT1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48310" y="4232910"/>
            <a:ext cx="684530" cy="362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Runx2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6055" y="2647950"/>
            <a:ext cx="946785" cy="361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β-Catennin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 descr="runx2-9"/>
          <p:cNvPicPr/>
          <p:nvPr/>
        </p:nvPicPr>
        <p:blipFill>
          <a:blip r:embed="rId4"/>
          <a:srcRect l="7869" t="22713" r="49210" b="55829"/>
          <a:stretch>
            <a:fillRect/>
          </a:stretch>
        </p:blipFill>
        <p:spPr>
          <a:xfrm>
            <a:off x="4826000" y="3492500"/>
            <a:ext cx="3430800" cy="1123950"/>
          </a:xfrm>
          <a:prstGeom prst="rect">
            <a:avLst/>
          </a:prstGeom>
        </p:spPr>
      </p:pic>
      <p:pic>
        <p:nvPicPr>
          <p:cNvPr id="12" name="图片 11" descr="runx2-4"/>
          <p:cNvPicPr/>
          <p:nvPr/>
        </p:nvPicPr>
        <p:blipFill>
          <a:blip r:embed="rId5"/>
          <a:srcRect l="7869" t="24202" r="49210" b="55092"/>
          <a:stretch>
            <a:fillRect/>
          </a:stretch>
        </p:blipFill>
        <p:spPr>
          <a:xfrm>
            <a:off x="8344535" y="3528060"/>
            <a:ext cx="3430800" cy="1123950"/>
          </a:xfrm>
          <a:prstGeom prst="rect">
            <a:avLst/>
          </a:prstGeom>
        </p:spPr>
      </p:pic>
      <p:pic>
        <p:nvPicPr>
          <p:cNvPr id="13" name="图片 12" descr="b-Catennin-4"/>
          <p:cNvPicPr>
            <a:picLocks noChangeAspect="1"/>
          </p:cNvPicPr>
          <p:nvPr/>
        </p:nvPicPr>
        <p:blipFill>
          <a:blip r:embed="rId6"/>
          <a:srcRect l="8937" t="34457" r="46598" b="46862"/>
          <a:stretch>
            <a:fillRect/>
          </a:stretch>
        </p:blipFill>
        <p:spPr>
          <a:xfrm>
            <a:off x="8344535" y="2264410"/>
            <a:ext cx="3430905" cy="923925"/>
          </a:xfrm>
          <a:prstGeom prst="rect">
            <a:avLst/>
          </a:prstGeom>
        </p:spPr>
      </p:pic>
      <p:pic>
        <p:nvPicPr>
          <p:cNvPr id="14" name="图片 13" descr="b-Catennin-5"/>
          <p:cNvPicPr/>
          <p:nvPr/>
        </p:nvPicPr>
        <p:blipFill>
          <a:blip r:embed="rId7"/>
          <a:srcRect l="8947" t="34110" r="46598" b="47198"/>
          <a:stretch>
            <a:fillRect/>
          </a:stretch>
        </p:blipFill>
        <p:spPr>
          <a:xfrm>
            <a:off x="4826000" y="2264410"/>
            <a:ext cx="3430800" cy="923925"/>
          </a:xfrm>
          <a:prstGeom prst="rect">
            <a:avLst/>
          </a:prstGeom>
        </p:spPr>
      </p:pic>
      <p:pic>
        <p:nvPicPr>
          <p:cNvPr id="11" name="图片 10" descr="runx2-8"/>
          <p:cNvPicPr/>
          <p:nvPr/>
        </p:nvPicPr>
        <p:blipFill>
          <a:blip r:embed="rId8"/>
          <a:srcRect l="10225" t="22679" r="49215" b="55866"/>
          <a:stretch>
            <a:fillRect/>
          </a:stretch>
        </p:blipFill>
        <p:spPr>
          <a:xfrm>
            <a:off x="1159510" y="3359785"/>
            <a:ext cx="3430800" cy="1292225"/>
          </a:xfrm>
          <a:prstGeom prst="rect">
            <a:avLst/>
          </a:prstGeom>
        </p:spPr>
      </p:pic>
      <p:pic>
        <p:nvPicPr>
          <p:cNvPr id="15" name="图片 14" descr="b-Catennin-3"/>
          <p:cNvPicPr/>
          <p:nvPr/>
        </p:nvPicPr>
        <p:blipFill>
          <a:blip r:embed="rId9"/>
          <a:srcRect l="13119" t="36391" r="46209" b="46500"/>
          <a:stretch>
            <a:fillRect/>
          </a:stretch>
        </p:blipFill>
        <p:spPr>
          <a:xfrm>
            <a:off x="1159510" y="2270760"/>
            <a:ext cx="3430800" cy="972820"/>
          </a:xfrm>
          <a:prstGeom prst="rect">
            <a:avLst/>
          </a:prstGeom>
        </p:spPr>
      </p:pic>
      <p:pic>
        <p:nvPicPr>
          <p:cNvPr id="33" name="图片 32" descr="gapdh-7"/>
          <p:cNvPicPr/>
          <p:nvPr/>
        </p:nvPicPr>
        <p:blipFill>
          <a:blip r:embed="rId10"/>
          <a:srcRect l="22529" t="29994" r="11062" b="40135"/>
          <a:stretch>
            <a:fillRect/>
          </a:stretch>
        </p:blipFill>
        <p:spPr>
          <a:xfrm>
            <a:off x="8344535" y="4875530"/>
            <a:ext cx="3430800" cy="1057409"/>
          </a:xfrm>
          <a:prstGeom prst="rect">
            <a:avLst/>
          </a:prstGeom>
        </p:spPr>
      </p:pic>
      <p:pic>
        <p:nvPicPr>
          <p:cNvPr id="34" name="图片 33" descr="gapdh-3"/>
          <p:cNvPicPr/>
          <p:nvPr/>
        </p:nvPicPr>
        <p:blipFill>
          <a:blip r:embed="rId11"/>
          <a:srcRect l="22555" t="29994" r="11037" b="40135"/>
          <a:stretch>
            <a:fillRect/>
          </a:stretch>
        </p:blipFill>
        <p:spPr>
          <a:xfrm>
            <a:off x="4826000" y="4875530"/>
            <a:ext cx="3430800" cy="1057409"/>
          </a:xfrm>
          <a:prstGeom prst="rect">
            <a:avLst/>
          </a:prstGeom>
        </p:spPr>
      </p:pic>
      <p:pic>
        <p:nvPicPr>
          <p:cNvPr id="35" name="图片 34" descr="gapdh-2"/>
          <p:cNvPicPr/>
          <p:nvPr/>
        </p:nvPicPr>
        <p:blipFill>
          <a:blip r:embed="rId12"/>
          <a:srcRect l="20378" t="29994" r="10409" b="40135"/>
          <a:stretch>
            <a:fillRect/>
          </a:stretch>
        </p:blipFill>
        <p:spPr>
          <a:xfrm>
            <a:off x="1159510" y="4875530"/>
            <a:ext cx="3430800" cy="1014566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 flipH="1">
            <a:off x="5356860" y="113157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5356860" y="145605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5356860" y="169799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981065" y="94742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81065" y="123571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35KDa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81065" y="151765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25KDa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5370195" y="432117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5511800" y="265747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5387340" y="383667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994400" y="413702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55KDa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36005" y="2437130"/>
            <a:ext cx="1043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100KDa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11545" y="370967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H="1">
            <a:off x="5511800" y="299593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6136005" y="281178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5247640" y="554228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871845" y="535813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runx2-9"/>
          <p:cNvPicPr/>
          <p:nvPr/>
        </p:nvPicPr>
        <p:blipFill>
          <a:blip r:embed="rId1"/>
          <a:srcRect l="50366" t="22713" r="7604" b="52044"/>
          <a:stretch>
            <a:fillRect/>
          </a:stretch>
        </p:blipFill>
        <p:spPr>
          <a:xfrm>
            <a:off x="4756785" y="3235325"/>
            <a:ext cx="3272400" cy="1305560"/>
          </a:xfrm>
          <a:prstGeom prst="rect">
            <a:avLst/>
          </a:prstGeom>
        </p:spPr>
      </p:pic>
      <p:pic>
        <p:nvPicPr>
          <p:cNvPr id="11" name="图片 10" descr="runx2-8"/>
          <p:cNvPicPr>
            <a:picLocks noChangeAspect="1"/>
          </p:cNvPicPr>
          <p:nvPr/>
        </p:nvPicPr>
        <p:blipFill>
          <a:blip r:embed="rId2"/>
          <a:srcRect l="50366" t="20049" r="7604" b="52081"/>
          <a:stretch>
            <a:fillRect/>
          </a:stretch>
        </p:blipFill>
        <p:spPr>
          <a:xfrm>
            <a:off x="1188085" y="3324225"/>
            <a:ext cx="3162935" cy="1441450"/>
          </a:xfrm>
          <a:prstGeom prst="rect">
            <a:avLst/>
          </a:prstGeom>
        </p:spPr>
      </p:pic>
      <p:pic>
        <p:nvPicPr>
          <p:cNvPr id="12" name="图片 11" descr="runx2-4"/>
          <p:cNvPicPr/>
          <p:nvPr/>
        </p:nvPicPr>
        <p:blipFill>
          <a:blip r:embed="rId3"/>
          <a:srcRect l="50366" t="22713" r="4422" b="52044"/>
          <a:stretch>
            <a:fillRect/>
          </a:stretch>
        </p:blipFill>
        <p:spPr>
          <a:xfrm>
            <a:off x="8496935" y="3235325"/>
            <a:ext cx="3272400" cy="1305560"/>
          </a:xfrm>
          <a:prstGeom prst="rect">
            <a:avLst/>
          </a:prstGeom>
        </p:spPr>
      </p:pic>
      <p:pic>
        <p:nvPicPr>
          <p:cNvPr id="13" name="图片 12" descr="b-Catennin-4"/>
          <p:cNvPicPr/>
          <p:nvPr/>
        </p:nvPicPr>
        <p:blipFill>
          <a:blip r:embed="rId4"/>
          <a:srcRect l="52370" t="32204" r="5600" b="46347"/>
          <a:stretch>
            <a:fillRect/>
          </a:stretch>
        </p:blipFill>
        <p:spPr>
          <a:xfrm>
            <a:off x="8496935" y="1835785"/>
            <a:ext cx="3272400" cy="1109345"/>
          </a:xfrm>
          <a:prstGeom prst="rect">
            <a:avLst/>
          </a:prstGeom>
        </p:spPr>
      </p:pic>
      <p:pic>
        <p:nvPicPr>
          <p:cNvPr id="14" name="图片 13" descr="b-Catennin-5"/>
          <p:cNvPicPr/>
          <p:nvPr/>
        </p:nvPicPr>
        <p:blipFill>
          <a:blip r:embed="rId5"/>
          <a:srcRect l="52370" t="32204" r="5600" b="46347"/>
          <a:stretch>
            <a:fillRect/>
          </a:stretch>
        </p:blipFill>
        <p:spPr>
          <a:xfrm>
            <a:off x="4756785" y="1835785"/>
            <a:ext cx="3272400" cy="1109345"/>
          </a:xfrm>
          <a:prstGeom prst="rect">
            <a:avLst/>
          </a:prstGeom>
        </p:spPr>
      </p:pic>
      <p:pic>
        <p:nvPicPr>
          <p:cNvPr id="15" name="图片 14" descr="b-Catennin-3"/>
          <p:cNvPicPr>
            <a:picLocks noChangeAspect="1"/>
          </p:cNvPicPr>
          <p:nvPr/>
        </p:nvPicPr>
        <p:blipFill>
          <a:blip r:embed="rId6"/>
          <a:srcRect l="49978" t="32204" r="4809" b="46347"/>
          <a:stretch>
            <a:fillRect/>
          </a:stretch>
        </p:blipFill>
        <p:spPr>
          <a:xfrm>
            <a:off x="1188085" y="1924685"/>
            <a:ext cx="3402330" cy="1109345"/>
          </a:xfrm>
          <a:prstGeom prst="rect">
            <a:avLst/>
          </a:prstGeom>
        </p:spPr>
      </p:pic>
      <p:pic>
        <p:nvPicPr>
          <p:cNvPr id="17" name="图片 16" descr="wnt1-2"/>
          <p:cNvPicPr>
            <a:picLocks noChangeAspect="1"/>
          </p:cNvPicPr>
          <p:nvPr/>
        </p:nvPicPr>
        <p:blipFill>
          <a:blip r:embed="rId7"/>
          <a:srcRect l="20533" t="20540" r="30804" b="34377"/>
          <a:stretch>
            <a:fillRect/>
          </a:stretch>
        </p:blipFill>
        <p:spPr>
          <a:xfrm rot="10800000" flipH="1">
            <a:off x="1188085" y="610870"/>
            <a:ext cx="3117215" cy="1108710"/>
          </a:xfrm>
          <a:prstGeom prst="rect">
            <a:avLst/>
          </a:prstGeom>
        </p:spPr>
      </p:pic>
      <p:pic>
        <p:nvPicPr>
          <p:cNvPr id="18" name="图片 17" descr="wnt1-3"/>
          <p:cNvPicPr/>
          <p:nvPr/>
        </p:nvPicPr>
        <p:blipFill>
          <a:blip r:embed="rId8"/>
          <a:srcRect l="18486" t="20540" r="30942" b="37201"/>
          <a:stretch>
            <a:fillRect/>
          </a:stretch>
        </p:blipFill>
        <p:spPr>
          <a:xfrm rot="10800000" flipH="1">
            <a:off x="8496935" y="521970"/>
            <a:ext cx="3272400" cy="1040130"/>
          </a:xfrm>
          <a:prstGeom prst="rect">
            <a:avLst/>
          </a:prstGeom>
        </p:spPr>
      </p:pic>
      <p:pic>
        <p:nvPicPr>
          <p:cNvPr id="19" name="图片 18" descr="wnt1-4"/>
          <p:cNvPicPr/>
          <p:nvPr/>
        </p:nvPicPr>
        <p:blipFill>
          <a:blip r:embed="rId9"/>
          <a:srcRect l="18563" t="20442" r="30865" b="37299"/>
          <a:stretch>
            <a:fillRect/>
          </a:stretch>
        </p:blipFill>
        <p:spPr>
          <a:xfrm rot="10800000" flipH="1">
            <a:off x="4756785" y="521970"/>
            <a:ext cx="3272400" cy="1040130"/>
          </a:xfrm>
          <a:prstGeom prst="rect">
            <a:avLst/>
          </a:prstGeom>
        </p:spPr>
      </p:pic>
      <p:pic>
        <p:nvPicPr>
          <p:cNvPr id="20" name="图片 19" descr="gapdh-5"/>
          <p:cNvPicPr>
            <a:picLocks noChangeAspect="1"/>
          </p:cNvPicPr>
          <p:nvPr/>
        </p:nvPicPr>
        <p:blipFill>
          <a:blip r:embed="rId10"/>
          <a:srcRect l="27209" t="27735" r="16215" b="42529"/>
          <a:stretch>
            <a:fillRect/>
          </a:stretch>
        </p:blipFill>
        <p:spPr>
          <a:xfrm>
            <a:off x="1188085" y="4919980"/>
            <a:ext cx="3337560" cy="1205865"/>
          </a:xfrm>
          <a:prstGeom prst="rect">
            <a:avLst/>
          </a:prstGeom>
        </p:spPr>
      </p:pic>
      <p:pic>
        <p:nvPicPr>
          <p:cNvPr id="21" name="图片 20" descr="gapdh-6"/>
          <p:cNvPicPr>
            <a:picLocks noChangeAspect="1"/>
          </p:cNvPicPr>
          <p:nvPr/>
        </p:nvPicPr>
        <p:blipFill>
          <a:blip r:embed="rId11"/>
          <a:srcRect l="27209" t="27735" r="16215" b="42529"/>
          <a:stretch>
            <a:fillRect/>
          </a:stretch>
        </p:blipFill>
        <p:spPr>
          <a:xfrm>
            <a:off x="4756785" y="4831080"/>
            <a:ext cx="3274060" cy="1205865"/>
          </a:xfrm>
          <a:prstGeom prst="rect">
            <a:avLst/>
          </a:prstGeom>
        </p:spPr>
      </p:pic>
      <p:pic>
        <p:nvPicPr>
          <p:cNvPr id="22" name="图片 21" descr="gapdh-7"/>
          <p:cNvPicPr/>
          <p:nvPr/>
        </p:nvPicPr>
        <p:blipFill>
          <a:blip r:embed="rId12"/>
          <a:srcRect l="27209" t="27735" r="16215" b="42529"/>
          <a:stretch>
            <a:fillRect/>
          </a:stretch>
        </p:blipFill>
        <p:spPr>
          <a:xfrm>
            <a:off x="8496935" y="4831080"/>
            <a:ext cx="3272400" cy="1205865"/>
          </a:xfrm>
          <a:prstGeom prst="rect">
            <a:avLst/>
          </a:prstGeom>
        </p:spPr>
      </p:pic>
      <p:sp>
        <p:nvSpPr>
          <p:cNvPr id="85" name="TextBox 95"/>
          <p:cNvSpPr txBox="1"/>
          <p:nvPr/>
        </p:nvSpPr>
        <p:spPr>
          <a:xfrm>
            <a:off x="267970" y="5540375"/>
            <a:ext cx="86487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GAPDH</a:t>
            </a:r>
            <a:endParaRPr lang="en-US" altLang="zh-CN" sz="1200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474980" y="1131570"/>
            <a:ext cx="65786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WNT1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310" y="4232910"/>
            <a:ext cx="684530" cy="362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Runx2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6055" y="2647950"/>
            <a:ext cx="946785" cy="361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β-Catennin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H="1">
            <a:off x="4938395" y="233743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4947285" y="359664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562600" y="2117090"/>
            <a:ext cx="1043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100KDa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571490" y="346964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H="1">
            <a:off x="4938395" y="267589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5562600" y="249174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5231765" y="92138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855970" y="73723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5258435" y="116078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882640" y="97663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35KDa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4954270" y="404368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578475" y="379666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55KDa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5205095" y="506730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829300" y="488315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 flipH="1">
            <a:off x="5231765" y="554672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5855970" y="536257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35KDa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gapdh-4"/>
          <p:cNvPicPr>
            <a:picLocks noChangeAspect="1"/>
          </p:cNvPicPr>
          <p:nvPr/>
        </p:nvPicPr>
        <p:blipFill>
          <a:blip r:embed="rId1"/>
          <a:srcRect l="7432" t="28177" r="51888" b="42222"/>
          <a:stretch>
            <a:fillRect/>
          </a:stretch>
        </p:blipFill>
        <p:spPr>
          <a:xfrm>
            <a:off x="4324985" y="5161915"/>
            <a:ext cx="3279775" cy="1231900"/>
          </a:xfrm>
          <a:prstGeom prst="rect">
            <a:avLst/>
          </a:prstGeom>
        </p:spPr>
      </p:pic>
      <p:pic>
        <p:nvPicPr>
          <p:cNvPr id="5" name="图片 4" descr="gapdh-5"/>
          <p:cNvPicPr>
            <a:picLocks noChangeAspect="1"/>
          </p:cNvPicPr>
          <p:nvPr/>
        </p:nvPicPr>
        <p:blipFill>
          <a:blip r:embed="rId2"/>
          <a:srcRect l="7432" t="27821" r="51888" b="41756"/>
          <a:stretch>
            <a:fillRect/>
          </a:stretch>
        </p:blipFill>
        <p:spPr>
          <a:xfrm>
            <a:off x="7999095" y="5143500"/>
            <a:ext cx="3279775" cy="1266825"/>
          </a:xfrm>
          <a:prstGeom prst="rect">
            <a:avLst/>
          </a:prstGeom>
        </p:spPr>
      </p:pic>
      <p:pic>
        <p:nvPicPr>
          <p:cNvPr id="6" name="图片 5" descr="gapdh-3"/>
          <p:cNvPicPr>
            <a:picLocks noChangeAspect="1"/>
          </p:cNvPicPr>
          <p:nvPr/>
        </p:nvPicPr>
        <p:blipFill>
          <a:blip r:embed="rId3"/>
          <a:srcRect l="7432" t="27821" r="51888" b="41756"/>
          <a:stretch>
            <a:fillRect/>
          </a:stretch>
        </p:blipFill>
        <p:spPr>
          <a:xfrm>
            <a:off x="1015365" y="5143500"/>
            <a:ext cx="3279775" cy="1266825"/>
          </a:xfrm>
          <a:prstGeom prst="rect">
            <a:avLst/>
          </a:prstGeom>
        </p:spPr>
      </p:pic>
      <p:pic>
        <p:nvPicPr>
          <p:cNvPr id="13" name="图片 12" descr="wnt1-5"/>
          <p:cNvPicPr/>
          <p:nvPr/>
        </p:nvPicPr>
        <p:blipFill>
          <a:blip r:embed="rId4"/>
          <a:srcRect l="25382" t="25597" r="27189" b="44168"/>
          <a:stretch>
            <a:fillRect/>
          </a:stretch>
        </p:blipFill>
        <p:spPr>
          <a:xfrm>
            <a:off x="7999095" y="873125"/>
            <a:ext cx="3279600" cy="1109345"/>
          </a:xfrm>
          <a:prstGeom prst="rect">
            <a:avLst/>
          </a:prstGeom>
        </p:spPr>
      </p:pic>
      <p:pic>
        <p:nvPicPr>
          <p:cNvPr id="14" name="图片 13" descr="wnt1-4"/>
          <p:cNvPicPr/>
          <p:nvPr/>
        </p:nvPicPr>
        <p:blipFill>
          <a:blip r:embed="rId5"/>
          <a:srcRect l="25382" t="25597" r="27189" b="44168"/>
          <a:stretch>
            <a:fillRect/>
          </a:stretch>
        </p:blipFill>
        <p:spPr>
          <a:xfrm>
            <a:off x="4324985" y="873125"/>
            <a:ext cx="3279600" cy="1109345"/>
          </a:xfrm>
          <a:prstGeom prst="rect">
            <a:avLst/>
          </a:prstGeom>
        </p:spPr>
      </p:pic>
      <p:pic>
        <p:nvPicPr>
          <p:cNvPr id="15" name="图片 14" descr="wnt1-1"/>
          <p:cNvPicPr/>
          <p:nvPr/>
        </p:nvPicPr>
        <p:blipFill>
          <a:blip r:embed="rId6"/>
          <a:srcRect l="25382" t="25597" r="27189" b="44168"/>
          <a:stretch>
            <a:fillRect/>
          </a:stretch>
        </p:blipFill>
        <p:spPr>
          <a:xfrm>
            <a:off x="1073785" y="873125"/>
            <a:ext cx="3279600" cy="1109345"/>
          </a:xfrm>
          <a:prstGeom prst="rect">
            <a:avLst/>
          </a:prstGeom>
        </p:spPr>
      </p:pic>
      <p:pic>
        <p:nvPicPr>
          <p:cNvPr id="16" name="图片 15" descr="runx2-6"/>
          <p:cNvPicPr>
            <a:picLocks noChangeAspect="1"/>
          </p:cNvPicPr>
          <p:nvPr/>
        </p:nvPicPr>
        <p:blipFill>
          <a:blip r:embed="rId7"/>
          <a:srcRect l="31845" t="29454" r="1849" b="31123"/>
          <a:stretch>
            <a:fillRect/>
          </a:stretch>
        </p:blipFill>
        <p:spPr>
          <a:xfrm>
            <a:off x="7999095" y="3740785"/>
            <a:ext cx="3281045" cy="1367155"/>
          </a:xfrm>
          <a:prstGeom prst="rect">
            <a:avLst/>
          </a:prstGeom>
        </p:spPr>
      </p:pic>
      <p:pic>
        <p:nvPicPr>
          <p:cNvPr id="17" name="图片 16" descr="runx2-5"/>
          <p:cNvPicPr>
            <a:picLocks noChangeAspect="1"/>
          </p:cNvPicPr>
          <p:nvPr/>
        </p:nvPicPr>
        <p:blipFill>
          <a:blip r:embed="rId8"/>
          <a:srcRect l="31845" t="29454" r="1849" b="31123"/>
          <a:stretch>
            <a:fillRect/>
          </a:stretch>
        </p:blipFill>
        <p:spPr>
          <a:xfrm>
            <a:off x="4324985" y="3740785"/>
            <a:ext cx="3281045" cy="1367155"/>
          </a:xfrm>
          <a:prstGeom prst="rect">
            <a:avLst/>
          </a:prstGeom>
        </p:spPr>
      </p:pic>
      <p:pic>
        <p:nvPicPr>
          <p:cNvPr id="18" name="图片 17" descr="runx2-4"/>
          <p:cNvPicPr>
            <a:picLocks noChangeAspect="1"/>
          </p:cNvPicPr>
          <p:nvPr/>
        </p:nvPicPr>
        <p:blipFill>
          <a:blip r:embed="rId9"/>
          <a:srcRect l="31845" t="29454" r="1849" b="31123"/>
          <a:stretch>
            <a:fillRect/>
          </a:stretch>
        </p:blipFill>
        <p:spPr>
          <a:xfrm>
            <a:off x="1073785" y="3740785"/>
            <a:ext cx="3281045" cy="1367155"/>
          </a:xfrm>
          <a:prstGeom prst="rect">
            <a:avLst/>
          </a:prstGeom>
        </p:spPr>
      </p:pic>
      <p:pic>
        <p:nvPicPr>
          <p:cNvPr id="19" name="图片 18" descr="b-catenin-5"/>
          <p:cNvPicPr/>
          <p:nvPr/>
        </p:nvPicPr>
        <p:blipFill>
          <a:blip r:embed="rId10"/>
          <a:srcRect l="26770" t="29969" r="9333" b="46114"/>
          <a:stretch>
            <a:fillRect/>
          </a:stretch>
        </p:blipFill>
        <p:spPr>
          <a:xfrm>
            <a:off x="4324985" y="2226310"/>
            <a:ext cx="3279600" cy="1068070"/>
          </a:xfrm>
          <a:prstGeom prst="rect">
            <a:avLst/>
          </a:prstGeom>
        </p:spPr>
      </p:pic>
      <p:pic>
        <p:nvPicPr>
          <p:cNvPr id="20" name="图片 19" descr="b-catenin-6"/>
          <p:cNvPicPr/>
          <p:nvPr/>
        </p:nvPicPr>
        <p:blipFill>
          <a:blip r:embed="rId11"/>
          <a:srcRect l="26770" t="29417" r="9333" b="46114"/>
          <a:stretch>
            <a:fillRect/>
          </a:stretch>
        </p:blipFill>
        <p:spPr>
          <a:xfrm>
            <a:off x="1073785" y="2227580"/>
            <a:ext cx="3279600" cy="1066800"/>
          </a:xfrm>
          <a:prstGeom prst="rect">
            <a:avLst/>
          </a:prstGeom>
        </p:spPr>
      </p:pic>
      <p:pic>
        <p:nvPicPr>
          <p:cNvPr id="21" name="图片 20" descr="b-catenin-7"/>
          <p:cNvPicPr/>
          <p:nvPr/>
        </p:nvPicPr>
        <p:blipFill>
          <a:blip r:embed="rId12"/>
          <a:srcRect l="26770" t="29417" r="9333" b="46114"/>
          <a:stretch>
            <a:fillRect/>
          </a:stretch>
        </p:blipFill>
        <p:spPr>
          <a:xfrm>
            <a:off x="7999095" y="2226310"/>
            <a:ext cx="3279600" cy="1068070"/>
          </a:xfrm>
          <a:prstGeom prst="rect">
            <a:avLst/>
          </a:prstGeom>
        </p:spPr>
      </p:pic>
      <p:sp>
        <p:nvSpPr>
          <p:cNvPr id="85" name="TextBox 95"/>
          <p:cNvSpPr txBox="1"/>
          <p:nvPr/>
        </p:nvSpPr>
        <p:spPr>
          <a:xfrm>
            <a:off x="267970" y="5709285"/>
            <a:ext cx="86487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GAPDH</a:t>
            </a:r>
            <a:endParaRPr lang="en-US" altLang="zh-CN" sz="1200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474980" y="1131570"/>
            <a:ext cx="657860" cy="294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WNT1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48310" y="4232910"/>
            <a:ext cx="684530" cy="362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Runx2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6055" y="2647950"/>
            <a:ext cx="946785" cy="361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β-Catennin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 flipH="1">
            <a:off x="5029200" y="233172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>
            <a:off x="4867275" y="443928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5653405" y="2183765"/>
            <a:ext cx="1043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100KDa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491480" y="427609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H="1">
            <a:off x="5065395" y="264604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5689600" y="246189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 flipH="1">
            <a:off x="5057140" y="102425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5693410" y="84010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55KDa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flipH="1">
            <a:off x="5083175" y="128778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5707380" y="110363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>
            <a:off x="4924425" y="481012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5548630" y="459930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55KDa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H="1">
            <a:off x="4765040" y="583374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389245" y="564959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8" name="直接箭头连接符 47"/>
          <p:cNvCxnSpPr/>
          <p:nvPr/>
        </p:nvCxnSpPr>
        <p:spPr>
          <a:xfrm flipH="1">
            <a:off x="4767580" y="616839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5391785" y="598424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35KDa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91770" y="3669030"/>
            <a:ext cx="4201160" cy="2065020"/>
            <a:chOff x="302" y="5778"/>
            <a:chExt cx="6616" cy="325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624" r="3064"/>
            <a:stretch>
              <a:fillRect/>
            </a:stretch>
          </p:blipFill>
          <p:spPr>
            <a:xfrm>
              <a:off x="1580" y="7659"/>
              <a:ext cx="5250" cy="67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0" y="6937"/>
              <a:ext cx="5250" cy="64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20" name="组合 19"/>
            <p:cNvGrpSpPr/>
            <p:nvPr/>
          </p:nvGrpSpPr>
          <p:grpSpPr>
            <a:xfrm>
              <a:off x="302" y="5778"/>
              <a:ext cx="6616" cy="3252"/>
              <a:chOff x="1043" y="1628"/>
              <a:chExt cx="6616" cy="3252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1043" y="2859"/>
                <a:ext cx="1607" cy="2021"/>
                <a:chOff x="1043" y="2859"/>
                <a:chExt cx="1607" cy="2021"/>
              </a:xfrm>
            </p:grpSpPr>
            <p:sp>
              <p:nvSpPr>
                <p:cNvPr id="26" name="TextBox 95"/>
                <p:cNvSpPr txBox="1"/>
                <p:nvPr/>
              </p:nvSpPr>
              <p:spPr>
                <a:xfrm>
                  <a:off x="1043" y="4418"/>
                  <a:ext cx="1362" cy="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r"/>
                  <a:r>
                    <a:rPr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GAPDH</a:t>
                  </a:r>
                  <a:endParaRPr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1614" y="2859"/>
                  <a:ext cx="1036" cy="4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r>
                    <a:rPr kumimoji="1"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PI3K</a:t>
                  </a:r>
                  <a:endPara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文本框 27"/>
                <p:cNvSpPr txBox="1"/>
                <p:nvPr/>
              </p:nvSpPr>
              <p:spPr>
                <a:xfrm>
                  <a:off x="1530" y="3620"/>
                  <a:ext cx="903" cy="5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r>
                    <a:rPr kumimoji="1"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AKT1</a:t>
                  </a:r>
                  <a:endPara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文本框 32"/>
              <p:cNvSpPr txBox="1"/>
              <p:nvPr/>
            </p:nvSpPr>
            <p:spPr>
              <a:xfrm rot="18021384">
                <a:off x="2648" y="2347"/>
                <a:ext cx="486" cy="2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Veh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文本框 33"/>
              <p:cNvSpPr txBox="1"/>
              <p:nvPr/>
            </p:nvSpPr>
            <p:spPr>
              <a:xfrm rot="18038583">
                <a:off x="3240" y="2154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Modle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文本框 32"/>
              <p:cNvSpPr txBox="1"/>
              <p:nvPr/>
            </p:nvSpPr>
            <p:spPr>
              <a:xfrm rot="18044264">
                <a:off x="4032" y="2285"/>
                <a:ext cx="1132" cy="2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ALN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文本框 33"/>
              <p:cNvSpPr txBox="1"/>
              <p:nvPr/>
            </p:nvSpPr>
            <p:spPr>
              <a:xfrm rot="18038583">
                <a:off x="4977" y="2155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LWDH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 rot="18038583">
                <a:off x="5842" y="2044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LWDH-1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33"/>
              <p:cNvSpPr txBox="1"/>
              <p:nvPr/>
            </p:nvSpPr>
            <p:spPr>
              <a:xfrm rot="18038583">
                <a:off x="6729" y="2055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LWDH-2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461635" y="3653790"/>
            <a:ext cx="4144010" cy="2004060"/>
            <a:chOff x="8601" y="5754"/>
            <a:chExt cx="6526" cy="3156"/>
          </a:xfrm>
        </p:grpSpPr>
        <p:grpSp>
          <p:nvGrpSpPr>
            <p:cNvPr id="53" name="组合 52"/>
            <p:cNvGrpSpPr/>
            <p:nvPr/>
          </p:nvGrpSpPr>
          <p:grpSpPr>
            <a:xfrm>
              <a:off x="8601" y="5754"/>
              <a:ext cx="6525" cy="3147"/>
              <a:chOff x="8601" y="5754"/>
              <a:chExt cx="6525" cy="3147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/>
              <a:srcRect r="133"/>
              <a:stretch>
                <a:fillRect/>
              </a:stretch>
            </p:blipFill>
            <p:spPr>
              <a:xfrm>
                <a:off x="9876" y="7570"/>
                <a:ext cx="5250" cy="626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4"/>
              <a:srcRect l="19"/>
              <a:stretch>
                <a:fillRect/>
              </a:stretch>
            </p:blipFill>
            <p:spPr>
              <a:xfrm>
                <a:off x="9876" y="6925"/>
                <a:ext cx="5250" cy="570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grpSp>
            <p:nvGrpSpPr>
              <p:cNvPr id="36" name="组合 35"/>
              <p:cNvGrpSpPr/>
              <p:nvPr/>
            </p:nvGrpSpPr>
            <p:grpSpPr>
              <a:xfrm>
                <a:off x="8601" y="5754"/>
                <a:ext cx="6510" cy="3147"/>
                <a:chOff x="1149" y="1628"/>
                <a:chExt cx="6510" cy="3147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1149" y="2859"/>
                  <a:ext cx="1587" cy="1916"/>
                  <a:chOff x="1149" y="2859"/>
                  <a:chExt cx="1587" cy="1916"/>
                </a:xfrm>
              </p:grpSpPr>
              <p:sp>
                <p:nvSpPr>
                  <p:cNvPr id="38" name="TextBox 95"/>
                  <p:cNvSpPr txBox="1"/>
                  <p:nvPr/>
                </p:nvSpPr>
                <p:spPr>
                  <a:xfrm>
                    <a:off x="1149" y="4313"/>
                    <a:ext cx="1362" cy="4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p>
                    <a:pPr algn="r"/>
                    <a:r>
                      <a:rPr lang="en-US" altLang="zh-CN" sz="1200" dirty="0">
                        <a:latin typeface="Arial" panose="020B0604020202020204" pitchFamily="34" charset="0"/>
                        <a:ea typeface="Times New Roman" panose="02020603050405020304" charset="0"/>
                        <a:cs typeface="Arial" panose="020B0604020202020204" pitchFamily="34" charset="0"/>
                      </a:rPr>
                      <a:t>GAPDH</a:t>
                    </a:r>
                    <a:endParaRPr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文本框 38"/>
                  <p:cNvSpPr txBox="1"/>
                  <p:nvPr/>
                </p:nvSpPr>
                <p:spPr>
                  <a:xfrm>
                    <a:off x="1700" y="2859"/>
                    <a:ext cx="1036" cy="4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p>
                    <a:r>
                      <a:rPr kumimoji="1"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PI3K</a:t>
                    </a:r>
                    <a:endParaRPr kumimoji="1"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文本框 40"/>
                  <p:cNvSpPr txBox="1"/>
                  <p:nvPr/>
                </p:nvSpPr>
                <p:spPr>
                  <a:xfrm>
                    <a:off x="1634" y="3550"/>
                    <a:ext cx="903" cy="5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p>
                    <a:r>
                      <a:rPr kumimoji="1"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AKT1</a:t>
                    </a:r>
                    <a:endParaRPr kumimoji="1"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2" name="文本框 32"/>
                <p:cNvSpPr txBox="1"/>
                <p:nvPr/>
              </p:nvSpPr>
              <p:spPr>
                <a:xfrm rot="18021384">
                  <a:off x="2648" y="2347"/>
                  <a:ext cx="486" cy="2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Veh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文本框 33"/>
                <p:cNvSpPr txBox="1"/>
                <p:nvPr/>
              </p:nvSpPr>
              <p:spPr>
                <a:xfrm rot="18038583">
                  <a:off x="3240" y="2154"/>
                  <a:ext cx="1346" cy="5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Modle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文本框 32"/>
                <p:cNvSpPr txBox="1"/>
                <p:nvPr/>
              </p:nvSpPr>
              <p:spPr>
                <a:xfrm rot="18044264">
                  <a:off x="4032" y="2285"/>
                  <a:ext cx="1132" cy="2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ALN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文本框 33"/>
                <p:cNvSpPr txBox="1"/>
                <p:nvPr/>
              </p:nvSpPr>
              <p:spPr>
                <a:xfrm rot="18038583">
                  <a:off x="4977" y="2155"/>
                  <a:ext cx="1346" cy="5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LWDH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文本框 33"/>
                <p:cNvSpPr txBox="1"/>
                <p:nvPr/>
              </p:nvSpPr>
              <p:spPr>
                <a:xfrm rot="18038583">
                  <a:off x="5842" y="2044"/>
                  <a:ext cx="1346" cy="5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LWDH-1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文本框 33"/>
                <p:cNvSpPr txBox="1"/>
                <p:nvPr/>
              </p:nvSpPr>
              <p:spPr>
                <a:xfrm rot="18038583">
                  <a:off x="6729" y="2055"/>
                  <a:ext cx="1346" cy="5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LWDH-2</a:t>
                  </a:r>
                  <a:endPara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rcRect l="4348" r="4241"/>
            <a:stretch>
              <a:fillRect/>
            </a:stretch>
          </p:blipFill>
          <p:spPr>
            <a:xfrm>
              <a:off x="9876" y="8292"/>
              <a:ext cx="5251" cy="61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7160" y="598805"/>
            <a:ext cx="4922520" cy="30746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l="1406" t="635" r="319" b="-7143"/>
          <a:stretch>
            <a:fillRect/>
          </a:stretch>
        </p:blipFill>
        <p:spPr>
          <a:xfrm>
            <a:off x="1003935" y="5340985"/>
            <a:ext cx="3333115" cy="4711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22" name="组合 21"/>
          <p:cNvGrpSpPr/>
          <p:nvPr/>
        </p:nvGrpSpPr>
        <p:grpSpPr>
          <a:xfrm>
            <a:off x="187325" y="897255"/>
            <a:ext cx="4923790" cy="1906905"/>
            <a:chOff x="295" y="1413"/>
            <a:chExt cx="7754" cy="300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/>
            <a:srcRect l="2286" r="2361"/>
            <a:stretch>
              <a:fillRect/>
            </a:stretch>
          </p:blipFill>
          <p:spPr>
            <a:xfrm>
              <a:off x="1601" y="3024"/>
              <a:ext cx="5155" cy="57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rcRect l="2304" t="24837"/>
            <a:stretch>
              <a:fillRect/>
            </a:stretch>
          </p:blipFill>
          <p:spPr>
            <a:xfrm>
              <a:off x="1601" y="2398"/>
              <a:ext cx="5155" cy="54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grpSp>
          <p:nvGrpSpPr>
            <p:cNvPr id="79" name="组合 78"/>
            <p:cNvGrpSpPr/>
            <p:nvPr/>
          </p:nvGrpSpPr>
          <p:grpSpPr>
            <a:xfrm rot="0">
              <a:off x="295" y="1413"/>
              <a:ext cx="6536" cy="2771"/>
              <a:chOff x="1155" y="1628"/>
              <a:chExt cx="6504" cy="3205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1155" y="2859"/>
                <a:ext cx="1530" cy="1974"/>
                <a:chOff x="1155" y="2859"/>
                <a:chExt cx="1530" cy="1974"/>
              </a:xfrm>
            </p:grpSpPr>
            <p:sp>
              <p:nvSpPr>
                <p:cNvPr id="18" name="TextBox 95"/>
                <p:cNvSpPr txBox="1"/>
                <p:nvPr/>
              </p:nvSpPr>
              <p:spPr>
                <a:xfrm>
                  <a:off x="1155" y="4371"/>
                  <a:ext cx="1362" cy="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r"/>
                  <a:r>
                    <a:rPr lang="en-US" altLang="zh-CN" sz="1200" dirty="0">
                      <a:latin typeface="Arial" panose="020B0604020202020204" pitchFamily="34" charset="0"/>
                      <a:ea typeface="Times New Roman" panose="02020603050405020304" charset="0"/>
                      <a:cs typeface="Arial" panose="020B0604020202020204" pitchFamily="34" charset="0"/>
                    </a:rPr>
                    <a:t>GAPDH</a:t>
                  </a:r>
                  <a:endParaRPr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1649" y="2859"/>
                  <a:ext cx="1036" cy="4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r>
                    <a:rPr kumimoji="1"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PI3K</a:t>
                  </a:r>
                  <a:endPara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1585" y="3667"/>
                  <a:ext cx="1072" cy="5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r>
                    <a:rPr kumimoji="1"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AKT1</a:t>
                  </a:r>
                  <a:endParaRPr kumimoji="1"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13" name="文本框 32"/>
              <p:cNvSpPr txBox="1"/>
              <p:nvPr/>
            </p:nvSpPr>
            <p:spPr>
              <a:xfrm rot="18021384">
                <a:off x="2527" y="2121"/>
                <a:ext cx="1005" cy="2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SHAM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4" name="文本框 33"/>
              <p:cNvSpPr txBox="1"/>
              <p:nvPr/>
            </p:nvSpPr>
            <p:spPr>
              <a:xfrm rot="18038583">
                <a:off x="3187" y="2133"/>
                <a:ext cx="1439" cy="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ModeL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5" name="文本框 32"/>
              <p:cNvSpPr txBox="1"/>
              <p:nvPr/>
            </p:nvSpPr>
            <p:spPr>
              <a:xfrm rot="18044264">
                <a:off x="4032" y="2283"/>
                <a:ext cx="1132" cy="2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ALN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文本框 33"/>
              <p:cNvSpPr txBox="1"/>
              <p:nvPr/>
            </p:nvSpPr>
            <p:spPr>
              <a:xfrm rot="18038583">
                <a:off x="4977" y="2155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LWDH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文本框 33"/>
              <p:cNvSpPr txBox="1"/>
              <p:nvPr/>
            </p:nvSpPr>
            <p:spPr>
              <a:xfrm rot="18038583">
                <a:off x="5842" y="2044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GGL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文本框 33"/>
              <p:cNvSpPr txBox="1"/>
              <p:nvPr/>
            </p:nvSpPr>
            <p:spPr>
              <a:xfrm rot="18038583">
                <a:off x="6729" y="2055"/>
                <a:ext cx="1346" cy="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kumimoji="1" lang="en-US" altLang="zh-CN" sz="1200" dirty="0">
                    <a:latin typeface="Arial" panose="020B0604020202020204" pitchFamily="34" charset="0"/>
                    <a:ea typeface="Times New Roman" panose="02020603050405020304" charset="0"/>
                    <a:cs typeface="Arial" panose="020B0604020202020204" pitchFamily="34" charset="0"/>
                  </a:rPr>
                  <a:t>GGH</a:t>
                </a:r>
                <a:endParaRPr kumimoji="1" lang="en-US" altLang="zh-CN" sz="1200" dirty="0">
                  <a:latin typeface="Arial" panose="020B0604020202020204" pitchFamily="34" charset="0"/>
                  <a:ea typeface="Times New Roman" panose="0202060305040502030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rcRect l="3450" r="2073"/>
            <a:stretch>
              <a:fillRect/>
            </a:stretch>
          </p:blipFill>
          <p:spPr>
            <a:xfrm>
              <a:off x="1601" y="3746"/>
              <a:ext cx="5155" cy="67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6915" y="2398"/>
              <a:ext cx="1134" cy="5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2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115KD</a:t>
              </a:r>
              <a:endParaRPr lang="en-US" altLang="zh-CN" sz="12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15" y="3024"/>
              <a:ext cx="958" cy="4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2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55KD</a:t>
              </a:r>
              <a:endParaRPr lang="en-US" altLang="zh-CN" sz="12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915" y="3785"/>
              <a:ext cx="958" cy="4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2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38KD</a:t>
              </a:r>
              <a:endParaRPr lang="en-US" altLang="zh-CN" sz="12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pi3k p115-4"/>
          <p:cNvPicPr>
            <a:picLocks noChangeAspect="1"/>
          </p:cNvPicPr>
          <p:nvPr/>
        </p:nvPicPr>
        <p:blipFill>
          <a:blip r:embed="rId1"/>
          <a:srcRect l="20869" t="24494" r="18151" b="41400"/>
          <a:stretch>
            <a:fillRect/>
          </a:stretch>
        </p:blipFill>
        <p:spPr>
          <a:xfrm>
            <a:off x="1373505" y="681990"/>
            <a:ext cx="3322320" cy="1301750"/>
          </a:xfrm>
          <a:prstGeom prst="rect">
            <a:avLst/>
          </a:prstGeom>
        </p:spPr>
      </p:pic>
      <p:pic>
        <p:nvPicPr>
          <p:cNvPr id="11" name="图片 10" descr="pi3k p115-2"/>
          <p:cNvPicPr>
            <a:picLocks noChangeAspect="1"/>
          </p:cNvPicPr>
          <p:nvPr/>
        </p:nvPicPr>
        <p:blipFill>
          <a:blip r:embed="rId2"/>
          <a:srcRect l="20869" t="24494" r="18151" b="41400"/>
          <a:stretch>
            <a:fillRect/>
          </a:stretch>
        </p:blipFill>
        <p:spPr>
          <a:xfrm>
            <a:off x="8337550" y="681990"/>
            <a:ext cx="3322320" cy="1301750"/>
          </a:xfrm>
          <a:prstGeom prst="rect">
            <a:avLst/>
          </a:prstGeom>
        </p:spPr>
      </p:pic>
      <p:pic>
        <p:nvPicPr>
          <p:cNvPr id="12" name="图片 11" descr="pi3k p115-1"/>
          <p:cNvPicPr>
            <a:picLocks noChangeAspect="1"/>
          </p:cNvPicPr>
          <p:nvPr/>
        </p:nvPicPr>
        <p:blipFill>
          <a:blip r:embed="rId3"/>
          <a:srcRect l="20869" t="24494" r="18151" b="41400"/>
          <a:stretch>
            <a:fillRect/>
          </a:stretch>
        </p:blipFill>
        <p:spPr>
          <a:xfrm>
            <a:off x="4839970" y="681990"/>
            <a:ext cx="3322320" cy="1301750"/>
          </a:xfrm>
          <a:prstGeom prst="rect">
            <a:avLst/>
          </a:prstGeom>
        </p:spPr>
      </p:pic>
      <p:sp>
        <p:nvSpPr>
          <p:cNvPr id="85" name="TextBox 95"/>
          <p:cNvSpPr txBox="1"/>
          <p:nvPr/>
        </p:nvSpPr>
        <p:spPr>
          <a:xfrm>
            <a:off x="205105" y="4523105"/>
            <a:ext cx="864870" cy="314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GAPDH</a:t>
            </a:r>
            <a:endParaRPr lang="en-US" altLang="zh-CN" sz="1200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369570" y="2757805"/>
            <a:ext cx="700405" cy="361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AKT1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9730" y="1209675"/>
            <a:ext cx="574040" cy="314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PI3K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 descr="akt1-4"/>
          <p:cNvPicPr>
            <a:picLocks noChangeAspect="1"/>
          </p:cNvPicPr>
          <p:nvPr/>
        </p:nvPicPr>
        <p:blipFill>
          <a:blip r:embed="rId4"/>
          <a:srcRect l="16473" t="14291" r="22297" b="43180"/>
          <a:stretch>
            <a:fillRect/>
          </a:stretch>
        </p:blipFill>
        <p:spPr>
          <a:xfrm>
            <a:off x="1373025" y="2157095"/>
            <a:ext cx="3322800" cy="1617052"/>
          </a:xfrm>
          <a:prstGeom prst="rect">
            <a:avLst/>
          </a:prstGeom>
        </p:spPr>
      </p:pic>
      <p:pic>
        <p:nvPicPr>
          <p:cNvPr id="15" name="图片 14" descr="akt1-7"/>
          <p:cNvPicPr>
            <a:picLocks noChangeAspect="1"/>
          </p:cNvPicPr>
          <p:nvPr/>
        </p:nvPicPr>
        <p:blipFill>
          <a:blip r:embed="rId5"/>
          <a:srcRect l="16473" t="14291" r="22297" b="43180"/>
          <a:stretch>
            <a:fillRect/>
          </a:stretch>
        </p:blipFill>
        <p:spPr>
          <a:xfrm>
            <a:off x="4839490" y="2157095"/>
            <a:ext cx="3322800" cy="1617052"/>
          </a:xfrm>
          <a:prstGeom prst="rect">
            <a:avLst/>
          </a:prstGeom>
        </p:spPr>
      </p:pic>
      <p:pic>
        <p:nvPicPr>
          <p:cNvPr id="14" name="图片 13" descr="akt1-9"/>
          <p:cNvPicPr>
            <a:picLocks noChangeAspect="1"/>
          </p:cNvPicPr>
          <p:nvPr/>
        </p:nvPicPr>
        <p:blipFill>
          <a:blip r:embed="rId6"/>
          <a:srcRect l="16473" t="14291" r="22297" b="43180"/>
          <a:stretch>
            <a:fillRect/>
          </a:stretch>
        </p:blipFill>
        <p:spPr>
          <a:xfrm>
            <a:off x="8337070" y="2157095"/>
            <a:ext cx="3322800" cy="1617052"/>
          </a:xfrm>
          <a:prstGeom prst="rect">
            <a:avLst/>
          </a:prstGeom>
        </p:spPr>
      </p:pic>
      <p:pic>
        <p:nvPicPr>
          <p:cNvPr id="8" name="图片 7" descr="gapdh-4"/>
          <p:cNvPicPr>
            <a:picLocks noChangeAspect="1"/>
          </p:cNvPicPr>
          <p:nvPr/>
        </p:nvPicPr>
        <p:blipFill>
          <a:blip r:embed="rId7"/>
          <a:srcRect l="16508" t="28631" r="9927" b="34156"/>
          <a:stretch>
            <a:fillRect/>
          </a:stretch>
        </p:blipFill>
        <p:spPr>
          <a:xfrm>
            <a:off x="8337550" y="4072255"/>
            <a:ext cx="3322800" cy="1177514"/>
          </a:xfrm>
          <a:prstGeom prst="rect">
            <a:avLst/>
          </a:prstGeom>
        </p:spPr>
      </p:pic>
      <p:pic>
        <p:nvPicPr>
          <p:cNvPr id="9" name="图片 8" descr="gapdh-3"/>
          <p:cNvPicPr>
            <a:picLocks noChangeAspect="1"/>
          </p:cNvPicPr>
          <p:nvPr/>
        </p:nvPicPr>
        <p:blipFill>
          <a:blip r:embed="rId8"/>
          <a:srcRect l="16508" t="28631" r="9927" b="34156"/>
          <a:stretch>
            <a:fillRect/>
          </a:stretch>
        </p:blipFill>
        <p:spPr>
          <a:xfrm>
            <a:off x="4826635" y="4072255"/>
            <a:ext cx="3322800" cy="1177514"/>
          </a:xfrm>
          <a:prstGeom prst="rect">
            <a:avLst/>
          </a:prstGeom>
        </p:spPr>
      </p:pic>
      <p:pic>
        <p:nvPicPr>
          <p:cNvPr id="13" name="图片 12" descr="gapdh-2"/>
          <p:cNvPicPr>
            <a:picLocks noChangeAspect="1"/>
          </p:cNvPicPr>
          <p:nvPr/>
        </p:nvPicPr>
        <p:blipFill>
          <a:blip r:embed="rId9"/>
          <a:srcRect l="16508" t="28631" r="9927" b="34156"/>
          <a:stretch>
            <a:fillRect/>
          </a:stretch>
        </p:blipFill>
        <p:spPr>
          <a:xfrm>
            <a:off x="1372870" y="4072255"/>
            <a:ext cx="3322800" cy="1177514"/>
          </a:xfrm>
          <a:prstGeom prst="rect">
            <a:avLst/>
          </a:prstGeom>
        </p:spPr>
      </p:pic>
      <p:cxnSp>
        <p:nvCxnSpPr>
          <p:cNvPr id="35" name="直接箭头连接符 34"/>
          <p:cNvCxnSpPr/>
          <p:nvPr/>
        </p:nvCxnSpPr>
        <p:spPr>
          <a:xfrm flipH="1">
            <a:off x="5323205" y="232156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5899150" y="215836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>
            <a:off x="5332095" y="269240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5956300" y="248158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55KDa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H="1">
            <a:off x="5380355" y="455485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004560" y="437070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 flipH="1">
            <a:off x="5180965" y="95694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805170" y="760730"/>
            <a:ext cx="1043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5217160" y="124714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841365" y="1062990"/>
            <a:ext cx="1061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100KDa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pi3k-4"/>
          <p:cNvPicPr/>
          <p:nvPr/>
        </p:nvPicPr>
        <p:blipFill>
          <a:blip r:embed="rId1"/>
          <a:srcRect l="29256" t="12867" r="6426" b="25120"/>
          <a:stretch>
            <a:fillRect/>
          </a:stretch>
        </p:blipFill>
        <p:spPr>
          <a:xfrm>
            <a:off x="1386300" y="757555"/>
            <a:ext cx="3452400" cy="1361440"/>
          </a:xfrm>
          <a:prstGeom prst="rect">
            <a:avLst/>
          </a:prstGeom>
        </p:spPr>
      </p:pic>
      <p:pic>
        <p:nvPicPr>
          <p:cNvPr id="17" name="图片 16" descr="pi3k-3"/>
          <p:cNvPicPr/>
          <p:nvPr/>
        </p:nvPicPr>
        <p:blipFill>
          <a:blip r:embed="rId2"/>
          <a:srcRect l="29256" t="12867" r="6426" b="25120"/>
          <a:stretch>
            <a:fillRect/>
          </a:stretch>
        </p:blipFill>
        <p:spPr>
          <a:xfrm>
            <a:off x="8420195" y="757555"/>
            <a:ext cx="3452400" cy="1361440"/>
          </a:xfrm>
          <a:prstGeom prst="rect">
            <a:avLst/>
          </a:prstGeom>
        </p:spPr>
      </p:pic>
      <p:pic>
        <p:nvPicPr>
          <p:cNvPr id="18" name="图片 17" descr="pi3k-2"/>
          <p:cNvPicPr/>
          <p:nvPr/>
        </p:nvPicPr>
        <p:blipFill>
          <a:blip r:embed="rId3"/>
          <a:srcRect l="29256" t="12867" r="6426" b="25120"/>
          <a:stretch>
            <a:fillRect/>
          </a:stretch>
        </p:blipFill>
        <p:spPr>
          <a:xfrm>
            <a:off x="4856480" y="757555"/>
            <a:ext cx="3452400" cy="1361440"/>
          </a:xfrm>
          <a:prstGeom prst="rect">
            <a:avLst/>
          </a:prstGeom>
        </p:spPr>
      </p:pic>
      <p:sp>
        <p:nvSpPr>
          <p:cNvPr id="85" name="TextBox 95"/>
          <p:cNvSpPr txBox="1"/>
          <p:nvPr/>
        </p:nvSpPr>
        <p:spPr>
          <a:xfrm>
            <a:off x="372745" y="3909695"/>
            <a:ext cx="864870" cy="314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GAPDH</a:t>
            </a:r>
            <a:endParaRPr lang="en-US" altLang="zh-CN" sz="1200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537210" y="2757805"/>
            <a:ext cx="700405" cy="361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AKT1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7370" y="1209675"/>
            <a:ext cx="574040" cy="314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PI3K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 descr="akt1-8"/>
          <p:cNvPicPr>
            <a:picLocks noChangeAspect="1"/>
          </p:cNvPicPr>
          <p:nvPr/>
        </p:nvPicPr>
        <p:blipFill>
          <a:blip r:embed="rId4"/>
          <a:srcRect l="31019" t="11578" r="22202" b="71835"/>
          <a:stretch>
            <a:fillRect/>
          </a:stretch>
        </p:blipFill>
        <p:spPr>
          <a:xfrm>
            <a:off x="8419465" y="2261870"/>
            <a:ext cx="3453130" cy="857885"/>
          </a:xfrm>
          <a:prstGeom prst="rect">
            <a:avLst/>
          </a:prstGeom>
        </p:spPr>
      </p:pic>
      <p:pic>
        <p:nvPicPr>
          <p:cNvPr id="21" name="图片 20" descr="akt1-3"/>
          <p:cNvPicPr>
            <a:picLocks noChangeAspect="1"/>
          </p:cNvPicPr>
          <p:nvPr/>
        </p:nvPicPr>
        <p:blipFill>
          <a:blip r:embed="rId5"/>
          <a:srcRect l="31019" t="11578" r="22202" b="71835"/>
          <a:stretch>
            <a:fillRect/>
          </a:stretch>
        </p:blipFill>
        <p:spPr>
          <a:xfrm>
            <a:off x="4855750" y="2261870"/>
            <a:ext cx="3453130" cy="857885"/>
          </a:xfrm>
          <a:prstGeom prst="rect">
            <a:avLst/>
          </a:prstGeom>
        </p:spPr>
      </p:pic>
      <p:pic>
        <p:nvPicPr>
          <p:cNvPr id="22" name="图片 21" descr="akt1-2"/>
          <p:cNvPicPr>
            <a:picLocks noChangeAspect="1"/>
          </p:cNvPicPr>
          <p:nvPr/>
        </p:nvPicPr>
        <p:blipFill>
          <a:blip r:embed="rId6"/>
          <a:srcRect l="31019" t="11578" r="22202" b="71835"/>
          <a:stretch>
            <a:fillRect/>
          </a:stretch>
        </p:blipFill>
        <p:spPr>
          <a:xfrm>
            <a:off x="1385570" y="2261870"/>
            <a:ext cx="3453130" cy="857885"/>
          </a:xfrm>
          <a:prstGeom prst="rect">
            <a:avLst/>
          </a:prstGeom>
        </p:spPr>
      </p:pic>
      <p:pic>
        <p:nvPicPr>
          <p:cNvPr id="2" name="图片 1" descr="gapdh-1"/>
          <p:cNvPicPr>
            <a:picLocks noChangeAspect="1"/>
          </p:cNvPicPr>
          <p:nvPr/>
        </p:nvPicPr>
        <p:blipFill>
          <a:blip r:embed="rId7"/>
          <a:srcRect l="26331" t="29601" r="7312" b="34070"/>
          <a:stretch>
            <a:fillRect/>
          </a:stretch>
        </p:blipFill>
        <p:spPr>
          <a:xfrm>
            <a:off x="1386300" y="3462655"/>
            <a:ext cx="3452400" cy="1324300"/>
          </a:xfrm>
          <a:prstGeom prst="rect">
            <a:avLst/>
          </a:prstGeom>
        </p:spPr>
      </p:pic>
      <p:pic>
        <p:nvPicPr>
          <p:cNvPr id="3" name="图片 2" descr="gapdh-2"/>
          <p:cNvPicPr>
            <a:picLocks noChangeAspect="1"/>
          </p:cNvPicPr>
          <p:nvPr/>
        </p:nvPicPr>
        <p:blipFill>
          <a:blip r:embed="rId8"/>
          <a:srcRect l="26331" t="29601" r="7312" b="34070"/>
          <a:stretch>
            <a:fillRect/>
          </a:stretch>
        </p:blipFill>
        <p:spPr>
          <a:xfrm>
            <a:off x="8420195" y="3462655"/>
            <a:ext cx="3452400" cy="1324300"/>
          </a:xfrm>
          <a:prstGeom prst="rect">
            <a:avLst/>
          </a:prstGeom>
        </p:spPr>
      </p:pic>
      <p:pic>
        <p:nvPicPr>
          <p:cNvPr id="4" name="图片 3" descr="gapdh-3"/>
          <p:cNvPicPr>
            <a:picLocks noChangeAspect="1"/>
          </p:cNvPicPr>
          <p:nvPr/>
        </p:nvPicPr>
        <p:blipFill>
          <a:blip r:embed="rId9"/>
          <a:srcRect l="26331" t="29601" r="7312" b="34070"/>
          <a:stretch>
            <a:fillRect/>
          </a:stretch>
        </p:blipFill>
        <p:spPr>
          <a:xfrm>
            <a:off x="4856480" y="3462655"/>
            <a:ext cx="3452400" cy="1324300"/>
          </a:xfrm>
          <a:prstGeom prst="rect">
            <a:avLst/>
          </a:prstGeom>
        </p:spPr>
      </p:pic>
      <p:cxnSp>
        <p:nvCxnSpPr>
          <p:cNvPr id="35" name="直接箭头连接符 34"/>
          <p:cNvCxnSpPr/>
          <p:nvPr/>
        </p:nvCxnSpPr>
        <p:spPr>
          <a:xfrm flipH="1">
            <a:off x="5528310" y="252666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6104255" y="236347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>
            <a:off x="5621655" y="300609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6245860" y="279527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55KDa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H="1">
            <a:off x="5332095" y="387921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956300" y="369506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5241290" y="90868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865495" y="712470"/>
            <a:ext cx="1043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5217160" y="112649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841365" y="942340"/>
            <a:ext cx="1061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100KDa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pi3k big-12"/>
          <p:cNvPicPr/>
          <p:nvPr/>
        </p:nvPicPr>
        <p:blipFill>
          <a:blip r:embed="rId1"/>
          <a:srcRect l="17127" t="26703" r="10383" b="46298"/>
          <a:stretch>
            <a:fillRect/>
          </a:stretch>
        </p:blipFill>
        <p:spPr>
          <a:xfrm>
            <a:off x="1121410" y="744220"/>
            <a:ext cx="3427200" cy="1245235"/>
          </a:xfrm>
          <a:prstGeom prst="rect">
            <a:avLst/>
          </a:prstGeom>
        </p:spPr>
      </p:pic>
      <p:pic>
        <p:nvPicPr>
          <p:cNvPr id="14" name="图片 13" descr="pi3k big-13"/>
          <p:cNvPicPr/>
          <p:nvPr/>
        </p:nvPicPr>
        <p:blipFill>
          <a:blip r:embed="rId2"/>
          <a:srcRect l="17127" t="26703" r="10383" b="46298"/>
          <a:stretch>
            <a:fillRect/>
          </a:stretch>
        </p:blipFill>
        <p:spPr>
          <a:xfrm>
            <a:off x="4747470" y="744220"/>
            <a:ext cx="3427200" cy="1245235"/>
          </a:xfrm>
          <a:prstGeom prst="rect">
            <a:avLst/>
          </a:prstGeom>
        </p:spPr>
      </p:pic>
      <p:pic>
        <p:nvPicPr>
          <p:cNvPr id="15" name="图片 14" descr="pi3k big-14"/>
          <p:cNvPicPr/>
          <p:nvPr/>
        </p:nvPicPr>
        <p:blipFill>
          <a:blip r:embed="rId3"/>
          <a:srcRect l="18546" t="26703" r="8963" b="46298"/>
          <a:stretch>
            <a:fillRect/>
          </a:stretch>
        </p:blipFill>
        <p:spPr>
          <a:xfrm>
            <a:off x="8317230" y="744220"/>
            <a:ext cx="3427200" cy="1245235"/>
          </a:xfrm>
          <a:prstGeom prst="rect">
            <a:avLst/>
          </a:prstGeom>
        </p:spPr>
      </p:pic>
      <p:sp>
        <p:nvSpPr>
          <p:cNvPr id="85" name="TextBox 95"/>
          <p:cNvSpPr txBox="1"/>
          <p:nvPr/>
        </p:nvSpPr>
        <p:spPr>
          <a:xfrm>
            <a:off x="372745" y="4523105"/>
            <a:ext cx="864870" cy="314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1200" dirty="0"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GAPDH</a:t>
            </a:r>
            <a:endParaRPr lang="en-US" altLang="zh-CN" sz="1200" dirty="0">
              <a:latin typeface="Arial" panose="020B0604020202020204" pitchFamily="34" charset="0"/>
              <a:ea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537210" y="2757805"/>
            <a:ext cx="700405" cy="361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AKT1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7370" y="1209675"/>
            <a:ext cx="574040" cy="314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PI3K</a:t>
            </a:r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 descr="akt1-3"/>
          <p:cNvPicPr>
            <a:picLocks noChangeAspect="1"/>
          </p:cNvPicPr>
          <p:nvPr/>
        </p:nvPicPr>
        <p:blipFill>
          <a:blip r:embed="rId4"/>
          <a:srcRect l="27148" t="18785" r="9419" b="26286"/>
          <a:stretch>
            <a:fillRect/>
          </a:stretch>
        </p:blipFill>
        <p:spPr>
          <a:xfrm>
            <a:off x="4747470" y="2122170"/>
            <a:ext cx="3427095" cy="1821180"/>
          </a:xfrm>
          <a:prstGeom prst="rect">
            <a:avLst/>
          </a:prstGeom>
        </p:spPr>
      </p:pic>
      <p:pic>
        <p:nvPicPr>
          <p:cNvPr id="17" name="图片 16" descr="akt1-2"/>
          <p:cNvPicPr>
            <a:picLocks noChangeAspect="1"/>
          </p:cNvPicPr>
          <p:nvPr/>
        </p:nvPicPr>
        <p:blipFill>
          <a:blip r:embed="rId5"/>
          <a:srcRect l="27148" t="18785" r="9419" b="26286"/>
          <a:stretch>
            <a:fillRect/>
          </a:stretch>
        </p:blipFill>
        <p:spPr>
          <a:xfrm>
            <a:off x="8317335" y="2116455"/>
            <a:ext cx="3427095" cy="1821180"/>
          </a:xfrm>
          <a:prstGeom prst="rect">
            <a:avLst/>
          </a:prstGeom>
        </p:spPr>
      </p:pic>
      <p:pic>
        <p:nvPicPr>
          <p:cNvPr id="18" name="图片 17" descr="akt1-1"/>
          <p:cNvPicPr>
            <a:picLocks noChangeAspect="1"/>
          </p:cNvPicPr>
          <p:nvPr/>
        </p:nvPicPr>
        <p:blipFill>
          <a:blip r:embed="rId6"/>
          <a:srcRect l="27148" t="18785" r="9419" b="26286"/>
          <a:stretch>
            <a:fillRect/>
          </a:stretch>
        </p:blipFill>
        <p:spPr>
          <a:xfrm>
            <a:off x="1121410" y="2116455"/>
            <a:ext cx="3427095" cy="1821180"/>
          </a:xfrm>
          <a:prstGeom prst="rect">
            <a:avLst/>
          </a:prstGeom>
        </p:spPr>
      </p:pic>
      <p:pic>
        <p:nvPicPr>
          <p:cNvPr id="23" name="图片 22" descr="gapdh-4"/>
          <p:cNvPicPr>
            <a:picLocks noChangeAspect="1"/>
          </p:cNvPicPr>
          <p:nvPr/>
        </p:nvPicPr>
        <p:blipFill>
          <a:blip r:embed="rId7"/>
          <a:srcRect l="27458" t="21436" r="26641" b="46237"/>
          <a:stretch>
            <a:fillRect/>
          </a:stretch>
        </p:blipFill>
        <p:spPr>
          <a:xfrm>
            <a:off x="8317230" y="4076065"/>
            <a:ext cx="3427200" cy="1670201"/>
          </a:xfrm>
          <a:prstGeom prst="rect">
            <a:avLst/>
          </a:prstGeom>
        </p:spPr>
      </p:pic>
      <p:pic>
        <p:nvPicPr>
          <p:cNvPr id="24" name="图片 23" descr="gapdh-3"/>
          <p:cNvPicPr>
            <a:picLocks noChangeAspect="1"/>
          </p:cNvPicPr>
          <p:nvPr/>
        </p:nvPicPr>
        <p:blipFill>
          <a:blip r:embed="rId8"/>
          <a:srcRect l="27458" t="21436" r="26641" b="46237"/>
          <a:stretch>
            <a:fillRect/>
          </a:stretch>
        </p:blipFill>
        <p:spPr>
          <a:xfrm>
            <a:off x="4747470" y="4064635"/>
            <a:ext cx="3427200" cy="1670201"/>
          </a:xfrm>
          <a:prstGeom prst="rect">
            <a:avLst/>
          </a:prstGeom>
        </p:spPr>
      </p:pic>
      <p:pic>
        <p:nvPicPr>
          <p:cNvPr id="25" name="图片 24" descr="gapdh-1"/>
          <p:cNvPicPr>
            <a:picLocks noChangeAspect="1"/>
          </p:cNvPicPr>
          <p:nvPr/>
        </p:nvPicPr>
        <p:blipFill>
          <a:blip r:embed="rId9"/>
          <a:srcRect l="27458" t="21436" r="26641" b="46237"/>
          <a:stretch>
            <a:fillRect/>
          </a:stretch>
        </p:blipFill>
        <p:spPr>
          <a:xfrm>
            <a:off x="1136650" y="4064635"/>
            <a:ext cx="3427200" cy="1670201"/>
          </a:xfrm>
          <a:prstGeom prst="rect">
            <a:avLst/>
          </a:prstGeom>
        </p:spPr>
      </p:pic>
      <p:cxnSp>
        <p:nvCxnSpPr>
          <p:cNvPr id="35" name="直接箭头连接符 34"/>
          <p:cNvCxnSpPr/>
          <p:nvPr/>
        </p:nvCxnSpPr>
        <p:spPr>
          <a:xfrm flipH="1">
            <a:off x="5262880" y="290068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5838825" y="273748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70KDa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>
            <a:off x="5307965" y="321119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5932170" y="300037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55KDa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H="1">
            <a:off x="5175250" y="4651375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5799455" y="4467225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 flipH="1">
            <a:off x="5265420" y="128270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889625" y="1086485"/>
            <a:ext cx="1043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140KDa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5277485" y="1464310"/>
            <a:ext cx="624205" cy="0"/>
          </a:xfrm>
          <a:prstGeom prst="straightConnector1">
            <a:avLst/>
          </a:prstGeom>
          <a:ln w="41275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925820" y="1280160"/>
            <a:ext cx="1061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Arial Regular" panose="020B0604020202090204" charset="0"/>
                <a:cs typeface="Arial Regular" panose="020B0604020202090204" charset="0"/>
              </a:rPr>
              <a:t>100KDa</a:t>
            </a:r>
            <a:endParaRPr lang="en-US" altLang="zh-CN">
              <a:latin typeface="Arial Regular" panose="020B0604020202090204" charset="0"/>
              <a:cs typeface="Arial Regular" panose="020B060402020209020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</Words>
  <Application>WPS 演示</Application>
  <PresentationFormat>宽屏</PresentationFormat>
  <Paragraphs>240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宋体</vt:lpstr>
      <vt:lpstr>Wingdings</vt:lpstr>
      <vt:lpstr>Wingdings</vt:lpstr>
      <vt:lpstr>Times New Roman</vt:lpstr>
      <vt:lpstr>Arial Regular</vt:lpstr>
      <vt:lpstr>苹方-简</vt:lpstr>
      <vt:lpstr>Segoe Print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xiaoqingzhengq</dc:creator>
  <cp:lastModifiedBy>李存勇</cp:lastModifiedBy>
  <cp:revision>192</cp:revision>
  <dcterms:created xsi:type="dcterms:W3CDTF">2026-04-28T12:41:00Z</dcterms:created>
  <dcterms:modified xsi:type="dcterms:W3CDTF">2026-07-20T08:55:49Z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061AE2E167AC464DB8F4356BFCA209EF_13</vt:lpwstr>
  </property>
</Properties>
</file>