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86" r:id="rId2"/>
    <p:sldId id="289" r:id="rId3"/>
    <p:sldId id="288" r:id="rId4"/>
    <p:sldId id="281" r:id="rId5"/>
  </p:sldIdLst>
  <p:sldSz cx="9906000" cy="6858000" type="A4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8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9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3F6C6-C5E6-4CD9-8959-8FBD985634D9}" type="datetimeFigureOut">
              <a:rPr kumimoji="1" lang="ja-JP" altLang="en-US" smtClean="0"/>
              <a:t>2021/11/1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B2370-3932-4BCB-901A-235867F460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743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93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184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56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656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327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4386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4836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199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1874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169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2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6719-D455-4841-ACA6-0014F6497A5A}" type="datetimeFigureOut">
              <a:rPr kumimoji="1" lang="ja-JP" altLang="en-US" smtClean="0"/>
              <a:t>2021/11/1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78083-A886-42FD-B703-61C400F8650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88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02115"/>
              </p:ext>
            </p:extLst>
          </p:nvPr>
        </p:nvGraphicFramePr>
        <p:xfrm>
          <a:off x="496389" y="1105989"/>
          <a:ext cx="8870427" cy="49149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5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8560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45657"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Year of screening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2008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2009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2010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2011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2012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2013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477914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178185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107184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82045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42479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6821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894628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MetS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(+)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46525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20253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13932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10913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5257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1073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97953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11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Prevalence</a:t>
                      </a:r>
                    </a:p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%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9.7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11.4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13.0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13.3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12.4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15.7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10.9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182184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74062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46620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37222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20057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3540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363685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MetS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(+)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28192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12885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9073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7336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3622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764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61872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611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Prevalence</a:t>
                      </a:r>
                    </a:p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%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15.5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17.4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19.5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19.7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18.1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21.6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17.0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Women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295730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104123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60564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44823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22422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3281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530943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657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MetS</a:t>
                      </a:r>
                      <a:r>
                        <a:rPr lang="ja-JP" alt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(+)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18333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7368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4859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3577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1635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309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36081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611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Prevalence</a:t>
                      </a:r>
                    </a:p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%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6.2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7.1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8.0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8.0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7.3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9.4</a:t>
                      </a:r>
                      <a:endParaRPr lang="en-US" altLang="ja-JP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6.8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90FD3D-D80D-47C6-AAAD-DACBC8954586}"/>
              </a:ext>
            </a:extLst>
          </p:cNvPr>
          <p:cNvSpPr txBox="1"/>
          <p:nvPr/>
        </p:nvSpPr>
        <p:spPr>
          <a:xfrm>
            <a:off x="334736" y="269421"/>
            <a:ext cx="7311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1.  Baseline</a:t>
            </a:r>
            <a:r>
              <a:rPr kumimoji="1" lang="ja-JP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Prevalence of metabolic syndrome by the year of screening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26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06984"/>
              </p:ext>
            </p:extLst>
          </p:nvPr>
        </p:nvGraphicFramePr>
        <p:xfrm>
          <a:off x="575238" y="819965"/>
          <a:ext cx="8791577" cy="4700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0602"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2008-2009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2009-2010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2010-2011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2011-2012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2012-2013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2013-2014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353824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107206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65668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56822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30148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3243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616911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17602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7570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4694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3287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2086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167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35406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Incidence of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5.0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7.1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6.9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5.7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123589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40381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25853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23143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12308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1324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226598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10481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4577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2988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2166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1342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21670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Incidence of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8.5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11.6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9.4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10.9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8.8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9.6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Women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230235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66825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39815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33679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17840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1919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390313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 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7121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2993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1706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1121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744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13736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Incidence of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3.1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4.5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2.7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3.5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0" y="146957"/>
            <a:ext cx="9366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2 . Incidence of metabolic syndrome (MetS) at 1 year later.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D9B88D-BE5F-4D11-964C-0AAF38FA07ED}"/>
              </a:ext>
            </a:extLst>
          </p:cNvPr>
          <p:cNvSpPr txBox="1"/>
          <p:nvPr/>
        </p:nvSpPr>
        <p:spPr>
          <a:xfrm>
            <a:off x="866274" y="5699481"/>
            <a:ext cx="602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*Data were from the first and  the next year screening in each subject.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3742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948376"/>
              </p:ext>
            </p:extLst>
          </p:nvPr>
        </p:nvGraphicFramePr>
        <p:xfrm>
          <a:off x="575238" y="819965"/>
          <a:ext cx="8791577" cy="47008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87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68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0602"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2008-2009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2009-2010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2010-2011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2011-2012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2012-2013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2013-2014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35683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12818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8989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7746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3644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364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69244</a:t>
                      </a: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17230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5971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4310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3355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1758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131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32755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Remained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48.3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46.6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48.0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43.3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48.2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36.0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47.3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21595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8179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5913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5174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2492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278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43631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11001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4016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2933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2371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1231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105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21657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Remained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50.9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49.1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49.6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45.8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49.4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37.8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49.6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u="none" strike="noStrike" dirty="0">
                          <a:effectLst/>
                          <a:latin typeface="+mn-lt"/>
                        </a:rPr>
                        <a:t>Women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Number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14088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4639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3076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2572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1152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86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25613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dirty="0"/>
                        <a:t>MetS </a:t>
                      </a:r>
                      <a:r>
                        <a:rPr lang="ja-JP" altLang="en-US" sz="1500" dirty="0"/>
                        <a:t>（</a:t>
                      </a:r>
                      <a:r>
                        <a:rPr lang="en-US" altLang="ja-JP" sz="1500" dirty="0"/>
                        <a:t>+</a:t>
                      </a:r>
                      <a:r>
                        <a:rPr lang="ja-JP" altLang="en-US" sz="1500" dirty="0"/>
                        <a:t>）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6229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1955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1377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984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527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26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11098</a:t>
                      </a:r>
                    </a:p>
                  </a:txBody>
                  <a:tcPr marL="7739" marR="7739" marT="7739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0602">
                <a:tc>
                  <a:txBody>
                    <a:bodyPr/>
                    <a:lstStyle/>
                    <a:p>
                      <a:pPr algn="ctr" fontAlgn="ctr"/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Remained MetS (%)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44.2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42.1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44.8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38.3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45.8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30.2</a:t>
                      </a: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panose="020B0600070205080204" pitchFamily="50" charset="-128"/>
                        </a:rPr>
                        <a:t>43.3</a:t>
                      </a:r>
                      <a:endParaRPr lang="ja-JP" alt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ＭＳ Ｐゴシック" panose="020B0600070205080204" pitchFamily="50" charset="-128"/>
                      </a:endParaRPr>
                    </a:p>
                  </a:txBody>
                  <a:tcPr marL="7739" marR="7739" marT="773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0" y="146957"/>
            <a:ext cx="93668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 3. Persistent Prevalence of metabolic syndrome (MetS) at 1 year later.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D9B88D-BE5F-4D11-964C-0AAF38FA07ED}"/>
              </a:ext>
            </a:extLst>
          </p:cNvPr>
          <p:cNvSpPr txBox="1"/>
          <p:nvPr/>
        </p:nvSpPr>
        <p:spPr>
          <a:xfrm>
            <a:off x="866274" y="5699481"/>
            <a:ext cx="602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*Data were from the first and  the next year screening in each subject.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1486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2E984F5-F19F-484C-8720-E6E453CCE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690137"/>
              </p:ext>
            </p:extLst>
          </p:nvPr>
        </p:nvGraphicFramePr>
        <p:xfrm>
          <a:off x="490696" y="1538272"/>
          <a:ext cx="9415304" cy="34666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3518">
                  <a:extLst>
                    <a:ext uri="{9D8B030D-6E8A-4147-A177-3AD203B41FA5}">
                      <a16:colId xmlns:a16="http://schemas.microsoft.com/office/drawing/2014/main" val="3276607377"/>
                    </a:ext>
                  </a:extLst>
                </a:gridCol>
                <a:gridCol w="115778">
                  <a:extLst>
                    <a:ext uri="{9D8B030D-6E8A-4147-A177-3AD203B41FA5}">
                      <a16:colId xmlns:a16="http://schemas.microsoft.com/office/drawing/2014/main" val="2106389203"/>
                    </a:ext>
                  </a:extLst>
                </a:gridCol>
                <a:gridCol w="1505108">
                  <a:extLst>
                    <a:ext uri="{9D8B030D-6E8A-4147-A177-3AD203B41FA5}">
                      <a16:colId xmlns:a16="http://schemas.microsoft.com/office/drawing/2014/main" val="1331490665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305063168"/>
                    </a:ext>
                  </a:extLst>
                </a:gridCol>
                <a:gridCol w="227854">
                  <a:extLst>
                    <a:ext uri="{9D8B030D-6E8A-4147-A177-3AD203B41FA5}">
                      <a16:colId xmlns:a16="http://schemas.microsoft.com/office/drawing/2014/main" val="2869456149"/>
                    </a:ext>
                  </a:extLst>
                </a:gridCol>
                <a:gridCol w="1461700">
                  <a:extLst>
                    <a:ext uri="{9D8B030D-6E8A-4147-A177-3AD203B41FA5}">
                      <a16:colId xmlns:a16="http://schemas.microsoft.com/office/drawing/2014/main" val="3713893020"/>
                    </a:ext>
                  </a:extLst>
                </a:gridCol>
                <a:gridCol w="1644999">
                  <a:extLst>
                    <a:ext uri="{9D8B030D-6E8A-4147-A177-3AD203B41FA5}">
                      <a16:colId xmlns:a16="http://schemas.microsoft.com/office/drawing/2014/main" val="15123402"/>
                    </a:ext>
                  </a:extLst>
                </a:gridCol>
              </a:tblGrid>
              <a:tr h="534704">
                <a:tc gridSpan="7"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7139438"/>
                  </a:ext>
                </a:extLst>
              </a:tr>
              <a:tr h="53470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Incidence of MetS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Prevalence of MetS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29355"/>
                  </a:ext>
                </a:extLst>
              </a:tr>
              <a:tr h="530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Variables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Unadjusted HR (95%CI)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Adjusted HR (95%CI)*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Unadjusted HR (95%CI)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Adjusted HR (95%CI)*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682860"/>
                  </a:ext>
                </a:extLst>
              </a:tr>
              <a:tr h="546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Men (vs. Women)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2.90 (2.83-2.96)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2.38 (2.29-2.47)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>
                          <a:effectLst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1.29 (1.25-1.33)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1.43 (1.37-1.51)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6327517"/>
                  </a:ext>
                </a:extLst>
              </a:tr>
              <a:tr h="62720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ja-JP" altLang="en-US" sz="1600" u="none" strike="noStrike" dirty="0">
                          <a:effectLst/>
                        </a:rPr>
                        <a:t>≧</a:t>
                      </a:r>
                      <a:r>
                        <a:rPr lang="en-US" sz="1600" u="none" strike="noStrike" dirty="0">
                          <a:effectLst/>
                        </a:rPr>
                        <a:t>65 years</a:t>
                      </a:r>
                      <a:r>
                        <a:rPr lang="ja-JP" altLang="en-US" sz="1600" u="none" strike="noStrike" dirty="0">
                          <a:effectLst/>
                        </a:rPr>
                        <a:t> </a:t>
                      </a:r>
                      <a:r>
                        <a:rPr lang="en-US" altLang="ja-JP" sz="1600" u="none" strike="noStrike" dirty="0">
                          <a:effectLst/>
                        </a:rPr>
                        <a:t>(vs.</a:t>
                      </a:r>
                      <a:r>
                        <a:rPr lang="ja-JP" altLang="en-US" sz="1600" u="none" strike="noStrike" dirty="0">
                          <a:effectLst/>
                        </a:rPr>
                        <a:t> </a:t>
                      </a:r>
                      <a:r>
                        <a:rPr lang="en-US" altLang="ja-JP" sz="1600" u="none" strike="noStrike" dirty="0">
                          <a:effectLst/>
                        </a:rPr>
                        <a:t>&lt;65</a:t>
                      </a:r>
                      <a:r>
                        <a:rPr lang="ja-JP" altLang="en-US" sz="1600" u="none" strike="noStrike" dirty="0">
                          <a:effectLst/>
                        </a:rPr>
                        <a:t> </a:t>
                      </a:r>
                      <a:r>
                        <a:rPr lang="en-US" altLang="ja-JP" sz="1600" u="none" strike="noStrike" dirty="0">
                          <a:effectLst/>
                        </a:rPr>
                        <a:t>years)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1.17 (1.15-1.20)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1.35 (1.31-1.39)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1.09 (1.06-1.12)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600" u="none" strike="noStrike" dirty="0">
                          <a:effectLst/>
                        </a:rPr>
                        <a:t>1.10 (1.05-1.14)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585176"/>
                  </a:ext>
                </a:extLst>
              </a:tr>
              <a:tr h="693250">
                <a:tc gridSpan="7"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 dirty="0">
                          <a:effectLst/>
                        </a:rPr>
                        <a:t>*</a:t>
                      </a:r>
                      <a:r>
                        <a:rPr lang="en-US" altLang="zh-TW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Factors</a:t>
                      </a:r>
                      <a:r>
                        <a:rPr lang="en-US" altLang="zh-TW" sz="1200" u="none" strike="noStrike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used for adjustment; body mass index</a:t>
                      </a:r>
                      <a:r>
                        <a:rPr lang="en-US" altLang="zh-TW" sz="1200" u="none" strike="noStrike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, SBP, DBP, FBS, HbA1c, TG, HDL-C, LDL-C, eGFR, proteinuria, alcohol intake, smoking, past history of stroke, acute myocardial infarction renal failure, dialysis, and drug</a:t>
                      </a:r>
                      <a:r>
                        <a:rPr lang="en-US" altLang="zh-TW" sz="1200" u="none" strike="noStrike" baseline="0" dirty="0">
                          <a:effectLst/>
                          <a:latin typeface="Times New Roman" panose="02020603050405020304" pitchFamily="18" charset="0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 use for hypertension, diabetes mellitus, and hyperlipidemia.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ＭＳ Ｐゴシック" panose="020B060007020508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646011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C4D183-5270-49AD-9B07-ACD648E0BBD4}"/>
              </a:ext>
            </a:extLst>
          </p:cNvPr>
          <p:cNvSpPr txBox="1"/>
          <p:nvPr/>
        </p:nvSpPr>
        <p:spPr>
          <a:xfrm>
            <a:off x="95694" y="251267"/>
            <a:ext cx="981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fontAlgn="ctr"/>
            <a:r>
              <a:rPr lang="en-US" altLang="ja-JP" sz="18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Table. 4. The effect of age and gender </a:t>
            </a:r>
            <a:r>
              <a:rPr lang="en-US" altLang="ja-JP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US" altLang="ja-JP" sz="18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incidence and persistence prevalence of MetS at 1-year.</a:t>
            </a:r>
            <a:r>
              <a:rPr lang="ja-JP" altLang="en-US" sz="180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endParaRPr lang="ja-JP" altLang="en-US" sz="18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771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1030</TotalTime>
  <Words>530</Words>
  <Application>Microsoft Office PowerPoint</Application>
  <PresentationFormat>A4 210 x 297 mm</PresentationFormat>
  <Paragraphs>279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今田 恒夫</dc:creator>
  <cp:lastModifiedBy>Kunitoshi</cp:lastModifiedBy>
  <cp:revision>94</cp:revision>
  <cp:lastPrinted>2021-02-20T22:15:06Z</cp:lastPrinted>
  <dcterms:created xsi:type="dcterms:W3CDTF">2020-10-11T01:53:10Z</dcterms:created>
  <dcterms:modified xsi:type="dcterms:W3CDTF">2021-11-01T09:13:05Z</dcterms:modified>
</cp:coreProperties>
</file>