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77" r:id="rId2"/>
    <p:sldId id="276" r:id="rId3"/>
    <p:sldId id="282" r:id="rId4"/>
    <p:sldId id="284" r:id="rId5"/>
    <p:sldId id="285" r:id="rId6"/>
  </p:sldIdLst>
  <p:sldSz cx="9906000" cy="6858000" type="A4"/>
  <p:notesSz cx="6742113" cy="98758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8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99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3F6C6-C5E6-4CD9-8959-8FBD985634D9}" type="datetimeFigureOut">
              <a:rPr kumimoji="1" lang="ja-JP" altLang="en-US" smtClean="0"/>
              <a:t>2021/11/1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9525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B2370-3932-4BCB-901A-235867F460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743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89379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184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656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656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327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386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4836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199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18743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169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702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988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654" y="0"/>
            <a:ext cx="9857345" cy="737037"/>
          </a:xfrm>
        </p:spPr>
        <p:txBody>
          <a:bodyPr>
            <a:noAutofit/>
          </a:bodyPr>
          <a:lstStyle/>
          <a:p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Table 1. Baseline Characteristics of subjects without Metabolic Syndrome (MetS) who remained without MetS and developed MetS at the second screening (1 year later).</a:t>
            </a:r>
            <a:endParaRPr kumimoji="1" lang="ja-JP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40704"/>
            <a:ext cx="18473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ja-JP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</a:br>
            <a:endParaRPr kumimoji="0" lang="en-US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60448" y="6177600"/>
            <a:ext cx="651235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BP: blood pressure, FBS: fasting blood sugar, eGFR: estimated glomerular filtration rate.</a:t>
            </a:r>
            <a:endParaRPr lang="ja-JP" altLang="ja-JP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± standard deviation</a:t>
            </a:r>
            <a:endParaRPr lang="ja-JP" altLang="ja-JP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コンテンツ プレースホルダー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939541"/>
              </p:ext>
            </p:extLst>
          </p:nvPr>
        </p:nvGraphicFramePr>
        <p:xfrm>
          <a:off x="976392" y="841059"/>
          <a:ext cx="7749153" cy="52325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7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7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7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7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7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Characteristics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Total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Remained  MetS (-)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Developed MetS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P value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Number of subjects,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613668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578429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35239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Age, year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62.9±8.0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62.9±8.0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63.5±7.9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Men,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225,274 (36.7%)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203,720 (35.2%)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21,554 (61.2%)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Body weight, kg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55.5±9.6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54.9±9.3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65.6±9.1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Height, cm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156.9±8.3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156.7±8.2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160.6±8.9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Body mass index, kg/m</a:t>
                      </a:r>
                      <a:r>
                        <a:rPr lang="en-US" sz="1100" u="none" strike="noStrike" baseline="30000" dirty="0"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22.4±3.0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22.3±2.9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25.4±2.8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Systolic BP, mm Hg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128.0±17.6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127.8±17.7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131.3±16.1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Diastolic BP, mm Hg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75.7±10.8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75.5±10.8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78.4±10.3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FBS,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97.9±20.5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97.8±20.7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98.7±17.2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HbA1c, 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5.3±0.7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5.3±0.7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5.3±0.6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0.011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Triglyceride,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116.3±78.3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115.3±78.0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132.1±81.5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HDL-C,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63.5±16.4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63.9±16.5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57.3±14.2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LDL-C,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125.4±30.7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125.2±30.8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128.2±30.4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eGFR, mL/min/1.73m</a:t>
                      </a:r>
                      <a:r>
                        <a:rPr lang="en-US" sz="1100" u="none" strike="noStrike" baseline="30000" dirty="0"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75.9±16.4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75.9±16.4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74.4±16.3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Current smoking,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81,289 (13.4%)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75,238 (13.2%)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6,051 (17.3%)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Proteinuria (1+) or more,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27,789 (4.6%)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25,623 (4.5%)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2,166 (6.2%)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Hypertension,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258,106 (43.1%)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240,271 (42.7%)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17,835 (50.6%)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Diabetes,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57,102 (9.7%)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54,384 (9.8%)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2,718 (8.1%)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Dyslipidemia,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346,777 (56.5%)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323,939 (56.0%)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22,838 (64.8%)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Antihypertensive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168,356 (27.8%)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156,767 (27.5%)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11,589 (33.0%)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Antidiabetic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35,878 (5.9%)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34,348 (6.0%)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1,530 (4.4%)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Lipid-lowering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104,648 (17.3%)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99,694 (17.5%)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4,954 (14.1%)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Past history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　Cardiovascular disease,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31,529 (5.7%)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29,377 (5.6%)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2,152 (6.7%)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　Stroke,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17,657 (3.2%)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16,406 (3.1%)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1,251 (3.9%)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937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　Renal failure/dialysis,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3,632 (0.7%)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3,446 (0.7%)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186 (0.6%)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0.115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448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4000" y="72002"/>
            <a:ext cx="9628650" cy="711770"/>
          </a:xfrm>
        </p:spPr>
        <p:txBody>
          <a:bodyPr>
            <a:normAutofit/>
          </a:bodyPr>
          <a:lstStyle/>
          <a:p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Table. 2. Baseline Characteristics of subjects with Metabolic Syndrome (MetS) who remained MetS and disappeared MetS at the second screening (1 year later).</a:t>
            </a:r>
            <a:endParaRPr kumimoji="1" lang="ja-JP" altLang="en-US" sz="18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136586" y="148857"/>
            <a:ext cx="11100643" cy="540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18334" y="6229142"/>
            <a:ext cx="498245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BP: blood pressure, FBS: fasting blood sugar, eGFR: estimated glomerular filtration rate.</a:t>
            </a:r>
            <a:endParaRPr lang="ja-JP" altLang="ja-JP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± standard deviation</a:t>
            </a:r>
            <a:endParaRPr lang="ja-JP" altLang="ja-JP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-809745" y="-1"/>
            <a:ext cx="11282543" cy="4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8107864"/>
              </p:ext>
            </p:extLst>
          </p:nvPr>
        </p:nvGraphicFramePr>
        <p:xfrm>
          <a:off x="953145" y="943212"/>
          <a:ext cx="7702657" cy="52534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8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9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9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Characteristics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Remained  MetS (+)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Disappeared MetS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 value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Number of subjects,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68880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32624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36256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Age, year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63.7±7.8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63.8±7.9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63.6±7.7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Men,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43,353 (62.9%)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21,552 (66.1%)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21,801 (60.1%)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Body weight, kg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67.0±8.7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68.3±8.6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65.8±8.7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Height, cm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160.8±8.9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161.4±8.8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160.4±8.9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Body mass index, kg/m</a:t>
                      </a:r>
                      <a:r>
                        <a:rPr lang="en-US" sz="1100" u="none" strike="noStrike" baseline="30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25.9±12.5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26.3±2.7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25.6±17.1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Systolic BP, mm Hg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133.5±16.3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134.6±16.6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132.4±15.9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Diastolic BP, mm Hg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79.6±10.3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80.4±10.5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79.0±10.1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FBS, mg/dL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96.2±13.2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95.5±11.9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96.9±14.2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HbA1c, 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5.3±0.5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5.3±0.5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5.3±0.6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Triglyceride, mg/dL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117.6±67.7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114.6±69.5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120.3±66.0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HDL-C, mg/dL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57.9±13.7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58.3±13.8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57.6±13.7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LDL-C, mg/dL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129.3±29.7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127.7±29.2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130.7±30.2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eGFR, mL/min/1.73m</a:t>
                      </a:r>
                      <a:r>
                        <a:rPr lang="en-US" sz="1100" u="none" strike="noStrike" baseline="30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74.1±15.5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74.0±15.5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74.2±15.6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0.091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Current smoking,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11,470 (16.8%)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5,462 (16.9%)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6,008 (16.7%)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0.434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Proteinuria (1+) or more,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3,914 (5.7%)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1,920 (5.9%)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1,994 (5.5%)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0.030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Hypertension,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39,453 (57.3%)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20,820 (63.8%)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18,633 (51.4%)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Diabetes,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2,886 (4.4%)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930 (3.0%)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1956 (5.7%)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Dyslipidemia,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36,472 (53.0%)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15,622 (47.9%)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20,850 (57.5%)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Antihypertensive medication,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25,165 (36.7%)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13,597 (41.9%)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11,568 (32.0%)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Antidiabetic medication,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1,705 (2.5%)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542 (1.7%)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1,163 (3.2%)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Lipid-lowering medication,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5,571 (8.1%)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2,100 (6.5%)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3,471 (9.6%)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Past history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Cardiovascular disease,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4,116 (6.6%)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1,961 (6.6%)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2,155 (6.5%)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0.493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Stroke,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2,385 (3.8%)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1,140 (3.9%)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1,245 (3.8%)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0.508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945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Renal failure/dialysis, n (%)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365 (0.6%)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176 (0.6%)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189 (0.6%)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0.676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6767" marR="6767" marT="676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200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290109" y="112036"/>
            <a:ext cx="8543925" cy="371042"/>
          </a:xfrm>
        </p:spPr>
        <p:txBody>
          <a:bodyPr>
            <a:noAutofit/>
          </a:bodyPr>
          <a:lstStyle/>
          <a:p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Table 3. Baseline Characteristics of men and women</a:t>
            </a:r>
            <a:endParaRPr kumimoji="1" lang="ja-JP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648443"/>
              </p:ext>
            </p:extLst>
          </p:nvPr>
        </p:nvGraphicFramePr>
        <p:xfrm>
          <a:off x="596684" y="898898"/>
          <a:ext cx="8237350" cy="559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5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7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149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Characteristics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Men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Women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P value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Number of subjects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268627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413921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Age, year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63.1±8.3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63.0±7.8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Body weight, kg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63.6±9.3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52.2±7.9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Height, cm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164.8±6.2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152.4±5.7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Body mass index, kg/m</a:t>
                      </a:r>
                      <a:r>
                        <a:rPr lang="en-US" sz="1100" u="none" strike="noStrike" baseline="30000" dirty="0">
                          <a:effectLst/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23.4±3.0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22.5±5.9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Systolic BP, mm Hg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130.5±17.3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127.3±17.7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Diastolic BP, mm Hg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78.2±10.8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74.7±10.6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FBS,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101.8±22.9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94.8±16.4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HbA1c, 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5.4±0.8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5.3±0.6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0.011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Triglyceride,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130.5±94.5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107.6±62.1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HDL-C,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58.1±15.5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66.1±15.9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LDL-C,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120.4±30.2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129.3±30.4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eGFR, mL/min/1.73m</a:t>
                      </a:r>
                      <a:r>
                        <a:rPr lang="en-US" sz="1100" u="none" strike="noStrike" baseline="30000" dirty="0">
                          <a:effectLst/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74.9±16.2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76.2±16.3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Current smoking,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69,600 (26.2%)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23,159 (5.7%)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Proteinuria (1+) or more,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18,332 (6.9%)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13,371 (3.2%)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Hypertension,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131,765 (49.8%)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165,794 (41.2%)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Diabetes,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35,197 (13.7%)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24,791 (6.3%)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Dyslipidemia,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144,456 (53.8%)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238,793 (57.7%)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Antihypertensive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84,343 (31.7%)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109,178 (26.7%)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Antidiabetic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21,570 (8.1%)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16,013 (3.9%)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Lipid-lowering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30,704 (11.6%)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79,515 (19.5%)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Past history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effectLst/>
                          <a:latin typeface="+mn-lt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effectLst/>
                          <a:latin typeface="+mn-lt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　Cardiovascular disease,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18,214 (7.5%)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17,731 (4.6%)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　Stroke,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11,040 (4.6%)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9,002 (2.4%)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6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　Renal failure/dialysis,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1,853 (0.8%)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2,144 (0.6%)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6810" marR="6810" marT="681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93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150359" y="153816"/>
            <a:ext cx="8543925" cy="371042"/>
          </a:xfrm>
        </p:spPr>
        <p:txBody>
          <a:bodyPr>
            <a:noAutofit/>
          </a:bodyPr>
          <a:lstStyle/>
          <a:p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Table 4. Baseline Characteristics of men by age group</a:t>
            </a:r>
            <a:endParaRPr kumimoji="1" lang="ja-JP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185756"/>
              </p:ext>
            </p:extLst>
          </p:nvPr>
        </p:nvGraphicFramePr>
        <p:xfrm>
          <a:off x="1108130" y="953147"/>
          <a:ext cx="7524427" cy="53799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9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1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16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16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483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Characteristics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&lt;65 years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≧65 years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P value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Number of subjects,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123,153 (45.8%)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145,474 (54.2%)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effectLst/>
                          <a:latin typeface="+mn-lt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Age, year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56.2±7.3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68.9±2.6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Body weight, kg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65.5±10.0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62.0±8.4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Height, cm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166.7±6.2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163.3±5.8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Body mass index, kg/m</a:t>
                      </a:r>
                      <a:r>
                        <a:rPr lang="en-US" sz="1100" u="none" strike="noStrike" baseline="30000" dirty="0">
                          <a:effectLst/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23.5±3.1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23.2±2.8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Systolic BP, mm Hg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127.9±17.1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132.7±17.1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Diastolic BP, mm Hg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78.9±11.2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77.7±10.3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FBS,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101.2±23.8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102.2±22.0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HbA1c, 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5.3±0.8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5.4±0.7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0.011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Triglyceride,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140.6±110.9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121.0±79.6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HDL-C,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58.0±15.5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58.1±15.6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0.194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LDL-C,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122.1±31.3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118.9±29.2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eGFR, mL/min/1.73m</a:t>
                      </a:r>
                      <a:r>
                        <a:rPr lang="en-US" sz="1100" u="none" strike="noStrike" baseline="30000" dirty="0">
                          <a:effectLst/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78.8±16.5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71.5±15.2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Current smoking,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41,174 (33.9%)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28,426 (19.7%)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Proteinuria (1+) or more,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7,562 (6.2%)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10,770 (7.4%)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Hypertension,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50,179 (41.3%)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81,586 (57.0%)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Diabetes,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13,604 (11.6%)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21,593 (15.4%)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Dyslipidemia,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69,139 (56.2%)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75,317 (51.8%)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Antihypertensive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28,078 (23.1%)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56,265 (39.0%)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Antidiabetic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7,471 (6.2%)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14,099 (9.8%)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Lipid-lowering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10,962 (9.0%)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19,742 (13.7%)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Past history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effectLst/>
                          <a:latin typeface="+mn-lt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effectLst/>
                          <a:latin typeface="+mn-lt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　Cardiovascular disease,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5,281 (4.8%)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12,933 (9.7%)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　Stroke,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3,247 (3.0%)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7,793 (5.9%)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082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　Renal failure/dialysis,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774 (0.7%)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1,079 (0.8%)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0.003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8695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68767" y="177350"/>
            <a:ext cx="8543925" cy="371042"/>
          </a:xfrm>
        </p:spPr>
        <p:txBody>
          <a:bodyPr>
            <a:noAutofit/>
          </a:bodyPr>
          <a:lstStyle/>
          <a:p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Table 5. Baseline Characteristics of women by age group</a:t>
            </a:r>
            <a:endParaRPr kumimoji="1" lang="ja-JP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963917"/>
              </p:ext>
            </p:extLst>
          </p:nvPr>
        </p:nvGraphicFramePr>
        <p:xfrm>
          <a:off x="1053885" y="929898"/>
          <a:ext cx="7129220" cy="54475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2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54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4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697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Characteristics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&lt;65 years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≧65 years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P value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Number of subjects,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206,761 (50.0%)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207,160 (50.0%)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effectLst/>
                          <a:latin typeface="+mn-lt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Age, year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57.1±6.7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68.9±2.6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Body weight, kg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52.9±8.0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51.5±7.6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Height, cm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154.1±5.5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150.7±5.3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Body mass index, kg/m</a:t>
                      </a:r>
                      <a:r>
                        <a:rPr lang="en-US" sz="1100" u="none" strike="noStrike" baseline="30000" dirty="0">
                          <a:effectLst/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22.3±3.3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22.7±7.7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Systolic BP, mm Hg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123.8±17.6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130.9±17.0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Diastolic BP, mm Hg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74.3±11.0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75.1±10.2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FBS,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93.7±16.2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95.8±16.6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HbA1c, 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5.3±0.6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5.4±0.6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Triglyceride,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104.6±64.7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110.5±59.2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HDL-C,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67.4±16.1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64.9±15.6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LDL-C, mg/dL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129.1±31.5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129.4±29.3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0.005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eGFR, mL/min/1.73m</a:t>
                      </a:r>
                      <a:r>
                        <a:rPr lang="en-US" sz="1100" u="none" strike="noStrike" baseline="30000" dirty="0">
                          <a:effectLst/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79.2±16.2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73.2±15.8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Current smoking,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16,781 (8.3%)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6,378 (3.1%)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Proteinuria (1+) or more,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5,693 (2.8%)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7,678 (3.7%)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Hypertension,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62,883 (31.2%)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102,911 (51.1%)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Diabetes,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9,200 (4.7%)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15,591 (7.8%)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Dyslipidemia,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108,955 (52.7%)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129,838 (62.7%)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Antihypertensive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37,412 (18.4%)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71,766 (35.0%)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Antidiabetic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5,478 (2.7%)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10,535 (5.1%)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Lipid-lowering medication,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27,383 (13.5%)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52,132 (25.4%)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Past history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>
                          <a:effectLst/>
                          <a:latin typeface="+mn-lt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u="none" strike="noStrike" dirty="0">
                          <a:effectLst/>
                          <a:latin typeface="+mn-lt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　Cardiovascular disease,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5,320 (2.8%)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12,111 (6.4%)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　Stroke,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2,781 (1.5%)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6,221 (3.3%)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&lt;0.001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09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　Renal failure/dialysis,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1,045 (0.6%)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1,099 (0.6%)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  <a:latin typeface="+mn-lt"/>
                        </a:rPr>
                        <a:t>0.422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030" marR="7030" marT="703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756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1030</TotalTime>
  <Words>1774</Words>
  <Application>Microsoft Office PowerPoint</Application>
  <PresentationFormat>A4 210 x 297 mm</PresentationFormat>
  <Paragraphs>592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テーマ</vt:lpstr>
      <vt:lpstr>Supplementary Table 1. Baseline Characteristics of subjects without Metabolic Syndrome (MetS) who remained without MetS and developed MetS at the second screening (1 year later).</vt:lpstr>
      <vt:lpstr>Supplementary Table. 2. Baseline Characteristics of subjects with Metabolic Syndrome (MetS) who remained MetS and disappeared MetS at the second screening (1 year later).</vt:lpstr>
      <vt:lpstr>Supplementary Table 3. Baseline Characteristics of men and women</vt:lpstr>
      <vt:lpstr>Supplementary Table 4. Baseline Characteristics of men by age group</vt:lpstr>
      <vt:lpstr>Supplementary Table 5. Baseline Characteristics of women by age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今田 恒夫</dc:creator>
  <cp:lastModifiedBy>Kunitoshi</cp:lastModifiedBy>
  <cp:revision>94</cp:revision>
  <cp:lastPrinted>2021-02-20T22:15:06Z</cp:lastPrinted>
  <dcterms:created xsi:type="dcterms:W3CDTF">2020-10-11T01:53:10Z</dcterms:created>
  <dcterms:modified xsi:type="dcterms:W3CDTF">2021-11-01T09:14:08Z</dcterms:modified>
</cp:coreProperties>
</file>