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73" r:id="rId2"/>
    <p:sldId id="274" r:id="rId3"/>
    <p:sldId id="275" r:id="rId4"/>
  </p:sldIdLst>
  <p:sldSz cx="6858000" cy="9906000" type="A4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361"/>
    <p:restoredTop sz="50000" autoAdjust="0"/>
  </p:normalViewPr>
  <p:slideViewPr>
    <p:cSldViewPr snapToGrid="0" snapToObjects="1">
      <p:cViewPr>
        <p:scale>
          <a:sx n="152" d="100"/>
          <a:sy n="152" d="100"/>
        </p:scale>
        <p:origin x="392" y="14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7146B-6ACE-D54D-BDF1-E394ACDC426A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41A696-ADB5-8D42-A341-2E795FD1A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9210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1A696-ADB5-8D42-A341-2E795FD1A7B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8892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8953-3F30-FF46-AAE5-23266FF49116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434F-D28E-0E4E-9848-A09DF51238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26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8953-3F30-FF46-AAE5-23266FF49116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434F-D28E-0E4E-9848-A09DF51238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2277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8953-3F30-FF46-AAE5-23266FF49116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434F-D28E-0E4E-9848-A09DF51238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53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8953-3F30-FF46-AAE5-23266FF49116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434F-D28E-0E4E-9848-A09DF51238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755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8953-3F30-FF46-AAE5-23266FF49116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434F-D28E-0E4E-9848-A09DF51238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4933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8953-3F30-FF46-AAE5-23266FF49116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434F-D28E-0E4E-9848-A09DF51238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0733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8953-3F30-FF46-AAE5-23266FF49116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434F-D28E-0E4E-9848-A09DF51238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38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8953-3F30-FF46-AAE5-23266FF49116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434F-D28E-0E4E-9848-A09DF51238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8953-3F30-FF46-AAE5-23266FF49116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434F-D28E-0E4E-9848-A09DF51238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352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8953-3F30-FF46-AAE5-23266FF49116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434F-D28E-0E4E-9848-A09DF51238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182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8953-3F30-FF46-AAE5-23266FF49116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434F-D28E-0E4E-9848-A09DF51238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229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48953-3F30-FF46-AAE5-23266FF49116}" type="datetimeFigureOut">
              <a:rPr kumimoji="1" lang="ja-JP" altLang="en-US" smtClean="0"/>
              <a:t>2021/11/1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5434F-D28E-0E4E-9848-A09DF51238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912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86D42C61-7D29-834C-867B-7750ABEB7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368770"/>
              </p:ext>
            </p:extLst>
          </p:nvPr>
        </p:nvGraphicFramePr>
        <p:xfrm>
          <a:off x="457199" y="570560"/>
          <a:ext cx="4956547" cy="921768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18263">
                  <a:extLst>
                    <a:ext uri="{9D8B030D-6E8A-4147-A177-3AD203B41FA5}">
                      <a16:colId xmlns:a16="http://schemas.microsoft.com/office/drawing/2014/main" val="3834911596"/>
                    </a:ext>
                  </a:extLst>
                </a:gridCol>
                <a:gridCol w="1206000">
                  <a:extLst>
                    <a:ext uri="{9D8B030D-6E8A-4147-A177-3AD203B41FA5}">
                      <a16:colId xmlns:a16="http://schemas.microsoft.com/office/drawing/2014/main" val="884836412"/>
                    </a:ext>
                  </a:extLst>
                </a:gridCol>
                <a:gridCol w="1206000">
                  <a:extLst>
                    <a:ext uri="{9D8B030D-6E8A-4147-A177-3AD203B41FA5}">
                      <a16:colId xmlns:a16="http://schemas.microsoft.com/office/drawing/2014/main" val="2952284754"/>
                    </a:ext>
                  </a:extLst>
                </a:gridCol>
                <a:gridCol w="926284">
                  <a:extLst>
                    <a:ext uri="{9D8B030D-6E8A-4147-A177-3AD203B41FA5}">
                      <a16:colId xmlns:a16="http://schemas.microsoft.com/office/drawing/2014/main" val="3408946083"/>
                    </a:ext>
                  </a:extLst>
                </a:gridCol>
              </a:tblGrid>
              <a:tr h="154344">
                <a:tc>
                  <a:txBody>
                    <a:bodyPr/>
                    <a:lstStyle/>
                    <a:p>
                      <a:pPr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High (n = 47)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Low (n = 33)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i="1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</a:t>
                      </a:r>
                      <a:endParaRPr lang="ja-JP" sz="1000" i="1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 anchor="ctr"/>
                </a:tc>
                <a:extLst>
                  <a:ext uri="{0D108BD9-81ED-4DB2-BD59-A6C34878D82A}">
                    <a16:rowId xmlns:a16="http://schemas.microsoft.com/office/drawing/2014/main" val="1932500194"/>
                  </a:ext>
                </a:extLst>
              </a:tr>
              <a:tr h="154344">
                <a:tc>
                  <a:txBody>
                    <a:bodyPr/>
                    <a:lstStyle/>
                    <a:p>
                      <a:pPr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VAS (mm)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62.6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2.0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16.1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.1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&lt;0.01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1966193240"/>
                  </a:ext>
                </a:extLst>
              </a:tr>
              <a:tr h="154344">
                <a:tc>
                  <a:txBody>
                    <a:bodyPr/>
                    <a:lstStyle/>
                    <a:p>
                      <a:pPr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Age (years)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65.1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.6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63.7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.9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0.71*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2293072886"/>
                  </a:ext>
                </a:extLst>
              </a:tr>
              <a:tr h="463033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Sex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Male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Female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26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14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0.84**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1932874044"/>
                  </a:ext>
                </a:extLst>
              </a:tr>
              <a:tr h="154344">
                <a:tc>
                  <a:txBody>
                    <a:bodyPr/>
                    <a:lstStyle/>
                    <a:p>
                      <a:pPr algn="just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BMI (kg/m</a:t>
                      </a:r>
                      <a:r>
                        <a:rPr lang="en-US" sz="1000" kern="100" baseline="300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23.2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0.7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24.6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0.38*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388420046"/>
                  </a:ext>
                </a:extLst>
              </a:tr>
              <a:tr h="617378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LES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Cauda equina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Radicular pain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Mixed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18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15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8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0.76**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4131196529"/>
                  </a:ext>
                </a:extLst>
              </a:tr>
              <a:tr h="154344">
                <a:tc>
                  <a:txBody>
                    <a:bodyPr/>
                    <a:lstStyle/>
                    <a:p>
                      <a:pPr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BMD (g/cm</a:t>
                      </a:r>
                      <a:r>
                        <a:rPr lang="en-US" sz="1000" kern="100" baseline="300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1.03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0.04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1.11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0.09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0.40*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4138561060"/>
                  </a:ext>
                </a:extLst>
              </a:tr>
              <a:tr h="463033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Spondylolisthesis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Yes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No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36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7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26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 0.82**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603880961"/>
                  </a:ext>
                </a:extLst>
              </a:tr>
              <a:tr h="154344"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ROM  </a:t>
                      </a:r>
                      <a:r>
                        <a:rPr lang="en-US" altLang="ja-JP" sz="1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(°)</a:t>
                      </a:r>
                      <a:r>
                        <a:rPr lang="ja-JP" altLang="ja-JP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41.2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3.3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43.5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4.1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0.47*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2123409230"/>
                  </a:ext>
                </a:extLst>
              </a:tr>
              <a:tr h="1080411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Spinopelvic alignment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TK (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LL (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SVA (mm)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SS  (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PT  (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PI  (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lvl="0" indent="6667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PI</a:t>
                      </a:r>
                      <a:r>
                        <a:rPr lang="ja-JP" altLang="en-US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LL (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26.1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31.5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.9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56.1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6.7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27.5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1.4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19.7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1.4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47.2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1.6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15.7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1.1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28.9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2.2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39.5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3.3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29.8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6.1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31.1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1.3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17.8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1.1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48.9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2.0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9.4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0.9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0.46*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&lt;0.01*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&lt;0.01*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0.24*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0.39*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0.65*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&lt;0.01*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3048088305"/>
                  </a:ext>
                </a:extLst>
              </a:tr>
              <a:tr h="463033">
                <a:tc>
                  <a:txBody>
                    <a:bodyPr/>
                    <a:lstStyle/>
                    <a:p>
                      <a:pPr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CSA (mm</a:t>
                      </a:r>
                      <a:r>
                        <a:rPr lang="en-US" sz="1000" kern="100" baseline="300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L3−L4</a:t>
                      </a:r>
                    </a:p>
                    <a:p>
                      <a:pPr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L4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−L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L5−S1</a:t>
                      </a: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392.6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37.1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421.5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37.1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443.8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42.3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421.5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39.9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438.1 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.4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424.7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40.1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0.71*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0.50*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0.59*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861484997"/>
                  </a:ext>
                </a:extLst>
              </a:tr>
              <a:tr h="617173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FI (%)</a:t>
                      </a:r>
                    </a:p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L3−L4</a:t>
                      </a:r>
                    </a:p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L4−L5</a:t>
                      </a:r>
                    </a:p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L5−S1</a:t>
                      </a: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12.6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1.5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19.1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2.1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19.9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.4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1.2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16.4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1.7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17.5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0.78*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0.41*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0.52*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3046161191"/>
                  </a:ext>
                </a:extLst>
              </a:tr>
              <a:tr h="2006478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T2 value (</a:t>
                      </a:r>
                      <a:r>
                        <a:rPr lang="en-US" altLang="ja-JP" sz="1000" kern="100" dirty="0" err="1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ms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L3−L4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  <a:p>
                      <a:pPr indent="66675" algn="just"/>
                      <a:r>
                        <a:rPr kumimoji="1" lang="en-US" altLang="ja-JP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Anterior AF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NP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Posterior AF</a:t>
                      </a:r>
                    </a:p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L4−L5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  <a:p>
                      <a:pPr indent="66675" algn="just"/>
                      <a:r>
                        <a:rPr kumimoji="1" lang="en-US" altLang="ja-JP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Anterior AF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NP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Posterior AF</a:t>
                      </a:r>
                    </a:p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L5−S1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  <a:p>
                      <a:pPr indent="66675" algn="just"/>
                      <a:r>
                        <a:rPr kumimoji="1" lang="en-US" altLang="ja-JP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Anterior AF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NP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Posterior AF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60.9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1.8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64.2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3.0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55.9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58.1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2.1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59.7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3.0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51.3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1.5</a:t>
                      </a: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59.5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2.0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62.1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2.7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55.2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61.7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1.3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62.6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1.5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56.8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1.4 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59.1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3.0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60.2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2.4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58.2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2.1</a:t>
                      </a: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59.0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2.3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59.6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2.1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56.6 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0.72*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0.62*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0.46*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0.50*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0.39*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&lt;0.01*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0.50*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0.37*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0.41*</a:t>
                      </a: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3785930686"/>
                  </a:ext>
                </a:extLst>
              </a:tr>
              <a:tr h="771722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MC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None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Type 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Type 2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Type 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0.70**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421062468"/>
                  </a:ext>
                </a:extLst>
              </a:tr>
              <a:tr h="1234756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FJD</a:t>
                      </a:r>
                    </a:p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L3−L4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Grade 0−1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Grade 2−3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L4−L5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Grade 0−1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 Grade 2−3</a:t>
                      </a:r>
                    </a:p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L5−S1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Grade 0−1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Grade 2−3</a:t>
                      </a: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16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17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30</a:t>
                      </a: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22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25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14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18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0.45**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0.77**</a:t>
                      </a: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0.90**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0940" marR="50940" marT="0" marB="0"/>
                </a:tc>
                <a:extLst>
                  <a:ext uri="{0D108BD9-81ED-4DB2-BD59-A6C34878D82A}">
                    <a16:rowId xmlns:a16="http://schemas.microsoft.com/office/drawing/2014/main" val="2273356487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318D709-1EE7-0F4B-B054-548940787706}"/>
              </a:ext>
            </a:extLst>
          </p:cNvPr>
          <p:cNvSpPr txBox="1"/>
          <p:nvPr/>
        </p:nvSpPr>
        <p:spPr>
          <a:xfrm>
            <a:off x="0" y="0"/>
            <a:ext cx="36359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Table 1. </a:t>
            </a:r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variables between the high and low groups</a:t>
            </a:r>
          </a:p>
        </p:txBody>
      </p:sp>
    </p:spTree>
    <p:extLst>
      <p:ext uri="{BB962C8B-B14F-4D97-AF65-F5344CB8AC3E}">
        <p14:creationId xmlns:p14="http://schemas.microsoft.com/office/powerpoint/2010/main" val="169462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7E6F60-139D-CA4E-A609-801543BEA533}"/>
              </a:ext>
            </a:extLst>
          </p:cNvPr>
          <p:cNvSpPr txBox="1"/>
          <p:nvPr/>
        </p:nvSpPr>
        <p:spPr>
          <a:xfrm>
            <a:off x="0" y="239974"/>
            <a:ext cx="70927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numerical data are presented as means ± standard error of the mean values. </a:t>
            </a:r>
            <a:endParaRPr lang="ja-JP" altLang="ja-JP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LBP, low back pain; VAS, visual analog scale; BMI, body mass index; LES, lower extremity symptoms; </a:t>
            </a:r>
          </a:p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BMD, bone mineral density; </a:t>
            </a:r>
            <a:r>
              <a:rPr lang="ja-JP" altLang="ja-JP" sz="1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ROM, range of motion; TK, thoracic kyphosis; LL, lumbar lordosis; SVA, sagittal vertical axis; </a:t>
            </a:r>
          </a:p>
          <a:p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SS, sacral slope; PT, pelvic tilt; PI, pelvic incidence; CSA, cross-sectional area; FI, fat infiltration; AF, annulus fibrosus; </a:t>
            </a:r>
          </a:p>
          <a:p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NP, </a:t>
            </a:r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nucleus pulposus; </a:t>
            </a:r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MCs, </a:t>
            </a:r>
            <a:r>
              <a:rPr lang="en-US" altLang="ja-JP" sz="1000" dirty="0" err="1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Modic</a:t>
            </a:r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change; FJD, facet joint degeneration.</a:t>
            </a:r>
            <a:endParaRPr lang="ja-JP" altLang="ja-JP" sz="100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* Mann–Whitney U test, ** chi-squared</a:t>
            </a:r>
            <a:r>
              <a:rPr lang="en-US" altLang="ja-JP" sz="1000" baseline="30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test</a:t>
            </a:r>
            <a:endParaRPr lang="ja-JP" altLang="ja-JP" sz="100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377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318D709-1EE7-0F4B-B054-548940787706}"/>
              </a:ext>
            </a:extLst>
          </p:cNvPr>
          <p:cNvSpPr txBox="1"/>
          <p:nvPr/>
        </p:nvSpPr>
        <p:spPr>
          <a:xfrm>
            <a:off x="0" y="724"/>
            <a:ext cx="3239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2. Results of the multiple logistic regression analyses</a:t>
            </a:r>
            <a:endParaRPr lang="en" altLang="ja-JP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CFAA5C3-149A-2940-85D6-0F0DE92DC030}"/>
              </a:ext>
            </a:extLst>
          </p:cNvPr>
          <p:cNvSpPr txBox="1"/>
          <p:nvPr/>
        </p:nvSpPr>
        <p:spPr>
          <a:xfrm>
            <a:off x="0" y="8350216"/>
            <a:ext cx="663995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high and low group were the dependent variables. </a:t>
            </a:r>
          </a:p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crude ORs were calculated via univariate logistic regression analysis without adjustment.</a:t>
            </a:r>
          </a:p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adjusted ORs were calculated via multivariate logistic regression analysis using forward selection (likelihood ratio)</a:t>
            </a:r>
            <a:r>
              <a:rPr lang="ja-JP" altLang="ja-JP" sz="1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ja-JP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adjustment for variables with </a:t>
            </a:r>
            <a:r>
              <a:rPr lang="en-US" altLang="ja-JP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0.10 in the univariate logistic regression analysis.</a:t>
            </a:r>
            <a:endParaRPr lang="ja-JP" altLang="ja-JP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OR, odds ratio; 95% CI, 95% confidence interval; </a:t>
            </a:r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BMI, body mass index; LES, lower extremity symptoms;</a:t>
            </a:r>
          </a:p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BMD, bone mineral density; </a:t>
            </a:r>
            <a:r>
              <a:rPr lang="ja-JP" altLang="ja-JP" sz="1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ROM, range of motion; TK, thoracic kyphosis; LL, lumbar lordosis; SVA, sagittal vertical axis;</a:t>
            </a:r>
          </a:p>
          <a:p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SS, sacral slope; PT, pelvic tilt; PI, pelvic incidence; CSA, cross-sectional area; FI, fat infiltration; AF, annulus fibrosus;</a:t>
            </a:r>
          </a:p>
          <a:p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NP, nucleus pulposus; MC, </a:t>
            </a:r>
            <a:r>
              <a:rPr lang="en-US" altLang="ja-JP" sz="1000" dirty="0" err="1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Modic</a:t>
            </a:r>
            <a:r>
              <a:rPr lang="en-US" altLang="ja-JP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changes; FJD, facet joint degeneration.</a:t>
            </a:r>
            <a:endParaRPr lang="ja-JP" altLang="ja-JP" sz="100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C4FB4E30-335B-A345-B83C-E9561A13AE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7008"/>
              </p:ext>
            </p:extLst>
          </p:nvPr>
        </p:nvGraphicFramePr>
        <p:xfrm>
          <a:off x="193378" y="491066"/>
          <a:ext cx="6471243" cy="782179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59243">
                  <a:extLst>
                    <a:ext uri="{9D8B030D-6E8A-4147-A177-3AD203B41FA5}">
                      <a16:colId xmlns:a16="http://schemas.microsoft.com/office/drawing/2014/main" val="426535724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53456111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57366425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126125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94129902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71078258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3479549838"/>
                    </a:ext>
                  </a:extLst>
                </a:gridCol>
              </a:tblGrid>
              <a:tr h="196144">
                <a:tc>
                  <a:txBody>
                    <a:bodyPr/>
                    <a:lstStyle/>
                    <a:p>
                      <a:pPr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Crude OR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 CI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i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ja-JP" sz="1000" i="1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Adjusted OR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 CI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i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ja-JP" sz="1000" i="1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2162540946"/>
                  </a:ext>
                </a:extLst>
              </a:tr>
              <a:tr h="198685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(+1 year)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1.017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0.983-1.051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770633507"/>
                  </a:ext>
                </a:extLst>
              </a:tr>
              <a:tr h="198685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(male)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1.006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0.964-1.047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2784351834"/>
                  </a:ext>
                </a:extLst>
              </a:tr>
              <a:tr h="198685">
                <a:tc>
                  <a:txBody>
                    <a:bodyPr/>
                    <a:lstStyle/>
                    <a:p>
                      <a:pPr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BMI (+ 1 kg/m</a:t>
                      </a:r>
                      <a:r>
                        <a:rPr lang="en-US" sz="10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1.007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0.895-1.136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1920615245"/>
                  </a:ext>
                </a:extLst>
              </a:tr>
              <a:tr h="496714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LES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Cauda equina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Radicular pain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Mixed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0.905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0.676-1.867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0.701-2.133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4233913075"/>
                  </a:ext>
                </a:extLst>
              </a:tr>
              <a:tr h="198685">
                <a:tc>
                  <a:txBody>
                    <a:bodyPr/>
                    <a:lstStyle/>
                    <a:p>
                      <a:pPr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BMD (+ 0.1 g/cm</a:t>
                      </a:r>
                      <a:r>
                        <a:rPr lang="en-US" sz="10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0.944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0.803-1.082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630773807"/>
                  </a:ext>
                </a:extLst>
              </a:tr>
              <a:tr h="198685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Spondylolisthesis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(yes)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0.979-1.073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1401489752"/>
                  </a:ext>
                </a:extLst>
              </a:tr>
              <a:tr h="198685">
                <a:tc>
                  <a:txBody>
                    <a:bodyPr/>
                    <a:lstStyle/>
                    <a:p>
                      <a:pPr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ROM (+ 1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0.919-1.009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1499886968"/>
                  </a:ext>
                </a:extLst>
              </a:tr>
              <a:tr h="1084434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Spinopelvic alignment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 (+ 1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LL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(+ 1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SVA (+ 1 mm)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  (+ 1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  (+ 1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  (+ 1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lvl="0" indent="6667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PI-LL (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+ 1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0.994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1.028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0.955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1.039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1.003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1.064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0.968-1.023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0.955-1.005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1.004-1.052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0.907-1.008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0.984-1.106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0.954-1.051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1.017-1.167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&lt;0.05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&lt;0.05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1.029</a:t>
                      </a: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1.065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1.005-1.052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1.019-1.168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&lt;0.05</a:t>
                      </a: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&lt;0.05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3461165918"/>
                  </a:ext>
                </a:extLst>
              </a:tr>
              <a:tr h="496714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CSA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L3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(+ 10 mm</a:t>
                      </a:r>
                      <a:r>
                        <a:rPr lang="en-US" sz="10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L4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(+ 10 mm</a:t>
                      </a:r>
                      <a:r>
                        <a:rPr lang="en-US" sz="10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lvl="0" indent="66675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L5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ja-JP" altLang="ja-JP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(+ 10 mm</a:t>
                      </a:r>
                      <a:r>
                        <a:rPr lang="en-US" altLang="ja-JP" sz="10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0.997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0.985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0.982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0.914-1.065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0.935-1.042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0.924-1.046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0.56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98197934"/>
                  </a:ext>
                </a:extLst>
              </a:tr>
              <a:tr h="142477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L3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  (+ 1%)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L4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  (+ 1%)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L5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S 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(+ 1%)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1.009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1.023 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1.014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0.980-1.038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0.989-1.059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0.989-1.039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3592876441"/>
                  </a:ext>
                </a:extLst>
              </a:tr>
              <a:tr h="466375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T2 value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L3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 (+ 1 </a:t>
                      </a:r>
                      <a:r>
                        <a:rPr lang="en-US" altLang="ja-JP" sz="10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kumimoji="1" lang="en-US" altLang="ja-JP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Anterior AF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NP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Posterior AF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L4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 (+ 1 </a:t>
                      </a:r>
                      <a:r>
                        <a:rPr lang="en-US" altLang="ja-JP" sz="10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kumimoji="1" lang="en-US" altLang="ja-JP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Anterior AF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NP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Posterior AF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L5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 (+ 1 </a:t>
                      </a:r>
                      <a:r>
                        <a:rPr lang="en-US" altLang="ja-JP" sz="10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kumimoji="1" lang="en-US" altLang="ja-JP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Anterior AF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NP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Posterior AF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ea typeface="MS Gothic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1.002</a:t>
                      </a: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1.008</a:t>
                      </a: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0.989</a:t>
                      </a:r>
                    </a:p>
                    <a:p>
                      <a:pPr algn="ctr"/>
                      <a:endParaRPr lang="en-US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1.006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0.993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0.963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1.005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0.985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0.986</a:t>
                      </a: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0.956-1.050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0.984-1.032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0.932-1.049</a:t>
                      </a: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0.990-1.022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0.911-1.063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0.910-1.021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0.899-1.134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0.943-1.029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0.937-1.037</a:t>
                      </a: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0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0.94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0.55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0.45</a:t>
                      </a: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0.45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0.48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0.32</a:t>
                      </a:r>
                    </a:p>
                    <a:p>
                      <a:pPr algn="ctr"/>
                      <a:endParaRPr lang="en-US" altLang="ja-JP" sz="1000" kern="100" dirty="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0.91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0.49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0.58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2835916365"/>
                  </a:ext>
                </a:extLst>
              </a:tr>
              <a:tr h="794742">
                <a:tc>
                  <a:txBody>
                    <a:bodyPr/>
                    <a:lstStyle/>
                    <a:p>
                      <a:pPr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MC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2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3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1.821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1.217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1.580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0.451-6.228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0.395-2.140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0.164-15.299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9553372"/>
                  </a:ext>
                </a:extLst>
              </a:tr>
              <a:tr h="496714">
                <a:tc>
                  <a:txBody>
                    <a:bodyPr/>
                    <a:lstStyle/>
                    <a:p>
                      <a:pPr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FJD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L3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  (Grade2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</a:t>
                      </a:r>
                      <a:endParaRPr lang="ja-JP" alt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L4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  (Grade2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</a:t>
                      </a:r>
                    </a:p>
                    <a:p>
                      <a:pPr indent="66675" algn="just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L5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S  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(Grade2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1.138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1.241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1.145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0.403-2.791</a:t>
                      </a: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0.315-5.925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0.625-2.100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</a:t>
                      </a:r>
                    </a:p>
                    <a:p>
                      <a:pPr algn="ctr"/>
                      <a:r>
                        <a:rPr lang="en-US" altLang="ja-JP" sz="1000" kern="100" dirty="0">
                          <a:effectLst/>
                          <a:latin typeface="Times New Roman" panose="02020603050405020304" pitchFamily="18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0.40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ja-JP" sz="1000" kern="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1817" marR="41817" marT="0" marB="0"/>
                </a:tc>
                <a:extLst>
                  <a:ext uri="{0D108BD9-81ED-4DB2-BD59-A6C34878D82A}">
                    <a16:rowId xmlns:a16="http://schemas.microsoft.com/office/drawing/2014/main" val="3678986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1541247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4191</TotalTime>
  <Words>1177</Words>
  <Application>Microsoft Macintosh PowerPoint</Application>
  <PresentationFormat>A4 210 x 297 mm</PresentationFormat>
  <Paragraphs>509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游ゴシック</vt:lpstr>
      <vt:lpstr>Arial</vt:lpstr>
      <vt:lpstr>Calibri</vt:lpstr>
      <vt:lpstr>Times New Roman</vt:lpstr>
      <vt:lpstr>ホワイト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黄金 勲矢</dc:creator>
  <cp:lastModifiedBy>黄金 勲矢</cp:lastModifiedBy>
  <cp:revision>354</cp:revision>
  <cp:lastPrinted>2015-12-17T08:38:02Z</cp:lastPrinted>
  <dcterms:created xsi:type="dcterms:W3CDTF">2014-12-17T03:24:54Z</dcterms:created>
  <dcterms:modified xsi:type="dcterms:W3CDTF">2021-11-01T07:13:13Z</dcterms:modified>
</cp:coreProperties>
</file>