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1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Sheet1!$H$1:$K$1</c:f>
              <c:strCache>
                <c:ptCount val="4"/>
                <c:pt idx="0">
                  <c:v>Indigo (dry weight)</c:v>
                </c:pt>
                <c:pt idx="1">
                  <c:v>Indirubin (dry weight)</c:v>
                </c:pt>
                <c:pt idx="2">
                  <c:v>Indigo (wet weight)</c:v>
                </c:pt>
                <c:pt idx="3">
                  <c:v>Indirubin (wet weight)</c:v>
                </c:pt>
              </c:strCache>
            </c:strRef>
          </c:cat>
          <c:val>
            <c:numRef>
              <c:f>Sheet1!$H$2:$K$2</c:f>
              <c:numCache>
                <c:formatCode>0.00%</c:formatCode>
                <c:ptCount val="4"/>
                <c:pt idx="0">
                  <c:v>1.2999999999999999E-2</c:v>
                </c:pt>
                <c:pt idx="1">
                  <c:v>6.6E-3</c:v>
                </c:pt>
                <c:pt idx="2">
                  <c:v>4.4999999999999997E-3</c:v>
                </c:pt>
                <c:pt idx="3">
                  <c:v>2.2000000000000001E-3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35-436D-B46F-21BF7F453947}"/>
            </c:ext>
          </c:extLst>
        </c:ser>
        <c:ser>
          <c:idx val="3"/>
          <c:order val="3"/>
          <c:tx>
            <c:v>2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Sheet1!$H$1:$K$1</c:f>
              <c:strCache>
                <c:ptCount val="4"/>
                <c:pt idx="0">
                  <c:v>Indigo (dry weight)</c:v>
                </c:pt>
                <c:pt idx="1">
                  <c:v>Indirubin (dry weight)</c:v>
                </c:pt>
                <c:pt idx="2">
                  <c:v>Indigo (wet weight)</c:v>
                </c:pt>
                <c:pt idx="3">
                  <c:v>Indirubin (wet weight)</c:v>
                </c:pt>
              </c:strCache>
            </c:strRef>
          </c:cat>
          <c:val>
            <c:numRef>
              <c:f>Sheet1!$H$5:$K$5</c:f>
              <c:numCache>
                <c:formatCode>0.00%</c:formatCode>
                <c:ptCount val="4"/>
                <c:pt idx="0">
                  <c:v>1.0500000000000001E-2</c:v>
                </c:pt>
                <c:pt idx="1">
                  <c:v>3.8999999999999998E-3</c:v>
                </c:pt>
                <c:pt idx="2">
                  <c:v>3.0000000000000001E-3</c:v>
                </c:pt>
                <c:pt idx="3">
                  <c:v>1.1000000000000001E-3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35-436D-B46F-21BF7F453947}"/>
            </c:ext>
          </c:extLst>
        </c:ser>
        <c:ser>
          <c:idx val="6"/>
          <c:order val="6"/>
          <c:tx>
            <c:v>3</c:v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Sheet1!$H$1:$K$1</c:f>
              <c:strCache>
                <c:ptCount val="4"/>
                <c:pt idx="0">
                  <c:v>Indigo (dry weight)</c:v>
                </c:pt>
                <c:pt idx="1">
                  <c:v>Indirubin (dry weight)</c:v>
                </c:pt>
                <c:pt idx="2">
                  <c:v>Indigo (wet weight)</c:v>
                </c:pt>
                <c:pt idx="3">
                  <c:v>Indirubin (wet weight)</c:v>
                </c:pt>
              </c:strCache>
            </c:strRef>
          </c:cat>
          <c:val>
            <c:numRef>
              <c:f>Sheet1!$H$8:$K$8</c:f>
              <c:numCache>
                <c:formatCode>0.00%</c:formatCode>
                <c:ptCount val="4"/>
                <c:pt idx="0">
                  <c:v>1.0200000000000001E-2</c:v>
                </c:pt>
                <c:pt idx="1">
                  <c:v>2E-3</c:v>
                </c:pt>
                <c:pt idx="2">
                  <c:v>2.5999999999999999E-3</c:v>
                </c:pt>
                <c:pt idx="3">
                  <c:v>5.0000000000000001E-4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35-436D-B46F-21BF7F453947}"/>
            </c:ext>
          </c:extLst>
        </c:ser>
        <c:ser>
          <c:idx val="13"/>
          <c:order val="13"/>
          <c:tx>
            <c:v>4</c:v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Sheet1!$H$1:$K$1</c:f>
              <c:strCache>
                <c:ptCount val="4"/>
                <c:pt idx="0">
                  <c:v>Indigo (dry weight)</c:v>
                </c:pt>
                <c:pt idx="1">
                  <c:v>Indirubin (dry weight)</c:v>
                </c:pt>
                <c:pt idx="2">
                  <c:v>Indigo (wet weight)</c:v>
                </c:pt>
                <c:pt idx="3">
                  <c:v>Indirubin (wet weight)</c:v>
                </c:pt>
              </c:strCache>
            </c:strRef>
          </c:cat>
          <c:val>
            <c:numRef>
              <c:f>Sheet1!$H$15:$K$15</c:f>
              <c:numCache>
                <c:formatCode>0.00%</c:formatCode>
                <c:ptCount val="4"/>
                <c:pt idx="0">
                  <c:v>9.2999999999999992E-3</c:v>
                </c:pt>
                <c:pt idx="1">
                  <c:v>1.4E-3</c:v>
                </c:pt>
                <c:pt idx="2">
                  <c:v>2.3999999999999998E-3</c:v>
                </c:pt>
                <c:pt idx="3">
                  <c:v>4.0000000000000002E-4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35-436D-B46F-21BF7F453947}"/>
            </c:ext>
          </c:extLst>
        </c:ser>
        <c:ser>
          <c:idx val="18"/>
          <c:order val="18"/>
          <c:tx>
            <c:v>5</c:v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Sheet1!$H$1:$K$1</c:f>
              <c:strCache>
                <c:ptCount val="4"/>
                <c:pt idx="0">
                  <c:v>Indigo (dry weight)</c:v>
                </c:pt>
                <c:pt idx="1">
                  <c:v>Indirubin (dry weight)</c:v>
                </c:pt>
                <c:pt idx="2">
                  <c:v>Indigo (wet weight)</c:v>
                </c:pt>
                <c:pt idx="3">
                  <c:v>Indirubin (wet weight)</c:v>
                </c:pt>
              </c:strCache>
            </c:strRef>
          </c:cat>
          <c:val>
            <c:numRef>
              <c:f>Sheet1!$H$20:$K$20</c:f>
              <c:numCache>
                <c:formatCode>0.00%</c:formatCode>
                <c:ptCount val="4"/>
                <c:pt idx="0">
                  <c:v>8.8000000000000005E-3</c:v>
                </c:pt>
                <c:pt idx="1">
                  <c:v>1E-3</c:v>
                </c:pt>
                <c:pt idx="2">
                  <c:v>1.6999999999999999E-3</c:v>
                </c:pt>
                <c:pt idx="3">
                  <c:v>2.0000000000000001E-4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35-436D-B46F-21BF7F4539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53411992"/>
        <c:axId val="65341560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v>系列2</c:v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Sheet1!$H$3:$K$3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B635-436D-B46F-21BF7F45394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v>系列3</c:v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Sheet1!$H$4:$K$4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B635-436D-B46F-21BF7F453947}"/>
                  </c:ext>
                </c:extLst>
              </c15:ser>
            </c15:filteredBarSeries>
            <c15:filteredBarSeries>
              <c15:ser>
                <c:idx val="4"/>
                <c:order val="4"/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Sheet1!$H$6:$K$6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B635-436D-B46F-21BF7F453947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v>3</c:v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Sheet1!$H$7:$K$7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B635-436D-B46F-21BF7F453947}"/>
                  </c:ext>
                </c:extLst>
              </c15:ser>
            </c15:filteredBarSeries>
            <c15:filteredBarSeries>
              <c15:ser>
                <c:idx val="7"/>
                <c:order val="7"/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Sheet1!$H$9:$K$9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B635-436D-B46F-21BF7F453947}"/>
                  </c:ext>
                </c:extLst>
              </c15:ser>
            </c15:filteredBarSeries>
            <c15:filteredBarSeries>
              <c15:ser>
                <c:idx val="8"/>
                <c:order val="8"/>
                <c:spPr>
                  <a:solidFill>
                    <a:schemeClr val="accent3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Sheet1!$H$10:$K$10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B635-436D-B46F-21BF7F453947}"/>
                  </c:ext>
                </c:extLst>
              </c15:ser>
            </c15:filteredBarSeries>
            <c15:filteredBarSeries>
              <c15:ser>
                <c:idx val="9"/>
                <c:order val="9"/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Sheet1!$H$11:$K$11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B635-436D-B46F-21BF7F453947}"/>
                  </c:ext>
                </c:extLst>
              </c15:ser>
            </c15:filteredBarSeries>
            <c15:filteredBarSeries>
              <c15:ser>
                <c:idx val="10"/>
                <c:order val="10"/>
                <c:spPr>
                  <a:solidFill>
                    <a:schemeClr val="accent5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Sheet1!$H$12:$K$12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B635-436D-B46F-21BF7F453947}"/>
                  </c:ext>
                </c:extLst>
              </c15:ser>
            </c15:filteredBarSeries>
            <c15:filteredBarSeries>
              <c15:ser>
                <c:idx val="11"/>
                <c:order val="11"/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Sheet1!$H$13:$K$13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B635-436D-B46F-21BF7F453947}"/>
                  </c:ext>
                </c:extLst>
              </c15:ser>
            </c15:filteredBarSeries>
            <c15:filteredBarSeries>
              <c15:ser>
                <c:idx val="12"/>
                <c:order val="12"/>
                <c:spPr>
                  <a:solidFill>
                    <a:schemeClr val="accent1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Sheet1!$H$14:$K$14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B635-436D-B46F-21BF7F453947}"/>
                  </c:ext>
                </c:extLst>
              </c15:ser>
            </c15:filteredBarSeries>
            <c15:filteredBarSeries>
              <c15:ser>
                <c:idx val="14"/>
                <c:order val="14"/>
                <c:spPr>
                  <a:solidFill>
                    <a:schemeClr val="accent3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Sheet1!$H$16:$K$16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B635-436D-B46F-21BF7F453947}"/>
                  </c:ext>
                </c:extLst>
              </c15:ser>
            </c15:filteredBarSeries>
            <c15:filteredBarSeries>
              <c15:ser>
                <c:idx val="15"/>
                <c:order val="15"/>
                <c:spPr>
                  <a:solidFill>
                    <a:schemeClr val="accent4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Sheet1!$H$17:$K$17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B635-436D-B46F-21BF7F453947}"/>
                  </c:ext>
                </c:extLst>
              </c15:ser>
            </c15:filteredBarSeries>
            <c15:filteredBarSeries>
              <c15:ser>
                <c:idx val="16"/>
                <c:order val="16"/>
                <c:spPr>
                  <a:solidFill>
                    <a:schemeClr val="accent5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Sheet1!$H$18:$K$18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B635-436D-B46F-21BF7F453947}"/>
                  </c:ext>
                </c:extLst>
              </c15:ser>
            </c15:filteredBarSeries>
            <c15:filteredBarSeries>
              <c15:ser>
                <c:idx val="17"/>
                <c:order val="17"/>
                <c:spPr>
                  <a:solidFill>
                    <a:schemeClr val="accent6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Sheet1!$H$19:$K$19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B635-436D-B46F-21BF7F453947}"/>
                  </c:ext>
                </c:extLst>
              </c15:ser>
            </c15:filteredBarSeries>
            <c15:filteredBarSeries>
              <c15:ser>
                <c:idx val="19"/>
                <c:order val="19"/>
                <c:spPr>
                  <a:solidFill>
                    <a:schemeClr val="accent2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Sheet1!$H$21:$K$21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B635-436D-B46F-21BF7F453947}"/>
                  </c:ext>
                </c:extLst>
              </c15:ser>
            </c15:filteredBarSeries>
            <c15:filteredBarSeries>
              <c15:ser>
                <c:idx val="20"/>
                <c:order val="20"/>
                <c:spPr>
                  <a:solidFill>
                    <a:schemeClr val="accent3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Sheet1!$H$1:$K$1</c15:sqref>
                        </c15:formulaRef>
                      </c:ext>
                    </c:extLst>
                    <c:strCache>
                      <c:ptCount val="4"/>
                      <c:pt idx="0">
                        <c:v>Indigo (dry weight)</c:v>
                      </c:pt>
                      <c:pt idx="1">
                        <c:v>Indirubin (dry weight)</c:v>
                      </c:pt>
                      <c:pt idx="2">
                        <c:v>Indigo (wet weight)</c:v>
                      </c:pt>
                      <c:pt idx="3">
                        <c:v>Indirubin (wet weight)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Sheet1!$H$22:$K$22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B635-436D-B46F-21BF7F453947}"/>
                  </c:ext>
                </c:extLst>
              </c15:ser>
            </c15:filteredBarSeries>
          </c:ext>
        </c:extLst>
      </c:barChart>
      <c:catAx>
        <c:axId val="6534119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000" b="1" i="0" kern="1200" baseline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Effective components</a:t>
                </a:r>
                <a:endParaRPr lang="zh-CN" altLang="zh-CN">
                  <a:effectLst/>
                </a:endParaRPr>
              </a:p>
            </c:rich>
          </c:tx>
          <c:layout>
            <c:manualLayout>
              <c:xMode val="edge"/>
              <c:yMode val="edge"/>
              <c:x val="2.8795811518324606E-2"/>
              <c:y val="0.169250981031951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53415600"/>
        <c:crosses val="autoZero"/>
        <c:auto val="1"/>
        <c:lblAlgn val="ctr"/>
        <c:lblOffset val="100"/>
        <c:noMultiLvlLbl val="0"/>
      </c:catAx>
      <c:valAx>
        <c:axId val="6534156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000" b="1" i="0" kern="1200" baseline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percentage composition</a:t>
                </a:r>
                <a:endParaRPr lang="zh-CN" altLang="zh-CN">
                  <a:effectLst/>
                </a:endParaRPr>
              </a:p>
            </c:rich>
          </c:tx>
          <c:layout>
            <c:manualLayout>
              <c:xMode val="edge"/>
              <c:yMode val="edge"/>
              <c:x val="0.36631245365629744"/>
              <c:y val="0.900422651226078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5341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8402449693788281"/>
          <c:y val="5.6133712452610091E-2"/>
          <c:w val="0.22690893350373087"/>
          <c:h val="7.36101117131350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E7D72A-B98F-440B-A71E-219D08BBA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8957245-914E-4F43-9F94-F4CC0C71C4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AA4183-DEE3-4E60-BEA4-343FD0411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3E9852-57CE-489C-8E87-EA88D8CEA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EFD851-35D3-4977-9027-6B5BB6E63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4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B476CA-8B99-485F-9ECA-517CB1B57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695E7C-DD10-4AD8-9AD0-B61EE4C37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A131E4-94A9-4E77-8225-D3D69A06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E2E446-F365-49CD-A990-5AC3C1785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2C36D9-01F9-4D1C-9DB0-91CF72536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657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28DC42-BFEC-42E0-8467-412416791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5FBEAA-DEC9-4620-8BB2-4AC8EA111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2820E0-C2AE-4C1D-8594-34E7D36CA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E2EFAE-8550-4519-BD04-29070FD52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3A3C78-BF6F-481E-A29E-2549412C3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791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EEBD7E-8863-42F8-9A54-7770251C7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FA8146-35BB-43C0-B245-7BA6EC35EF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9C9DBC4-D38D-4750-A92B-3DA2B620E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E3F904-4A8F-493B-ABB0-214FB3CE4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319DA55-6018-4FBA-A0B0-351EFA2ED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A098505-17BA-4785-9EAB-52CE60EC9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272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AE27AB-32E8-4CDE-8C74-1FBD97BE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757A724-96D6-4030-AD16-BB917EC22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16DFBA2-A8A8-4DA2-8148-DFE721D7A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578AD81-58C9-4808-80E4-32A91B9647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3837385-C64D-4E70-905E-A1D80FEC26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1C2E1B2-C776-467A-B8D2-81873D9DE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51A957E-F2B3-4267-8DF4-9CEF79C05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8C25670-DA07-4CD3-AF6B-477FF58FD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318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5EC3AE-1569-4E4F-8B22-A4181801C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EA05319-011A-42A7-8CC1-CA1F99236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B5AC47-58A8-4C43-BC1B-876A5808D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10FAC79-E63E-40CD-A57A-F23E50974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684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2AF2588-F920-4A7D-B9D3-73BD6825B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11CB9F6-1293-4853-9CB2-E567E2709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C48F83-D113-4B87-8947-2CF5EF85B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87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D9657D-1D2C-4040-87B5-13B662B95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50F1CA-8F06-4878-80C2-D556F9A20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43B6B72-E612-44A9-91F5-F591A0722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9FE9EA-1CEF-4F8A-A55D-A0F8A6CA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D502ADA-C7AD-4D9B-8530-8E9A3D84E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6E79250-1E89-442F-833E-F1A33C95E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083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254EBF-A2B6-4A4C-8135-BEF9C13EB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EFB61FE-D03B-4664-BB7B-14F0A93F9C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5D681D6-0134-4C38-BBE3-9296CFA3B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D513E4-18A5-47F8-AE2B-04B6761A5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F9FB50D-7092-4061-8C5A-BC65ABC18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468860C-A7E1-4351-83DE-89461CF76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1663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E539D5-4055-4B01-B4FF-995456F4C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F015621-B939-4500-BB19-C3909092C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3E7EFD-C496-4737-982B-2ED486DED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1BD371-765F-4642-A34F-FD890D5D5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230D16-57C3-42BE-B59C-E76CFFF50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19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546F8D8-6EF1-4015-98C0-993E9D67B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61D3C19-183B-42C8-94FD-45E32A186D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6C77D2-0538-4A28-AAFC-8448B265E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CD29CA-5B6B-4A45-9EC4-68BC1B39A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36F2A1-2865-4859-BD07-27EF3C568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4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1C63FCA-45F3-4DB8-8499-DE235A34D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99061C-3261-46A0-86FD-AA7C52BB4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14B706-2551-4D6F-A09F-30FAA24F69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177CB-D47E-4B2E-ABAD-8CD75B5F3B73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AFB2AF-E0A6-41B9-9CC3-31A4E3EC8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06F61B-54D1-4CA1-B54A-3164A848D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88B56-5EC3-4456-9D85-8DECBA2F11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784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>
            <a:extLst>
              <a:ext uri="{FF2B5EF4-FFF2-40B4-BE49-F238E27FC236}">
                <a16:creationId xmlns:a16="http://schemas.microsoft.com/office/drawing/2014/main" id="{03750371-76E9-4947-92DD-D1822F7EFF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9703126"/>
              </p:ext>
            </p:extLst>
          </p:nvPr>
        </p:nvGraphicFramePr>
        <p:xfrm>
          <a:off x="2857500" y="1973262"/>
          <a:ext cx="5664200" cy="4056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A7DFFE86-0103-4650-BDF4-776570435A03}"/>
              </a:ext>
            </a:extLst>
          </p:cNvPr>
          <p:cNvSpPr txBox="1"/>
          <p:nvPr/>
        </p:nvSpPr>
        <p:spPr>
          <a:xfrm>
            <a:off x="2000250" y="1123950"/>
            <a:ext cx="855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 3.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The average content of the active ingredients in each quality grade of indigo paste.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8469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22</Words>
  <Application>Microsoft Office PowerPoint</Application>
  <PresentationFormat>宽屏</PresentationFormat>
  <Paragraphs>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shi yuru</dc:creator>
  <cp:lastModifiedBy>shi yuru</cp:lastModifiedBy>
  <cp:revision>1</cp:revision>
  <dcterms:created xsi:type="dcterms:W3CDTF">2020-11-03T08:23:06Z</dcterms:created>
  <dcterms:modified xsi:type="dcterms:W3CDTF">2020-11-03T08:31:13Z</dcterms:modified>
</cp:coreProperties>
</file>