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8DA6FC-37E9-4133-87B0-B21CBA1F37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F34B80E-0EC6-45E8-B5DD-83AC3984ED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E1D706-D1C8-4BBF-90F8-A4337E71E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1939-CBF0-469B-AB03-3A8D82838738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A02FA2-DDBA-4865-A640-1431CCEA8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9BF81D-51CD-430B-9E34-B1B665CE8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2A01E-BC7F-4043-904E-39FB4C3EF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951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03D365-DFB6-4C01-9AF3-0CFB3DCF9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2FEBC1-F348-4DC9-9FF3-672B331BD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F89C26-48EB-4AAA-B750-19124C6FC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1939-CBF0-469B-AB03-3A8D82838738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6A625D-1572-4179-8BF6-F9734CCAE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DBAAFD-8685-4CB5-8A59-71F2B0586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2A01E-BC7F-4043-904E-39FB4C3EF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78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0EE6D0-4822-4113-B2A6-2979B478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DC5D467-5E3F-4F2E-9A99-6FB8AD43E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798DF4-530A-4CE4-AA87-6874B5912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1939-CBF0-469B-AB03-3A8D82838738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477745-D8A0-439D-8DCB-307170F76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0C7580-25EE-424A-A2B5-C94CAB98F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2A01E-BC7F-4043-904E-39FB4C3EF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385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9C4E71-150E-41E1-AC6A-3300390A1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48FBFD-1508-4754-9642-B18A54C77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AAEDEED-AF00-42F9-9D4C-9651FE908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62EE9B2-8356-47C5-A812-A496FE87F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1939-CBF0-469B-AB03-3A8D82838738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9452E9B-BAD2-4593-9FCA-5321E8FE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3318D01-8AA4-4B5F-9A92-AEC29B512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2A01E-BC7F-4043-904E-39FB4C3EF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58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70C3E3-D6C2-4C09-AA15-29B9BB9D3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1BDB6E-1E97-428C-90D6-251E4986A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8BDC8F6-D2B6-43F7-BE4E-DF0BEA2FA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44E93FE-62F7-4EC8-B248-7064C1464B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ECB8291-1CA1-4B71-B88D-6007CA73AB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D4957D3-F596-4E7F-A772-7102FFDB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1939-CBF0-469B-AB03-3A8D82838738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6EB27D4-5A1A-4609-8476-B1DBF131E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110DCF6-4061-4B79-BC80-8C1182191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2A01E-BC7F-4043-904E-39FB4C3EF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855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803E07-CC46-4E9C-8C7C-9E768ED48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79F0A67-33BE-4AFE-A18A-C7B60E267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1939-CBF0-469B-AB03-3A8D82838738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1BAC81-3DE5-48AD-AF22-36E108E5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95DA4A1-266C-4B68-BD63-6BDC3F9F8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2A01E-BC7F-4043-904E-39FB4C3EF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459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78662F6-F3B5-48B4-BDDF-0626C22B4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1939-CBF0-469B-AB03-3A8D82838738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BF9423-8E13-43E7-B8CF-10B1A0EDE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BB68E82-C19A-4B79-A521-5E6ED0D08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2A01E-BC7F-4043-904E-39FB4C3EF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016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7F83BE-EC82-400D-BE6B-A0EB33CA1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EEAF5B-C05A-4036-BAD8-399EAB860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DE5EBA5-D29D-4AD1-99C3-31B5C33AD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7A7AEDB-18D6-4538-91A9-CFFC51F7C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1939-CBF0-469B-AB03-3A8D82838738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E1235F-2719-42D7-B7A8-2801BD8E3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C056EC-9DDE-48F1-AFC3-9602826F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2A01E-BC7F-4043-904E-39FB4C3EF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366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DF7799-10C3-4B82-AFE4-37FFD3A0C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BAACCB2-8008-4E03-9816-D816BF4D3B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223FE44-DD28-4711-ACB6-054A0738C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6146DF-5233-44FA-8744-60DFE3F55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1939-CBF0-469B-AB03-3A8D82838738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EC00511-E321-494A-9831-70F72E78B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092D7C7-2898-41F6-ADB7-B213F503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2A01E-BC7F-4043-904E-39FB4C3EF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195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283DD8-B7E0-43DC-BCA8-7798C405E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48B7636-E123-493E-810D-85A5F90563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15FD95-B572-4AAB-8BB9-1E9D964F0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1939-CBF0-469B-AB03-3A8D82838738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7AD4B7-4F92-4526-A0EC-A01D8EE1C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385AA7-E98D-4149-9B6B-E421C1230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2A01E-BC7F-4043-904E-39FB4C3EF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928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2CD6B51-56F1-4DDA-91F3-7E061C44C2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8249F52-B741-4C3D-AC5F-045E16E1A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F25F74-9575-4A62-BBFA-2D41E9E01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1939-CBF0-469B-AB03-3A8D82838738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259109-C68E-4D24-8347-161391BC8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10A1A7-8A36-4CE9-923C-9F4C54865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2A01E-BC7F-4043-904E-39FB4C3EF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338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B39F5D0-278E-423E-B64B-AD1BE03C5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E6E9A4B-0861-4DBA-A45E-7DD024444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6C6F34-DEC1-48B6-AEA7-E6DC727011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01939-CBF0-469B-AB03-3A8D82838738}" type="datetimeFigureOut">
              <a:rPr lang="zh-CN" altLang="en-US" smtClean="0"/>
              <a:t>2021/10/10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267A73-A497-4DFC-9E32-EB11EDC08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187C76-0313-4B49-AC85-02A85B917C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2A01E-BC7F-4043-904E-39FB4C3EF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01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F15CFEBF-2AAE-4939-8D8E-1B82057916BE}"/>
              </a:ext>
            </a:extLst>
          </p:cNvPr>
          <p:cNvSpPr txBox="1"/>
          <p:nvPr/>
        </p:nvSpPr>
        <p:spPr>
          <a:xfrm>
            <a:off x="940869" y="239913"/>
            <a:ext cx="9242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8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Table 1. Demographic and clinical characteristics by 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Apolipoprotein B quartiles</a:t>
            </a:r>
            <a:endParaRPr lang="zh-CN" altLang="zh-CN" sz="2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0BB45AD4-39F8-4C47-9BE7-116BFCEB8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6265"/>
              </p:ext>
            </p:extLst>
          </p:nvPr>
        </p:nvGraphicFramePr>
        <p:xfrm>
          <a:off x="940869" y="609245"/>
          <a:ext cx="8431899" cy="58302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4557">
                  <a:extLst>
                    <a:ext uri="{9D8B030D-6E8A-4147-A177-3AD203B41FA5}">
                      <a16:colId xmlns:a16="http://schemas.microsoft.com/office/drawing/2014/main" val="2351502576"/>
                    </a:ext>
                  </a:extLst>
                </a:gridCol>
                <a:gridCol w="1204557">
                  <a:extLst>
                    <a:ext uri="{9D8B030D-6E8A-4147-A177-3AD203B41FA5}">
                      <a16:colId xmlns:a16="http://schemas.microsoft.com/office/drawing/2014/main" val="2998360984"/>
                    </a:ext>
                  </a:extLst>
                </a:gridCol>
                <a:gridCol w="1204557">
                  <a:extLst>
                    <a:ext uri="{9D8B030D-6E8A-4147-A177-3AD203B41FA5}">
                      <a16:colId xmlns:a16="http://schemas.microsoft.com/office/drawing/2014/main" val="1899790474"/>
                    </a:ext>
                  </a:extLst>
                </a:gridCol>
                <a:gridCol w="1204557">
                  <a:extLst>
                    <a:ext uri="{9D8B030D-6E8A-4147-A177-3AD203B41FA5}">
                      <a16:colId xmlns:a16="http://schemas.microsoft.com/office/drawing/2014/main" val="651524899"/>
                    </a:ext>
                  </a:extLst>
                </a:gridCol>
                <a:gridCol w="1204557">
                  <a:extLst>
                    <a:ext uri="{9D8B030D-6E8A-4147-A177-3AD203B41FA5}">
                      <a16:colId xmlns:a16="http://schemas.microsoft.com/office/drawing/2014/main" val="4112998178"/>
                    </a:ext>
                  </a:extLst>
                </a:gridCol>
                <a:gridCol w="1204557">
                  <a:extLst>
                    <a:ext uri="{9D8B030D-6E8A-4147-A177-3AD203B41FA5}">
                      <a16:colId xmlns:a16="http://schemas.microsoft.com/office/drawing/2014/main" val="2964853538"/>
                    </a:ext>
                  </a:extLst>
                </a:gridCol>
                <a:gridCol w="1204557">
                  <a:extLst>
                    <a:ext uri="{9D8B030D-6E8A-4147-A177-3AD203B41FA5}">
                      <a16:colId xmlns:a16="http://schemas.microsoft.com/office/drawing/2014/main" val="253857042"/>
                    </a:ext>
                  </a:extLst>
                </a:gridCol>
              </a:tblGrid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 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0">
                          <a:effectLst/>
                        </a:rPr>
                        <a:t> </a:t>
                      </a:r>
                      <a:endParaRPr lang="zh-CN" sz="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700" kern="100">
                          <a:effectLst/>
                        </a:rPr>
                        <a:t>Apolipoprotein B (mg/dL)</a:t>
                      </a:r>
                      <a:endParaRPr lang="zh-CN" sz="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kern="0">
                          <a:effectLst/>
                        </a:rPr>
                        <a:t> </a:t>
                      </a:r>
                      <a:endParaRPr lang="zh-CN" sz="8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435259081"/>
                  </a:ext>
                </a:extLst>
              </a:tr>
              <a:tr h="148856">
                <a:tc>
                  <a:txBody>
                    <a:bodyPr/>
                    <a:lstStyle/>
                    <a:p>
                      <a:pPr algn="just"/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Total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Q1 (15-76)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Q2 (77-92)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Q3 (93-110)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Q4 (111-345)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P-value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3075195065"/>
                  </a:ext>
                </a:extLst>
              </a:tr>
              <a:tr h="148856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Number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00" dirty="0">
                          <a:effectLst/>
                        </a:rPr>
                        <a:t>10375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2727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2581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2586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2481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3007859326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Age, years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46.30 ± 16.87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42.17 ± 17.91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46.52 ± 17.07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47.93 ± 16.30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48.90 ± 15.16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2765486018"/>
                  </a:ext>
                </a:extLst>
              </a:tr>
              <a:tr h="148856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Gender, n (%)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 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3735783942"/>
                  </a:ext>
                </a:extLst>
              </a:tr>
              <a:tr h="148856">
                <a:tc>
                  <a:txBody>
                    <a:bodyPr/>
                    <a:lstStyle/>
                    <a:p>
                      <a:pPr indent="63500" algn="l"/>
                      <a:r>
                        <a:rPr lang="en-US" sz="800" kern="0">
                          <a:effectLst/>
                        </a:rPr>
                        <a:t>Male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4968 (47.88) 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1145 (41.99)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1200 (46.49)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1304 (50.43)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1319 (53.16)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2734342248"/>
                  </a:ext>
                </a:extLst>
              </a:tr>
              <a:tr h="148856">
                <a:tc>
                  <a:txBody>
                    <a:bodyPr/>
                    <a:lstStyle/>
                    <a:p>
                      <a:pPr indent="63500" algn="l"/>
                      <a:r>
                        <a:rPr lang="en-US" sz="800" kern="0">
                          <a:effectLst/>
                        </a:rPr>
                        <a:t>Female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5407 (52.12) 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1582 (58.01)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1381 (53.51)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1282 (49.57)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1162 (46.84)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1169011424"/>
                  </a:ext>
                </a:extLst>
              </a:tr>
              <a:tr h="148856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Race, n (%)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0.080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2909554497"/>
                  </a:ext>
                </a:extLst>
              </a:tr>
              <a:tr h="148856">
                <a:tc>
                  <a:txBody>
                    <a:bodyPr/>
                    <a:lstStyle/>
                    <a:p>
                      <a:pPr indent="63500" algn="l"/>
                      <a:r>
                        <a:rPr lang="en-US" sz="800" kern="0">
                          <a:effectLst/>
                        </a:rPr>
                        <a:t>Non-white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6011 (57.94) 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1613 (59.15)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1441 (55.83)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1505 (58.20)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1452 (58.52)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417815949"/>
                  </a:ext>
                </a:extLst>
              </a:tr>
              <a:tr h="148856">
                <a:tc>
                  <a:txBody>
                    <a:bodyPr/>
                    <a:lstStyle/>
                    <a:p>
                      <a:pPr indent="63500" algn="l"/>
                      <a:r>
                        <a:rPr lang="en-US" sz="800" kern="0">
                          <a:effectLst/>
                        </a:rPr>
                        <a:t>White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4364 (42.06) 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1114 (40.85)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1140 (44.17)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1081 (41.80)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1029 (41.48)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1657027374"/>
                  </a:ext>
                </a:extLst>
              </a:tr>
              <a:tr h="148856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Smoking, n (%)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228691145"/>
                  </a:ext>
                </a:extLst>
              </a:tr>
              <a:tr h="148856">
                <a:tc>
                  <a:txBody>
                    <a:bodyPr/>
                    <a:lstStyle/>
                    <a:p>
                      <a:pPr indent="63500" algn="l"/>
                      <a:r>
                        <a:rPr lang="en-US" sz="800" kern="0">
                          <a:effectLst/>
                        </a:rPr>
                        <a:t>No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5880 (56.72) 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1657 (60.81)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1455 (56.40)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1470 (56.93)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1298 (52.36)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3601610381"/>
                  </a:ext>
                </a:extLst>
              </a:tr>
              <a:tr h="148856">
                <a:tc>
                  <a:txBody>
                    <a:bodyPr/>
                    <a:lstStyle/>
                    <a:p>
                      <a:pPr indent="63500" algn="l"/>
                      <a:r>
                        <a:rPr lang="en-US" sz="800" kern="0">
                          <a:effectLst/>
                        </a:rPr>
                        <a:t>Yes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4486 (43.28)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1068 (39.19)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1125 (43.60)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1112 (43.07)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1181 (47.64)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just"/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2272590765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Education level, n (%)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 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3048264276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indent="63500" algn="l"/>
                      <a:r>
                        <a:rPr lang="en-US" sz="800" kern="0">
                          <a:effectLst/>
                        </a:rPr>
                        <a:t>Less than high school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2713 (26.18)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619 (22.72)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657 (25.49)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679 (26.29)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758 (30.59)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2645546125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indent="63500" algn="l"/>
                      <a:r>
                        <a:rPr lang="en-US" sz="800" kern="0">
                          <a:effectLst/>
                        </a:rPr>
                        <a:t>High school or above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7649 (73.82)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2105 (77.28)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1920 (74.51)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1904 (73.71)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1720 (69.41)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3485424590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Body mass index, kg/m</a:t>
                      </a:r>
                      <a:r>
                        <a:rPr lang="en-US" sz="800" kern="0" baseline="30000">
                          <a:effectLst/>
                        </a:rPr>
                        <a:t>2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28.81 ± 6.86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27.20 ± 6.86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28.54 ± 7.10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29.69 ± 6.69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29.96 ± 6.38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3096431252"/>
                  </a:ext>
                </a:extLst>
              </a:tr>
              <a:tr h="268656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Systolic blood pressure, mmHg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121.67 ± 17.83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118.36 ± 17.08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121.05 ± 17.98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122.78 ± 17.17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124.78 ± 18.50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3875225875"/>
                  </a:ext>
                </a:extLst>
              </a:tr>
              <a:tr h="268656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Diastolic blood pressure, mmHg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00">
                          <a:effectLst/>
                        </a:rPr>
                        <a:t>69.20 ± 12.53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00" dirty="0">
                          <a:effectLst/>
                        </a:rPr>
                        <a:t>66.73 ± 12.12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00">
                          <a:effectLst/>
                        </a:rPr>
                        <a:t>68.78 ± 12.67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00">
                          <a:effectLst/>
                        </a:rPr>
                        <a:t>70.10 ± 12.25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00">
                          <a:effectLst/>
                        </a:rPr>
                        <a:t>71.42 ± 12.61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0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3794577262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eGFR, ml/min/1.73m</a:t>
                      </a:r>
                      <a:r>
                        <a:rPr lang="en-US" sz="800" kern="0" baseline="30000">
                          <a:effectLst/>
                        </a:rPr>
                        <a:t>2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89.10 ± 23.35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91.46 ± 23.88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88.73 ± 22.96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87.83 ± 22.94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88.22 ± 23.42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4138196192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Energy intake, kcal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2143.40 ± 1006.76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2142.89 ± 982.34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2203.18 ± 1106.74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2078.49 ± 943.85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2149.48 ± 983.87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2040008687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Total cholesterol, mg/dL 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195.44 ± 41.34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155.11 ± 24.30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182.89 ± 21.18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204.25 ± 21.37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243.63 ± 34.65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4202109306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HDL cholesterol, mg/dL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54.20 ± 15.94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58.28 ± 17.09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55.45 ± 15.64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52.39 ± 14.92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50.31 ± 14.74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594757765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LDL cholesterol, mg/dL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115.68 ± 35.12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79.69 ± 17.56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105.67 ± 16.39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125.32 ± 17.90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157.99 ± 29.14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2293312878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Triglycerides, mg/dL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130.95 ± 112.24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87.02 ± 62.02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111.25 ± 73.23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137.39 ± 92.79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193.07 ± 165.83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61184787"/>
                  </a:ext>
                </a:extLst>
              </a:tr>
              <a:tr h="260497">
                <a:tc>
                  <a:txBody>
                    <a:bodyPr/>
                    <a:lstStyle/>
                    <a:p>
                      <a:pPr algn="l"/>
                      <a:r>
                        <a:rPr lang="en-US" sz="800" kern="100">
                          <a:effectLst/>
                        </a:rPr>
                        <a:t>Apolipoprotein B, mg/dL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93.76 ± 25.82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63.97 ± 9.79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84.62 ± 4.60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100.91 ± 5.13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128.58 ± 17.48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2303459206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Comorbidities, n (%)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 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667254323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Hypertension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3963 (38.23)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902 (33.09)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976 (37.86)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1034 (40.03)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1051 (42.41)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1420112497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Diabetes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1645 (15.86)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410 (15.05)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372 (14.42)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386 (14.93)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477 (19.23)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3058128010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indent="63500" algn="l"/>
                      <a:r>
                        <a:rPr lang="en-US" sz="800" kern="0">
                          <a:effectLst/>
                        </a:rPr>
                        <a:t>Treatment, n (%)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 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797003413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Antihypertensive drugs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2386 (23.00)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603 (22.11)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609 (23.60)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620 (23.98)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554 (22.33)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0.290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52663146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Hypoglycemic agents,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843 (8.13)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254 (9.31)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209 (8.10)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175 (6.77)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205 (8.26)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0.009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662145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Lipid-lowering drugs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1176 (11.33)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344 (12.61)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338 (13.10)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289 (11.18)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205 (8.26)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&lt;0.001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2442032256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Outcomes, n (%)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 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3744160877"/>
                  </a:ext>
                </a:extLst>
              </a:tr>
              <a:tr h="268656">
                <a:tc>
                  <a:txBody>
                    <a:bodyPr/>
                    <a:lstStyle/>
                    <a:p>
                      <a:pPr algn="l"/>
                      <a:r>
                        <a:rPr lang="en-US" sz="800" kern="0">
                          <a:effectLst/>
                        </a:rPr>
                        <a:t>Cardiovascular disease mortality</a:t>
                      </a:r>
                      <a:endParaRPr lang="zh-CN" sz="9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91 (0.88)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13 (0.48)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21 (0.81)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23 (0.89)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34 (1.37)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0.007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2445364671"/>
                  </a:ext>
                </a:extLst>
              </a:tr>
              <a:tr h="134328">
                <a:tc>
                  <a:txBody>
                    <a:bodyPr/>
                    <a:lstStyle/>
                    <a:p>
                      <a:pPr algn="l"/>
                      <a:r>
                        <a:rPr lang="en-US" sz="800" kern="0" dirty="0">
                          <a:effectLst/>
                        </a:rPr>
                        <a:t>All-cause mortality</a:t>
                      </a:r>
                      <a:endParaRPr lang="zh-CN" sz="9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533 (5.14) 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132 (4.84)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136 (5.27)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127 (4.91)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>
                          <a:effectLst/>
                        </a:rPr>
                        <a:t>138 (5.56)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0" dirty="0">
                          <a:effectLst/>
                        </a:rPr>
                        <a:t>0.620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9510" marR="49510" marT="0" marB="0" anchor="ctr"/>
                </a:tc>
                <a:extLst>
                  <a:ext uri="{0D108BD9-81ED-4DB2-BD59-A6C34878D82A}">
                    <a16:rowId xmlns:a16="http://schemas.microsoft.com/office/drawing/2014/main" val="3019063411"/>
                  </a:ext>
                </a:extLst>
              </a:tr>
            </a:tbl>
          </a:graphicData>
        </a:graphic>
      </p:graphicFrame>
      <p:sp>
        <p:nvSpPr>
          <p:cNvPr id="17" name="Rectangle 9">
            <a:extLst>
              <a:ext uri="{FF2B5EF4-FFF2-40B4-BE49-F238E27FC236}">
                <a16:creationId xmlns:a16="http://schemas.microsoft.com/office/drawing/2014/main" id="{052800D0-BEE8-49B0-A166-AD92C30C5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0288" y="17907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44D976E-1587-47A3-B6A1-32AB81F3E7A6}"/>
              </a:ext>
            </a:extLst>
          </p:cNvPr>
          <p:cNvSpPr txBox="1"/>
          <p:nvPr/>
        </p:nvSpPr>
        <p:spPr>
          <a:xfrm>
            <a:off x="250465" y="6454386"/>
            <a:ext cx="129411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Abbreviations: n, number; eGFR, esti</a:t>
            </a:r>
            <a:r>
              <a:rPr lang="en-US" altLang="zh-CN" sz="12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mated glomerular filtration rate; </a:t>
            </a:r>
            <a:r>
              <a:rPr lang="en-US" altLang="zh-CN" sz="1200" kern="0" dirty="0">
                <a:solidFill>
                  <a:srgbClr val="13141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HDL, high-density lipoprotein; LDL, low-density lipoprotein. 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algn="just"/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Values are mean ± standard deviation or n (</a:t>
            </a:r>
            <a:r>
              <a:rPr lang="en-US" altLang="zh-CN" sz="12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%)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.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847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729</Words>
  <Application>Microsoft Office PowerPoint</Application>
  <PresentationFormat>宽屏</PresentationFormat>
  <Paragraphs>235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梦 严</dc:creator>
  <cp:lastModifiedBy>梦 严</cp:lastModifiedBy>
  <cp:revision>4</cp:revision>
  <dcterms:created xsi:type="dcterms:W3CDTF">2021-10-10T03:04:13Z</dcterms:created>
  <dcterms:modified xsi:type="dcterms:W3CDTF">2021-10-10T13:09:51Z</dcterms:modified>
</cp:coreProperties>
</file>