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D54F550B-B50C-476D-B061-D2363E67C9E2}">
          <p14:sldIdLst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12278-C308-4C72-815D-4E6DE5B04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10126B8-7E0D-4C6F-8BC9-3C9A18441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60443B-8B79-4074-A4BE-F01399738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826490-E670-4704-863F-B05735FC5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80D043-0B55-4755-AAC5-E50ADA0B5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03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0F73D-2052-453F-9A3C-B6A3307F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F84915-661A-4B4F-A0D7-0172992D9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9246F1-316F-48A3-9BFC-C06F1D9B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56BDCE-B7CA-4379-8AA3-B28F6F53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37AE75-D4EC-4041-B7BC-97D64ACC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2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FB0941-2FDC-4B6F-B1DC-82528190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CA6CBA-74F5-45F3-BBC6-4FBB70F24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5FC909-9347-4421-9F8E-664AE8C1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69EC0B-7325-4BE0-9FCC-EC30511B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AD3E3D-0925-4BA0-806D-0C701D57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98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984566-E8A0-4EA4-AB35-BA27AAEE4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795F2F-C601-446E-963E-67C39B325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2D9CD36-7BAD-4017-825F-AA683F547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E631E6-E3D7-4838-8BEE-5E297B5C0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6D604E-5F64-4202-B24D-7FDC3DE14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0ADBCF-A5FE-42D4-9BEB-F59AFFB8F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72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BEEE39-AFB6-4FE3-99CC-63ECA85FD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21F36FD-D738-4CA9-8CA2-868F8D0EA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49E39A-1CDA-495E-9D6A-E237B0178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AF9490-AD5C-4CE6-95C4-FB283050B3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5834ABC-DC76-48BC-8790-2BF04C5D8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FA444EE-08F8-4A89-AC71-4892B0AA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3C03D51-3EDA-4640-9244-5225EC2C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89C7037-C025-4833-9FF4-CC2C6C6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746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27C832-E2EE-40EF-A508-A897E3B6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2868489-7CF5-498E-8F98-73F084D87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DEA13DD-8CB3-4E5A-806D-73163280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A27C1F1-8FDC-4E93-901C-A7420FED1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88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DDC981A-11B4-4354-A6F7-1DD9F7311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DD95085-C915-4307-B6E0-4FAEDCB3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8FCEED-E706-40F3-8E23-0ACCBC0B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01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10418A-2240-4CEF-A790-3D515EAA1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C1A830-57C5-436A-A6AF-4E62249D5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BCB9045-64B3-43C9-B085-B5A80D06A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AC5F011-62C3-4527-9ED0-65B8EE1C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E852DE-63C2-44EA-B756-DCE5B666B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73EAEEB-9B8D-494A-803E-6A5E67E5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59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A05D34-3720-4A47-89A6-395DCD666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8D6CE65-FE61-4324-8D80-0DCACCD9A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1180992-4AF2-46A2-8AE8-339F6B47E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0817A6-1F8E-4377-8CCD-1A760E35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D0DE8D-C587-4E0E-BB7E-A5511D157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69F739-8CB3-45DE-8688-EB34CC4C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59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063267-FD71-4942-A197-663E58B7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9110B4-CAFC-47A2-80BD-A78C7F1FC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C66AB3-78E5-4F5A-BA9A-7952C587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20D5CA-C21A-4F46-B1B9-EFD260DA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7E22AB-6109-41E3-BB73-AEBE70A2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3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0ED18B1-45BD-4C91-88E4-1467D3879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A2669A9-1E07-4526-A709-58EC2DC86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A1C17A-2BE5-4ACD-A61D-CF0CEA92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48AE53-714F-40EB-ACC2-564DF1B2A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6E3DB6-57A0-493C-AB0E-3B9C8506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00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2ED7B98-8932-4A44-9097-230F5E634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608BBB-EEBC-4424-827F-0F9B7707D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0ED8D1-E6D1-4A08-A022-7057F6B10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B262D-A4D2-4485-BA40-32CAA8A147A5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492CE2-1C19-4A1F-B072-0E41E3D3F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ECB307-244E-43FF-BDD4-15F1A8F2F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B6140-5255-49DC-A9D3-1E41CBE2AD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98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19C789D-F84D-47EC-BC82-264FE9A32271}"/>
              </a:ext>
            </a:extLst>
          </p:cNvPr>
          <p:cNvSpPr txBox="1"/>
          <p:nvPr/>
        </p:nvSpPr>
        <p:spPr>
          <a:xfrm>
            <a:off x="82401" y="352003"/>
            <a:ext cx="10954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Table 3 The results of two-piecewise linear regression model between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Apolipoprotein B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 and All-cause mortality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09F1D37-7530-4763-98F1-05A8CBBBD74C}"/>
              </a:ext>
            </a:extLst>
          </p:cNvPr>
          <p:cNvGraphicFramePr>
            <a:graphicFrameLocks noGrp="1"/>
          </p:cNvGraphicFramePr>
          <p:nvPr/>
        </p:nvGraphicFramePr>
        <p:xfrm>
          <a:off x="2476840" y="1141135"/>
          <a:ext cx="4189774" cy="2018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9814">
                  <a:extLst>
                    <a:ext uri="{9D8B030D-6E8A-4147-A177-3AD203B41FA5}">
                      <a16:colId xmlns:a16="http://schemas.microsoft.com/office/drawing/2014/main" val="3057810730"/>
                    </a:ext>
                  </a:extLst>
                </a:gridCol>
                <a:gridCol w="1899960">
                  <a:extLst>
                    <a:ext uri="{9D8B030D-6E8A-4147-A177-3AD203B41FA5}">
                      <a16:colId xmlns:a16="http://schemas.microsoft.com/office/drawing/2014/main" val="856772772"/>
                    </a:ext>
                  </a:extLst>
                </a:gridCol>
              </a:tblGrid>
              <a:tr h="636803">
                <a:tc>
                  <a:txBody>
                    <a:bodyPr/>
                    <a:lstStyle/>
                    <a:p>
                      <a:pPr algn="just"/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0">
                          <a:effectLst/>
                        </a:rPr>
                        <a:t>All-cause mortality</a:t>
                      </a:r>
                      <a:endParaRPr lang="zh-CN" sz="1600" kern="100">
                        <a:effectLst/>
                      </a:endParaRPr>
                    </a:p>
                    <a:p>
                      <a:pPr algn="just"/>
                      <a:r>
                        <a:rPr lang="en-US" sz="1400" kern="0">
                          <a:effectLst/>
                        </a:rPr>
                        <a:t>HR (95% CI) P-value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964579"/>
                  </a:ext>
                </a:extLst>
              </a:tr>
              <a:tr h="318401">
                <a:tc>
                  <a:txBody>
                    <a:bodyPr/>
                    <a:lstStyle/>
                    <a:p>
                      <a:pPr algn="just"/>
                      <a:r>
                        <a:rPr lang="en-US" sz="1400" kern="0">
                          <a:effectLst/>
                        </a:rPr>
                        <a:t>Cutoff value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108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3707668"/>
                  </a:ext>
                </a:extLst>
              </a:tr>
              <a:tr h="318401">
                <a:tc>
                  <a:txBody>
                    <a:bodyPr/>
                    <a:lstStyle/>
                    <a:p>
                      <a:pPr indent="63500" algn="just"/>
                      <a:r>
                        <a:rPr lang="en-US" sz="1400" kern="0">
                          <a:effectLst/>
                        </a:rPr>
                        <a:t>&lt;Cut-off value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0.90 (0.85, 0.95) 0.001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4630860"/>
                  </a:ext>
                </a:extLst>
              </a:tr>
              <a:tr h="318401">
                <a:tc>
                  <a:txBody>
                    <a:bodyPr/>
                    <a:lstStyle/>
                    <a:p>
                      <a:pPr indent="63500" algn="just"/>
                      <a:r>
                        <a:rPr lang="en-US" sz="1400" kern="0">
                          <a:effectLst/>
                        </a:rPr>
                        <a:t>≥Cut-off value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1.09 (1.01, 1.19) 0.030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177598"/>
                  </a:ext>
                </a:extLst>
              </a:tr>
              <a:tr h="318401">
                <a:tc>
                  <a:txBody>
                    <a:bodyPr/>
                    <a:lstStyle/>
                    <a:p>
                      <a:pPr algn="just"/>
                      <a:r>
                        <a:rPr lang="en-US" sz="1400" kern="0">
                          <a:effectLst/>
                        </a:rPr>
                        <a:t>P for log likelihood ratio test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0.001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0695624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80837188-DD3F-4011-B802-A338DAEA1F04}"/>
              </a:ext>
            </a:extLst>
          </p:cNvPr>
          <p:cNvSpPr txBox="1"/>
          <p:nvPr/>
        </p:nvSpPr>
        <p:spPr>
          <a:xfrm>
            <a:off x="568841" y="3698140"/>
            <a:ext cx="113077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6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HR, hazard ratio; CI, confidence interval.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The two-piecewise linear regression model were adjusted for age, gender, race, </a:t>
            </a:r>
            <a:r>
              <a:rPr lang="en-US" altLang="zh-CN" sz="16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smoking, education level, body mass index, systolic blood pressure, estimated glomerular filtration rate, TG, HDL, energy, comorbidities (diabetes and hypertension), and medicine use (antihypertensive drugs, hypoglycemic agents, and lipid-lowering drugs).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59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宽屏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梦 严</dc:creator>
  <cp:lastModifiedBy>梦 严</cp:lastModifiedBy>
  <cp:revision>1</cp:revision>
  <dcterms:created xsi:type="dcterms:W3CDTF">2021-10-10T13:09:31Z</dcterms:created>
  <dcterms:modified xsi:type="dcterms:W3CDTF">2021-10-10T13:10:03Z</dcterms:modified>
</cp:coreProperties>
</file>