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32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49DDFD-FB03-40DB-A222-7A6049E00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BCBB4E5-AACE-486A-AD6D-CC2B1E29F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992D698-8E13-49DA-A447-1A3E9DA3F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4897-A5E6-40D5-8FD1-8428331069D2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EF462C9-F57A-424B-9768-6794161D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14171A-B810-47EA-9CC0-C931EFE86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5C76-EEEA-433D-ABFD-5B97C5074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1845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97F956-824B-41F9-92D3-6701FBA5A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229652-13D6-4E4A-A356-B01E8400B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C703CE1-2BA6-4515-A96C-DF8A91E12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4897-A5E6-40D5-8FD1-8428331069D2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D019312-CDCE-49B3-83FA-E3B7666BE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C591BC-4405-4DAB-8397-6AF5A7ACD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5C76-EEEA-433D-ABFD-5B97C5074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072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1821A7-A30C-4935-84A3-1F1BCEBB6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D342B1B-BB40-4FA0-AFF5-BD446DD8A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46C792-DBAD-4DA1-8B89-C17C84929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4897-A5E6-40D5-8FD1-8428331069D2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AA39073-D9B4-4FF2-A6B6-54CDCE4B4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BD9C11F-F511-4CE2-962F-2A9D248E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5C76-EEEA-433D-ABFD-5B97C5074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0353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FF4AA6-DF51-405A-BCC8-7C2606212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EFD492-6F8E-4EED-90D6-A877E88B6E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31FFB98-C30B-4A14-BB09-409B8118D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82B0005-8616-43E8-AE65-559F2051C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4897-A5E6-40D5-8FD1-8428331069D2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84F0202-77EC-422E-B03C-859D2E52F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CEE365A-FEE6-4413-9C08-4BC39D1E3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5C76-EEEA-433D-ABFD-5B97C5074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359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E6EF16-C332-4333-85EE-D6920D716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E7F2659-CE2F-4F1A-98C8-611E0D4B9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DB00F9E-D50A-4C10-AB01-1FF304F986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6375216-C28C-49B9-9D6F-9FADFDE535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088C3A7-73E7-4E8F-AF4C-89A2B1922A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215962F-9CA5-4102-B710-9FC447EAA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4897-A5E6-40D5-8FD1-8428331069D2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517AE97-8AFA-4433-BC76-7CDEE9087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1745885-5D17-44AC-8903-749578150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5C76-EEEA-433D-ABFD-5B97C5074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6389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F665CF-76DE-4225-85B5-91994E593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120EEA6-4BB9-4F6C-9EB4-FF101D69A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4897-A5E6-40D5-8FD1-8428331069D2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DDCF363-6CAD-4C0A-B8E0-34C17DBED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85D88D9-0123-47A6-9313-F1F18F7C6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5C76-EEEA-433D-ABFD-5B97C5074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013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72743CD-B8FF-4D4F-BE34-CAB7FEDCD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4897-A5E6-40D5-8FD1-8428331069D2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CADB51C-AB65-4334-86EB-1E93141AC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96DDDE-C241-4503-BE4C-A19C7B8E1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5C76-EEEA-433D-ABFD-5B97C5074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483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D9CC52-C8A0-450E-BDEE-07759C849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98738C-83F8-4231-BA9C-C1D267046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7A5DE7C-73C1-4AFC-92C0-6E41BCC94C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C04DFD7-9B45-4868-A559-274A0680B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4897-A5E6-40D5-8FD1-8428331069D2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7E3838C-7CAF-4A32-A40D-89F24DC18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7D163E2-0D8D-4080-88EC-6946778AD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5C76-EEEA-433D-ABFD-5B97C5074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671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E8FD0F-5841-4FB8-BA3A-59929291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6E2B793-3943-42B9-9807-2B5EA9000B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68EE5E3-49DD-4CA9-B457-BE863AE91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CE3D8C7-B6AD-4220-8A55-45E6903DA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4897-A5E6-40D5-8FD1-8428331069D2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00993BB-0B3E-4A75-9A59-945468464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C96AAC5-8C9C-49C1-B45C-8832E6137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5C76-EEEA-433D-ABFD-5B97C5074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368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B39E67-EFB8-4F47-97E8-4A15D94A0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FF3BB98-C4A3-4DFE-B33C-1195E79164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7BEA69C-925C-4268-B199-1B103EE38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4897-A5E6-40D5-8FD1-8428331069D2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39D49DC-9B72-4ED0-B8AE-E69652EDB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3A3316B-62BD-4176-9CA5-1A0285407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5C76-EEEA-433D-ABFD-5B97C5074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738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656F74A-FF2C-4107-A67F-F0A136D7B8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BC7863F-A785-4757-BD35-CF90CB8328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A9998ED-A65E-4D7F-80D2-6E6A0BF54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4897-A5E6-40D5-8FD1-8428331069D2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737D36F-D2C4-40D7-B3D2-9AD3984C8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78B5CA4-661C-450B-ADFB-CB96DF750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5C76-EEEA-433D-ABFD-5B97C5074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7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95A1CA3-B509-4DB0-84C3-7B1ADD818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48109FB-5DC3-43F0-97CB-B4FA29F7C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66E09FD-02C7-4F6B-A61D-2726F023F6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C4897-A5E6-40D5-8FD1-8428331069D2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F06F8A-1E5D-4EE9-A7B3-10CBABCC30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BD3ECA-CC4E-4B9C-929C-B745B1A28A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55C76-EEEA-433D-ABFD-5B97C5074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2953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9010D59-9F92-448E-9385-4BA4ACAEF454}"/>
              </a:ext>
            </a:extLst>
          </p:cNvPr>
          <p:cNvSpPr txBox="1"/>
          <p:nvPr/>
        </p:nvSpPr>
        <p:spPr>
          <a:xfrm>
            <a:off x="199723" y="172535"/>
            <a:ext cx="9656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Table 2 Cox regression analysis of 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Apolipoprotein B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 with all-cause and cardiovascular mortality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9CA9E1B-03F1-4EB7-BB53-3EF356175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7350" y="17462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AB644565-1136-477B-A07D-F963F56C13CC}"/>
              </a:ext>
            </a:extLst>
          </p:cNvPr>
          <p:cNvGraphicFramePr>
            <a:graphicFrameLocks noGrp="1"/>
          </p:cNvGraphicFramePr>
          <p:nvPr/>
        </p:nvGraphicFramePr>
        <p:xfrm>
          <a:off x="312901" y="629588"/>
          <a:ext cx="11036807" cy="50608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29589">
                  <a:extLst>
                    <a:ext uri="{9D8B030D-6E8A-4147-A177-3AD203B41FA5}">
                      <a16:colId xmlns:a16="http://schemas.microsoft.com/office/drawing/2014/main" val="2457442412"/>
                    </a:ext>
                  </a:extLst>
                </a:gridCol>
                <a:gridCol w="1167064">
                  <a:extLst>
                    <a:ext uri="{9D8B030D-6E8A-4147-A177-3AD203B41FA5}">
                      <a16:colId xmlns:a16="http://schemas.microsoft.com/office/drawing/2014/main" val="2938615663"/>
                    </a:ext>
                  </a:extLst>
                </a:gridCol>
                <a:gridCol w="2646947">
                  <a:extLst>
                    <a:ext uri="{9D8B030D-6E8A-4147-A177-3AD203B41FA5}">
                      <a16:colId xmlns:a16="http://schemas.microsoft.com/office/drawing/2014/main" val="586252077"/>
                    </a:ext>
                  </a:extLst>
                </a:gridCol>
                <a:gridCol w="2658979">
                  <a:extLst>
                    <a:ext uri="{9D8B030D-6E8A-4147-A177-3AD203B41FA5}">
                      <a16:colId xmlns:a16="http://schemas.microsoft.com/office/drawing/2014/main" val="2384194628"/>
                    </a:ext>
                  </a:extLst>
                </a:gridCol>
                <a:gridCol w="2434228">
                  <a:extLst>
                    <a:ext uri="{9D8B030D-6E8A-4147-A177-3AD203B41FA5}">
                      <a16:colId xmlns:a16="http://schemas.microsoft.com/office/drawing/2014/main" val="1824289657"/>
                    </a:ext>
                  </a:extLst>
                </a:gridCol>
              </a:tblGrid>
              <a:tr h="517931">
                <a:tc>
                  <a:txBody>
                    <a:bodyPr/>
                    <a:lstStyle/>
                    <a:p>
                      <a:pPr algn="just"/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Event rate/ 1000 person-years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 dirty="0">
                          <a:effectLst/>
                        </a:rPr>
                        <a:t>Model I</a:t>
                      </a:r>
                      <a:endParaRPr lang="zh-CN" sz="1600" kern="100" dirty="0">
                        <a:effectLst/>
                      </a:endParaRPr>
                    </a:p>
                    <a:p>
                      <a:pPr algn="ctr"/>
                      <a:r>
                        <a:rPr lang="en-US" sz="1400" kern="100" dirty="0">
                          <a:effectLst/>
                        </a:rPr>
                        <a:t>HR (95%CI), </a:t>
                      </a:r>
                      <a:r>
                        <a:rPr lang="en-US" sz="1400" kern="0" dirty="0">
                          <a:effectLst/>
                        </a:rPr>
                        <a:t>p-value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 dirty="0">
                          <a:effectLst/>
                        </a:rPr>
                        <a:t>Model II</a:t>
                      </a:r>
                      <a:endParaRPr lang="zh-CN" sz="1600" kern="100" dirty="0">
                        <a:effectLst/>
                      </a:endParaRPr>
                    </a:p>
                    <a:p>
                      <a:pPr algn="ctr"/>
                      <a:r>
                        <a:rPr lang="en-US" sz="1400" kern="100" dirty="0">
                          <a:effectLst/>
                        </a:rPr>
                        <a:t>HR (95%CI), </a:t>
                      </a:r>
                      <a:r>
                        <a:rPr lang="en-US" sz="1400" kern="0" dirty="0">
                          <a:effectLst/>
                        </a:rPr>
                        <a:t>p-value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Model III</a:t>
                      </a:r>
                      <a:endParaRPr lang="zh-CN" sz="1600" kern="100">
                        <a:effectLst/>
                      </a:endParaRPr>
                    </a:p>
                    <a:p>
                      <a:pPr algn="ctr"/>
                      <a:r>
                        <a:rPr lang="en-US" sz="1400" kern="100">
                          <a:effectLst/>
                        </a:rPr>
                        <a:t>HR (95%CI), </a:t>
                      </a:r>
                      <a:r>
                        <a:rPr lang="en-US" sz="1400" kern="0">
                          <a:effectLst/>
                        </a:rPr>
                        <a:t>p-value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extLst>
                  <a:ext uri="{0D108BD9-81ED-4DB2-BD59-A6C34878D82A}">
                    <a16:rowId xmlns:a16="http://schemas.microsoft.com/office/drawing/2014/main" val="760278795"/>
                  </a:ext>
                </a:extLst>
              </a:tr>
              <a:tr h="412423">
                <a:tc>
                  <a:txBody>
                    <a:bodyPr/>
                    <a:lstStyle/>
                    <a:p>
                      <a:pPr algn="l"/>
                      <a:r>
                        <a:rPr lang="en-US" sz="1400" kern="100">
                          <a:effectLst/>
                        </a:rPr>
                        <a:t>Apolipoprotein B (as continuous variables)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8.91  </a:t>
                      </a:r>
                      <a:endParaRPr lang="zh-CN" altLang="en-US" sz="14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95" marR="305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0.99 (0.96, 1.02) 0.541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0.96 (0.93, 1.00) 0.044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>
                          <a:effectLst/>
                        </a:rPr>
                        <a:t>0.97 (0.93, 1.01) 0.124 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extLst>
                  <a:ext uri="{0D108BD9-81ED-4DB2-BD59-A6C34878D82A}">
                    <a16:rowId xmlns:a16="http://schemas.microsoft.com/office/drawing/2014/main" val="2743981349"/>
                  </a:ext>
                </a:extLst>
              </a:tr>
              <a:tr h="243854">
                <a:tc>
                  <a:txBody>
                    <a:bodyPr/>
                    <a:lstStyle/>
                    <a:p>
                      <a:pPr algn="l"/>
                      <a:r>
                        <a:rPr lang="en-US" sz="1400" kern="100">
                          <a:effectLst/>
                        </a:rPr>
                        <a:t>Apolipoprotein B quartile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extLst>
                  <a:ext uri="{0D108BD9-81ED-4DB2-BD59-A6C34878D82A}">
                    <a16:rowId xmlns:a16="http://schemas.microsoft.com/office/drawing/2014/main" val="435095886"/>
                  </a:ext>
                </a:extLst>
              </a:tr>
              <a:tr h="300212">
                <a:tc>
                  <a:txBody>
                    <a:bodyPr/>
                    <a:lstStyle/>
                    <a:p>
                      <a:pPr indent="63500" algn="l"/>
                      <a:r>
                        <a:rPr lang="en-US" sz="1400" kern="0">
                          <a:effectLst/>
                        </a:rPr>
                        <a:t>Q1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9.07 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 dirty="0">
                          <a:effectLst/>
                        </a:rPr>
                        <a:t>Reference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Reference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Reference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extLst>
                  <a:ext uri="{0D108BD9-81ED-4DB2-BD59-A6C34878D82A}">
                    <a16:rowId xmlns:a16="http://schemas.microsoft.com/office/drawing/2014/main" val="4082429897"/>
                  </a:ext>
                </a:extLst>
              </a:tr>
              <a:tr h="322971">
                <a:tc>
                  <a:txBody>
                    <a:bodyPr/>
                    <a:lstStyle/>
                    <a:p>
                      <a:pPr indent="63500" algn="l"/>
                      <a:r>
                        <a:rPr lang="en-US" sz="1400" kern="0">
                          <a:effectLst/>
                        </a:rPr>
                        <a:t>Q2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9.44 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1.03 (0.81, 1.31) 0.784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>
                          <a:effectLst/>
                        </a:rPr>
                        <a:t>0.87 (0.69, 1.11) 0.264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1.01 (0.78, 1.32) 0.938 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extLst>
                  <a:ext uri="{0D108BD9-81ED-4DB2-BD59-A6C34878D82A}">
                    <a16:rowId xmlns:a16="http://schemas.microsoft.com/office/drawing/2014/main" val="3308423848"/>
                  </a:ext>
                </a:extLst>
              </a:tr>
              <a:tr h="311592">
                <a:tc>
                  <a:txBody>
                    <a:bodyPr/>
                    <a:lstStyle/>
                    <a:p>
                      <a:pPr indent="63500" algn="l"/>
                      <a:r>
                        <a:rPr lang="en-US" sz="1400" kern="0">
                          <a:effectLst/>
                        </a:rPr>
                        <a:t>Q3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8.31 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0.90 (0.71, 1.15) 0.411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>
                          <a:effectLst/>
                        </a:rPr>
                        <a:t>0.71 (0.56, 0.91) 0.006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0.73 (0.55, 0.96) 0.026 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extLst>
                  <a:ext uri="{0D108BD9-81ED-4DB2-BD59-A6C34878D82A}">
                    <a16:rowId xmlns:a16="http://schemas.microsoft.com/office/drawing/2014/main" val="1356309607"/>
                  </a:ext>
                </a:extLst>
              </a:tr>
              <a:tr h="257402">
                <a:tc>
                  <a:txBody>
                    <a:bodyPr/>
                    <a:lstStyle/>
                    <a:p>
                      <a:pPr indent="63500" algn="l"/>
                      <a:r>
                        <a:rPr lang="en-US" sz="1400" kern="0">
                          <a:effectLst/>
                        </a:rPr>
                        <a:t>Q4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 dirty="0">
                          <a:effectLst/>
                        </a:rPr>
                        <a:t>8.86 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0.96 (0.75, 1.22) 0.717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>
                          <a:effectLst/>
                        </a:rPr>
                        <a:t>0.80 (0.63, 1.02) 0.069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>
                          <a:effectLst/>
                        </a:rPr>
                        <a:t>0.84 (0.63, 1.12) 0.231 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extLst>
                  <a:ext uri="{0D108BD9-81ED-4DB2-BD59-A6C34878D82A}">
                    <a16:rowId xmlns:a16="http://schemas.microsoft.com/office/drawing/2014/main" val="555047552"/>
                  </a:ext>
                </a:extLst>
              </a:tr>
              <a:tr h="300212">
                <a:tc>
                  <a:txBody>
                    <a:bodyPr/>
                    <a:lstStyle/>
                    <a:p>
                      <a:pPr algn="l"/>
                      <a:r>
                        <a:rPr lang="en-US" sz="1400" kern="100">
                          <a:effectLst/>
                        </a:rPr>
                        <a:t>P for trend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0.548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0.047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>
                          <a:effectLst/>
                        </a:rPr>
                        <a:t>0.114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extLst>
                  <a:ext uri="{0D108BD9-81ED-4DB2-BD59-A6C34878D82A}">
                    <a16:rowId xmlns:a16="http://schemas.microsoft.com/office/drawing/2014/main" val="2161271930"/>
                  </a:ext>
                </a:extLst>
              </a:tr>
              <a:tr h="336519">
                <a:tc>
                  <a:txBody>
                    <a:bodyPr/>
                    <a:lstStyle/>
                    <a:p>
                      <a:pPr algn="l"/>
                      <a:r>
                        <a:rPr lang="en-US" sz="1400" kern="100">
                          <a:effectLst/>
                        </a:rPr>
                        <a:t>Apolipoprotein B (as continuous variables)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1.52  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1.12 (1.05, 1.20) 0.001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1.13 (1.05, 1.22) 0.002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>
                          <a:effectLst/>
                        </a:rPr>
                        <a:t>1.13 (1.03, 1.24) 0.013 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extLst>
                  <a:ext uri="{0D108BD9-81ED-4DB2-BD59-A6C34878D82A}">
                    <a16:rowId xmlns:a16="http://schemas.microsoft.com/office/drawing/2014/main" val="637511215"/>
                  </a:ext>
                </a:extLst>
              </a:tr>
              <a:tr h="298044">
                <a:tc>
                  <a:txBody>
                    <a:bodyPr/>
                    <a:lstStyle/>
                    <a:p>
                      <a:pPr algn="l"/>
                      <a:r>
                        <a:rPr lang="en-US" sz="1400" kern="100">
                          <a:effectLst/>
                        </a:rPr>
                        <a:t>Apolipoprotein B quartile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extLst>
                  <a:ext uri="{0D108BD9-81ED-4DB2-BD59-A6C34878D82A}">
                    <a16:rowId xmlns:a16="http://schemas.microsoft.com/office/drawing/2014/main" val="3823899307"/>
                  </a:ext>
                </a:extLst>
              </a:tr>
              <a:tr h="300212">
                <a:tc>
                  <a:txBody>
                    <a:bodyPr/>
                    <a:lstStyle/>
                    <a:p>
                      <a:pPr indent="63500" algn="l"/>
                      <a:r>
                        <a:rPr lang="en-US" sz="1400" kern="0">
                          <a:effectLst/>
                        </a:rPr>
                        <a:t>Q1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0.89 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Reference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 dirty="0">
                          <a:effectLst/>
                        </a:rPr>
                        <a:t>Reference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 dirty="0">
                          <a:effectLst/>
                        </a:rPr>
                        <a:t>Reference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extLst>
                  <a:ext uri="{0D108BD9-81ED-4DB2-BD59-A6C34878D82A}">
                    <a16:rowId xmlns:a16="http://schemas.microsoft.com/office/drawing/2014/main" val="4027090215"/>
                  </a:ext>
                </a:extLst>
              </a:tr>
              <a:tr h="336519">
                <a:tc>
                  <a:txBody>
                    <a:bodyPr/>
                    <a:lstStyle/>
                    <a:p>
                      <a:pPr indent="63500" algn="l"/>
                      <a:r>
                        <a:rPr lang="en-US" sz="1400" kern="0">
                          <a:effectLst/>
                        </a:rPr>
                        <a:t>Q2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1.46 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1.63 (0.82, 3.26) 0.164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1.41 (0.70, 2.82) 0.332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1.63 (0.77, 3.43) 0.202 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extLst>
                  <a:ext uri="{0D108BD9-81ED-4DB2-BD59-A6C34878D82A}">
                    <a16:rowId xmlns:a16="http://schemas.microsoft.com/office/drawing/2014/main" val="3653253501"/>
                  </a:ext>
                </a:extLst>
              </a:tr>
              <a:tr h="270949">
                <a:tc>
                  <a:txBody>
                    <a:bodyPr/>
                    <a:lstStyle/>
                    <a:p>
                      <a:pPr indent="63500" algn="l"/>
                      <a:r>
                        <a:rPr lang="en-US" sz="1400" kern="0">
                          <a:effectLst/>
                        </a:rPr>
                        <a:t>Q3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1.50 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>
                          <a:effectLst/>
                        </a:rPr>
                        <a:t>1.68 (0.85, 3.33) 0.133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>
                          <a:effectLst/>
                        </a:rPr>
                        <a:t>1.36 (0.69, 2.69) 0.376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1.37 (0.63, 2.94) 0.426 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extLst>
                  <a:ext uri="{0D108BD9-81ED-4DB2-BD59-A6C34878D82A}">
                    <a16:rowId xmlns:a16="http://schemas.microsoft.com/office/drawing/2014/main" val="3890016944"/>
                  </a:ext>
                </a:extLst>
              </a:tr>
              <a:tr h="325139">
                <a:tc>
                  <a:txBody>
                    <a:bodyPr/>
                    <a:lstStyle/>
                    <a:p>
                      <a:pPr indent="63500" algn="l"/>
                      <a:r>
                        <a:rPr lang="en-US" sz="1400" kern="0">
                          <a:effectLst/>
                        </a:rPr>
                        <a:t>Q4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2.18 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>
                          <a:effectLst/>
                        </a:rPr>
                        <a:t>2.45 (1.29, 4.65) 0.006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>
                          <a:effectLst/>
                        </a:rPr>
                        <a:t>2.17 (1.14, 4.14) 0.018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2.22 (1.06, 4.65) 0.035 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extLst>
                  <a:ext uri="{0D108BD9-81ED-4DB2-BD59-A6C34878D82A}">
                    <a16:rowId xmlns:a16="http://schemas.microsoft.com/office/drawing/2014/main" val="3588521260"/>
                  </a:ext>
                </a:extLst>
              </a:tr>
              <a:tr h="300212">
                <a:tc>
                  <a:txBody>
                    <a:bodyPr/>
                    <a:lstStyle/>
                    <a:p>
                      <a:pPr algn="l"/>
                      <a:r>
                        <a:rPr lang="en-US" sz="1400" kern="100" dirty="0">
                          <a:effectLst/>
                        </a:rPr>
                        <a:t>P for trend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>
                          <a:effectLst/>
                        </a:rPr>
                        <a:t>0.005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>
                          <a:effectLst/>
                        </a:rPr>
                        <a:t>0.013</a:t>
                      </a:r>
                      <a:endParaRPr lang="zh-CN" sz="16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0" dirty="0">
                          <a:effectLst/>
                        </a:rPr>
                        <a:t>0.041 </a:t>
                      </a:r>
                      <a:endParaRPr lang="zh-CN" sz="16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0595" marR="30595" marT="0" marB="0" anchor="ctr"/>
                </a:tc>
                <a:extLst>
                  <a:ext uri="{0D108BD9-81ED-4DB2-BD59-A6C34878D82A}">
                    <a16:rowId xmlns:a16="http://schemas.microsoft.com/office/drawing/2014/main" val="3817460155"/>
                  </a:ext>
                </a:extLst>
              </a:tr>
            </a:tbl>
          </a:graphicData>
        </a:graphic>
      </p:graphicFrame>
      <p:sp>
        <p:nvSpPr>
          <p:cNvPr id="16" name="文本框 15">
            <a:extLst>
              <a:ext uri="{FF2B5EF4-FFF2-40B4-BE49-F238E27FC236}">
                <a16:creationId xmlns:a16="http://schemas.microsoft.com/office/drawing/2014/main" id="{B36C4490-8D73-47A0-9CFB-22241BF5420C}"/>
              </a:ext>
            </a:extLst>
          </p:cNvPr>
          <p:cNvSpPr txBox="1"/>
          <p:nvPr/>
        </p:nvSpPr>
        <p:spPr>
          <a:xfrm>
            <a:off x="199723" y="5778147"/>
            <a:ext cx="1103680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200" kern="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HR, hazard ratio; CI, confidence interval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algn="just"/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Model I adjust for none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algn="just"/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Model II adjust for age, gender, and race 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algn="just"/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Model III adjust for age, gender, race, </a:t>
            </a:r>
            <a:r>
              <a:rPr lang="en-US" altLang="zh-CN" sz="1200" kern="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smoking, education level, body mass index, systolic blood pressure, estimated glomerular filtration rate, </a:t>
            </a:r>
            <a:r>
              <a:rPr lang="en-US" altLang="zh-CN" sz="1200" kern="0" dirty="0">
                <a:solidFill>
                  <a:srgbClr val="13141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triglyceride, high-density lipoprotein cholesterol</a:t>
            </a:r>
            <a:r>
              <a:rPr lang="en-US" altLang="zh-CN" sz="1200" kern="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, energy intake, comorbidities (diabetes and hypertension), and medicine use (antihypertensive drugs, hypoglycemic agents, and lipid-lowering drugs).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882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360</Words>
  <Application>Microsoft Office PowerPoint</Application>
  <PresentationFormat>宽屏</PresentationFormat>
  <Paragraphs>82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梦 严</dc:creator>
  <cp:lastModifiedBy>梦 严</cp:lastModifiedBy>
  <cp:revision>1</cp:revision>
  <dcterms:created xsi:type="dcterms:W3CDTF">2021-10-10T13:09:09Z</dcterms:created>
  <dcterms:modified xsi:type="dcterms:W3CDTF">2021-10-10T13:10:14Z</dcterms:modified>
</cp:coreProperties>
</file>