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82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653153-BF8F-40FE-A44B-DEFD1B214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190CD6C-BE1C-49B6-9BCC-453AC7BE59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D70447-9E50-4F95-B7D3-6A2E3A4EB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64E034-50A1-4752-942A-B48721FA8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C9D483-50F0-4130-A826-0901FA6B6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28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CB3B1B-5EDE-4764-BB23-A1BE72EFD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833E678-EB36-453A-B298-67CD68D1F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A636FC-3740-40C7-AE49-17424FD72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595874-C971-4FB6-AB97-C3C6C751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7977F2-D0FF-4B8C-98A6-A80C237D4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778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9AB2CBE-1573-4DF4-B7C1-D1C7D4881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4E9574-3C1E-4C4F-9E07-2A7C97E5DA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A4F201-A2E3-4BF1-A225-FD86B57FC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D2211C-B66D-4E32-A7AE-3235AA574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0F3318-8CC1-4DEE-907E-D14F2BCB1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8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CC3E6C-8023-46FF-897D-5BBAB99D3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E63B23-81FB-49E9-A753-ACC14A997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1141CA-4A98-4415-8897-2D561D7D0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559558-E03F-4581-BD53-91749D8C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AAE550-6A65-4BA4-BD93-45897DD9B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24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4B9F05-AC95-46DB-ABCA-26F3EB07A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DE63B7-4A21-4443-A3B2-049ADDAEC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89A5DE-470A-4042-8F95-666C3440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0BC86F-18CB-4826-9ABA-EC991A2D5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904F5A-CA51-417B-BD2D-905CDA33B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122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3A2CE2-E6BD-49E8-97CA-D16C22D8A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A12A01-2548-430A-A430-159694A907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B2D3AD-381B-4332-A0F0-69C9329DC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F415D29-481B-4C59-BBEF-E1B40130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495BF4-2779-40E3-9D82-6C305C126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DB17EC-25B9-4A52-AB82-3AB64B9F6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21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A119E8-D5F7-4E65-9ACC-A7A0A846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C45B13-36E0-4788-99A2-715B7DBDB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F25A14-82D2-4E71-BB09-0A516820C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EC86072-723C-4440-80B4-4BAC03DE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880814-EF06-4F37-B044-B07A2C32A9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405BCE2-744C-455D-8463-AD3E3641B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448FFA-4596-4174-9257-5B97C30B4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F31B35A-36A1-4A43-8271-182AB0F29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05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B57769-0FEE-47F5-BA2D-147106B73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91174E8-158D-4314-856F-9066A3137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89F379-6E5E-4E78-98D6-CF7F7F792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0471C3-7B60-43DD-842B-C9A49410C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7307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D06A2D5-5C08-4C5C-A749-988289394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92352A8-5610-401F-B929-F91C70E8E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D180DF-6649-41B2-83DC-4FA2FC5B5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925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C660EA-A76B-4ADC-BB29-ABB0FB0C3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868D2F-DC26-48B1-919C-F39254799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CB28D2-53BB-488A-AF85-3EA5D381D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3EE581-BBB9-44DA-A834-0333F4629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C5928C-DC7C-43AB-BDF7-45490F9B0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21A33C3-B22B-4179-9DDD-CB552E63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27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48767D-8B7B-4202-9172-6B8B370E6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68CA2BB-04B5-4A1C-ACF0-F95069F2C5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0EF56C3-60DD-42D6-94AD-47C3BAC83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643E33F-322F-4291-9A4C-913A48576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6CC907-4AD7-4ADA-94A8-513677F23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8506B8-E1CE-4DF6-98AD-0CCEB0B29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99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ACD1268-A1BC-40C0-9E66-AEF85DD89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1E84AE-EB64-45AF-B984-1957B4EB5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437125-3AFB-401E-A70B-07099065CB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A2D1C-4EB7-4D5F-97BD-1C635D67A9F1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8FFE9D-8028-483E-B9A9-B0B0ADF3AC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3DD18B-6261-457C-99D7-38F63BFF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7392B-4BA9-4125-8466-B3573F363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72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8E589C-8186-4D93-8A3B-F79B34665AA5}"/>
              </a:ext>
            </a:extLst>
          </p:cNvPr>
          <p:cNvSpPr txBox="1"/>
          <p:nvPr/>
        </p:nvSpPr>
        <p:spPr>
          <a:xfrm>
            <a:off x="1237194" y="126072"/>
            <a:ext cx="97176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Demba et al.</a:t>
            </a: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Figure. 1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Multi-alignment of the end of chromosome A06 from different reference genomes of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Brassica napus</a:t>
            </a:r>
            <a:endParaRPr lang="fr-FR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93E2C3D-75DA-450D-AD88-82D5A55C4BB7}"/>
              </a:ext>
            </a:extLst>
          </p:cNvPr>
          <p:cNvGrpSpPr/>
          <p:nvPr/>
        </p:nvGrpSpPr>
        <p:grpSpPr>
          <a:xfrm>
            <a:off x="168057" y="2499848"/>
            <a:ext cx="11712521" cy="2100211"/>
            <a:chOff x="-97860" y="2113812"/>
            <a:chExt cx="12216781" cy="2119999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7A9BF8A0-9954-4EB6-8E70-FFF712598A36}"/>
                </a:ext>
              </a:extLst>
            </p:cNvPr>
            <p:cNvSpPr txBox="1"/>
            <p:nvPr/>
          </p:nvSpPr>
          <p:spPr>
            <a:xfrm>
              <a:off x="588677" y="3873832"/>
              <a:ext cx="484162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500" dirty="0"/>
                <a:t>100%</a:t>
              </a:r>
            </a:p>
          </p:txBody>
        </p:sp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E0393417-503F-4BAC-BFBE-1A11FE23EB9A}"/>
                </a:ext>
              </a:extLst>
            </p:cNvPr>
            <p:cNvGrpSpPr/>
            <p:nvPr/>
          </p:nvGrpSpPr>
          <p:grpSpPr>
            <a:xfrm>
              <a:off x="-97860" y="2113812"/>
              <a:ext cx="11780368" cy="2072218"/>
              <a:chOff x="122273" y="2155553"/>
              <a:chExt cx="11780368" cy="2072218"/>
            </a:xfrm>
          </p:grpSpPr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745F813-3F92-454C-886D-278349CB39A7}"/>
                  </a:ext>
                </a:extLst>
              </p:cNvPr>
              <p:cNvSpPr txBox="1"/>
              <p:nvPr/>
            </p:nvSpPr>
            <p:spPr>
              <a:xfrm>
                <a:off x="571285" y="2503329"/>
                <a:ext cx="5389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err="1"/>
                  <a:t>Quinta</a:t>
                </a:r>
                <a:endParaRPr lang="fr-FR" sz="1000" dirty="0"/>
              </a:p>
            </p:txBody>
          </p:sp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6CF09CF8-4EB7-43E4-AC74-11E4F107F5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6065" t="4412" r="2523"/>
              <a:stretch/>
            </p:blipFill>
            <p:spPr>
              <a:xfrm>
                <a:off x="1075265" y="2565197"/>
                <a:ext cx="10700067" cy="1662574"/>
              </a:xfrm>
              <a:prstGeom prst="rect">
                <a:avLst/>
              </a:prstGeom>
            </p:spPr>
          </p:pic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3FED342-2AAA-43AD-8EF0-C9A88C633F52}"/>
                  </a:ext>
                </a:extLst>
              </p:cNvPr>
              <p:cNvSpPr txBox="1"/>
              <p:nvPr/>
            </p:nvSpPr>
            <p:spPr>
              <a:xfrm>
                <a:off x="511543" y="2761449"/>
                <a:ext cx="57900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/>
                  <a:t>Express</a:t>
                </a: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D162FD2-A0FD-43AB-83BD-5242FE21EDE0}"/>
                  </a:ext>
                </a:extLst>
              </p:cNvPr>
              <p:cNvSpPr txBox="1"/>
              <p:nvPr/>
            </p:nvSpPr>
            <p:spPr>
              <a:xfrm>
                <a:off x="136496" y="2934264"/>
                <a:ext cx="105349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b="1" dirty="0" err="1">
                    <a:solidFill>
                      <a:srgbClr val="FF0000"/>
                    </a:solidFill>
                  </a:rPr>
                  <a:t>Darmor-bzh</a:t>
                </a:r>
                <a:r>
                  <a:rPr lang="fr-FR" sz="1000" b="1" dirty="0">
                    <a:solidFill>
                      <a:srgbClr val="FF0000"/>
                    </a:solidFill>
                  </a:rPr>
                  <a:t> V10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7704CAC-DC1C-4102-8154-79559044C79A}"/>
                  </a:ext>
                </a:extLst>
              </p:cNvPr>
              <p:cNvSpPr txBox="1"/>
              <p:nvPr/>
            </p:nvSpPr>
            <p:spPr>
              <a:xfrm>
                <a:off x="663243" y="3132325"/>
                <a:ext cx="50045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/>
                  <a:t>Da-</a:t>
                </a:r>
                <a:r>
                  <a:rPr lang="fr-FR" sz="1000" dirty="0" err="1"/>
                  <a:t>Ae</a:t>
                </a:r>
                <a:endParaRPr lang="fr-FR" sz="1000" dirty="0"/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021ECDD-9024-46A9-820F-95472E6611B1}"/>
                  </a:ext>
                </a:extLst>
              </p:cNvPr>
              <p:cNvSpPr txBox="1"/>
              <p:nvPr/>
            </p:nvSpPr>
            <p:spPr>
              <a:xfrm>
                <a:off x="560865" y="3339924"/>
                <a:ext cx="58221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err="1"/>
                  <a:t>Gangan</a:t>
                </a:r>
                <a:endParaRPr lang="fr-FR" sz="1000" dirty="0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C3BDDB2-48D3-4BB0-B050-EFB69E53C597}"/>
                  </a:ext>
                </a:extLst>
              </p:cNvPr>
              <p:cNvSpPr txBox="1"/>
              <p:nvPr/>
            </p:nvSpPr>
            <p:spPr>
              <a:xfrm>
                <a:off x="571285" y="3590550"/>
                <a:ext cx="56137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err="1"/>
                  <a:t>Shengli</a:t>
                </a:r>
                <a:endParaRPr lang="fr-FR" sz="1000" dirty="0"/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DD06D72-CD2F-42DA-BBCF-168631AC7FD4}"/>
                  </a:ext>
                </a:extLst>
              </p:cNvPr>
              <p:cNvSpPr txBox="1"/>
              <p:nvPr/>
            </p:nvSpPr>
            <p:spPr>
              <a:xfrm>
                <a:off x="665885" y="3795154"/>
                <a:ext cx="43473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/>
                  <a:t>ZS11</a:t>
                </a:r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B16B14C-F280-4955-9646-B53706D27FE7}"/>
                  </a:ext>
                </a:extLst>
              </p:cNvPr>
              <p:cNvSpPr txBox="1"/>
              <p:nvPr/>
            </p:nvSpPr>
            <p:spPr>
              <a:xfrm>
                <a:off x="122273" y="3949198"/>
                <a:ext cx="912599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00" dirty="0"/>
                  <a:t>Conservation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37562AD-220B-4872-8B89-7F3CD7A7A6C6}"/>
                  </a:ext>
                </a:extLst>
              </p:cNvPr>
              <p:cNvSpPr/>
              <p:nvPr/>
            </p:nvSpPr>
            <p:spPr>
              <a:xfrm>
                <a:off x="8274980" y="2946239"/>
                <a:ext cx="3549211" cy="200317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DA44C03-E753-4EA7-A51D-D71B815191C0}"/>
                  </a:ext>
                </a:extLst>
              </p:cNvPr>
              <p:cNvSpPr txBox="1"/>
              <p:nvPr/>
            </p:nvSpPr>
            <p:spPr>
              <a:xfrm>
                <a:off x="2181975" y="2318976"/>
                <a:ext cx="331395" cy="24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b="1" dirty="0">
                    <a:solidFill>
                      <a:srgbClr val="92D050"/>
                    </a:solidFill>
                  </a:rPr>
                  <a:t>C1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B2830E4-97E9-41BC-B040-D355B0C170A0}"/>
                  </a:ext>
                </a:extLst>
              </p:cNvPr>
              <p:cNvSpPr txBox="1"/>
              <p:nvPr/>
            </p:nvSpPr>
            <p:spPr>
              <a:xfrm>
                <a:off x="11046575" y="2318976"/>
                <a:ext cx="331395" cy="24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b="1" dirty="0">
                    <a:solidFill>
                      <a:srgbClr val="92D050"/>
                    </a:solidFill>
                  </a:rPr>
                  <a:t>C2</a:t>
                </a:r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66FBA0AB-BC4A-4E84-99EF-8F8E698C6B3D}"/>
                  </a:ext>
                </a:extLst>
              </p:cNvPr>
              <p:cNvSpPr txBox="1"/>
              <p:nvPr/>
            </p:nvSpPr>
            <p:spPr>
              <a:xfrm>
                <a:off x="11403921" y="2155553"/>
                <a:ext cx="331395" cy="4038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b="1" dirty="0">
                    <a:solidFill>
                      <a:srgbClr val="92D050"/>
                    </a:solidFill>
                  </a:rPr>
                  <a:t>C3</a:t>
                </a:r>
              </a:p>
              <a:p>
                <a:r>
                  <a:rPr lang="fr-FR" sz="1000" b="1" dirty="0">
                    <a:solidFill>
                      <a:srgbClr val="92D050"/>
                    </a:solidFill>
                  </a:rPr>
                  <a:t>C4</a:t>
                </a:r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39D71EA-0F56-44A3-8E8E-76B4865CE507}"/>
                  </a:ext>
                </a:extLst>
              </p:cNvPr>
              <p:cNvSpPr txBox="1"/>
              <p:nvPr/>
            </p:nvSpPr>
            <p:spPr>
              <a:xfrm>
                <a:off x="11571246" y="2241021"/>
                <a:ext cx="331395" cy="248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b="1" dirty="0">
                    <a:solidFill>
                      <a:srgbClr val="92D050"/>
                    </a:solidFill>
                  </a:rPr>
                  <a:t>C5</a:t>
                </a: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2C1B9A0-BB61-417C-A62C-F2B0A707EDC1}"/>
                  </a:ext>
                </a:extLst>
              </p:cNvPr>
              <p:cNvSpPr txBox="1"/>
              <p:nvPr/>
            </p:nvSpPr>
            <p:spPr>
              <a:xfrm>
                <a:off x="1726462" y="2375458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20 000</a:t>
                </a:r>
              </a:p>
            </p:txBody>
          </p:sp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6121C4DC-417D-482A-AE37-5A07980B1D5D}"/>
                  </a:ext>
                </a:extLst>
              </p:cNvPr>
              <p:cNvSpPr txBox="1"/>
              <p:nvPr/>
            </p:nvSpPr>
            <p:spPr>
              <a:xfrm>
                <a:off x="2540923" y="2365142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40 000</a:t>
                </a: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EB7DACA-836F-4842-9BCD-59D918AEC3AC}"/>
                  </a:ext>
                </a:extLst>
              </p:cNvPr>
              <p:cNvSpPr txBox="1"/>
              <p:nvPr/>
            </p:nvSpPr>
            <p:spPr>
              <a:xfrm>
                <a:off x="3379123" y="2365142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60 000</a:t>
                </a: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A367283-5664-4C21-BAFB-652F6B569285}"/>
                  </a:ext>
                </a:extLst>
              </p:cNvPr>
              <p:cNvSpPr txBox="1"/>
              <p:nvPr/>
            </p:nvSpPr>
            <p:spPr>
              <a:xfrm>
                <a:off x="4244289" y="2375457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80 000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26B99024-2DA6-4711-8AEB-14254B6CEF8D}"/>
                  </a:ext>
                </a:extLst>
              </p:cNvPr>
              <p:cNvSpPr txBox="1"/>
              <p:nvPr/>
            </p:nvSpPr>
            <p:spPr>
              <a:xfrm>
                <a:off x="5036457" y="2365142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100 000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6F6C724C-5757-41B5-B720-1A019C62993B}"/>
                  </a:ext>
                </a:extLst>
              </p:cNvPr>
              <p:cNvSpPr txBox="1"/>
              <p:nvPr/>
            </p:nvSpPr>
            <p:spPr>
              <a:xfrm>
                <a:off x="5909370" y="2375456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120 000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F8F9385C-7E1A-4C74-9BA8-8DCF66008360}"/>
                  </a:ext>
                </a:extLst>
              </p:cNvPr>
              <p:cNvSpPr txBox="1"/>
              <p:nvPr/>
            </p:nvSpPr>
            <p:spPr>
              <a:xfrm>
                <a:off x="6672972" y="2389272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140 000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F76002B-26A7-4395-9F3F-DFE7C9647D1B}"/>
                  </a:ext>
                </a:extLst>
              </p:cNvPr>
              <p:cNvSpPr txBox="1"/>
              <p:nvPr/>
            </p:nvSpPr>
            <p:spPr>
              <a:xfrm>
                <a:off x="7531296" y="2389272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160 000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58E62E9-8BA6-42A1-8E09-CA32C402C7A2}"/>
                  </a:ext>
                </a:extLst>
              </p:cNvPr>
              <p:cNvSpPr txBox="1"/>
              <p:nvPr/>
            </p:nvSpPr>
            <p:spPr>
              <a:xfrm>
                <a:off x="8353110" y="2403301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180 000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EF69CFDC-515F-4738-916C-4A6EDE4C8308}"/>
                  </a:ext>
                </a:extLst>
              </p:cNvPr>
              <p:cNvSpPr txBox="1"/>
              <p:nvPr/>
            </p:nvSpPr>
            <p:spPr>
              <a:xfrm>
                <a:off x="9174924" y="2419562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200 000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EE988103-04A4-4E14-9EF8-AE7391F4C877}"/>
                  </a:ext>
                </a:extLst>
              </p:cNvPr>
              <p:cNvSpPr txBox="1"/>
              <p:nvPr/>
            </p:nvSpPr>
            <p:spPr>
              <a:xfrm>
                <a:off x="10056348" y="2384222"/>
                <a:ext cx="576376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00" dirty="0"/>
                  <a:t>220 000</a:t>
                </a:r>
              </a:p>
            </p:txBody>
          </p: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5F3BF94C-D97A-4E84-B3FC-B6275B15BDEF}"/>
                </a:ext>
              </a:extLst>
            </p:cNvPr>
            <p:cNvSpPr txBox="1"/>
            <p:nvPr/>
          </p:nvSpPr>
          <p:spPr>
            <a:xfrm>
              <a:off x="11516353" y="2438504"/>
              <a:ext cx="5790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199549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E95F1FD4-194E-4A8F-A5AF-8292E7E0F10F}"/>
                </a:ext>
              </a:extLst>
            </p:cNvPr>
            <p:cNvSpPr txBox="1"/>
            <p:nvPr/>
          </p:nvSpPr>
          <p:spPr>
            <a:xfrm>
              <a:off x="11509971" y="2700146"/>
              <a:ext cx="5790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188277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26A46BFD-FB80-47A6-802D-2B827983DC44}"/>
                </a:ext>
              </a:extLst>
            </p:cNvPr>
            <p:cNvSpPr txBox="1"/>
            <p:nvPr/>
          </p:nvSpPr>
          <p:spPr>
            <a:xfrm>
              <a:off x="11539916" y="2881127"/>
              <a:ext cx="5790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139638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1882274E-F0D2-4130-BCAB-C355F25CC9B2}"/>
                </a:ext>
              </a:extLst>
            </p:cNvPr>
            <p:cNvSpPr txBox="1"/>
            <p:nvPr/>
          </p:nvSpPr>
          <p:spPr>
            <a:xfrm>
              <a:off x="11539915" y="3065767"/>
              <a:ext cx="5790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188689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E0AE2FA4-5FF4-4ECD-B1AE-659AB3C8B645}"/>
                </a:ext>
              </a:extLst>
            </p:cNvPr>
            <p:cNvSpPr txBox="1"/>
            <p:nvPr/>
          </p:nvSpPr>
          <p:spPr>
            <a:xfrm>
              <a:off x="11529898" y="3315796"/>
              <a:ext cx="5790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196679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D4B5C00E-5B37-4929-8F4E-558590798A42}"/>
                </a:ext>
              </a:extLst>
            </p:cNvPr>
            <p:cNvSpPr txBox="1"/>
            <p:nvPr/>
          </p:nvSpPr>
          <p:spPr>
            <a:xfrm>
              <a:off x="11509970" y="3570439"/>
              <a:ext cx="5790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196674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92D4A561-E3D7-40C7-9712-81B53F4E8266}"/>
                </a:ext>
              </a:extLst>
            </p:cNvPr>
            <p:cNvSpPr txBox="1"/>
            <p:nvPr/>
          </p:nvSpPr>
          <p:spPr>
            <a:xfrm>
              <a:off x="11511353" y="3746364"/>
              <a:ext cx="5790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196654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6F183DE-920A-4E1F-9589-6C0BEC7032D3}"/>
                </a:ext>
              </a:extLst>
            </p:cNvPr>
            <p:cNvSpPr txBox="1"/>
            <p:nvPr/>
          </p:nvSpPr>
          <p:spPr>
            <a:xfrm>
              <a:off x="655745" y="4064534"/>
              <a:ext cx="385724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500" dirty="0"/>
                <a:t>0%</a:t>
              </a: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A3A5626F-1223-4C87-9C2C-BE40AD61D3C2}"/>
              </a:ext>
            </a:extLst>
          </p:cNvPr>
          <p:cNvSpPr txBox="1"/>
          <p:nvPr/>
        </p:nvSpPr>
        <p:spPr>
          <a:xfrm>
            <a:off x="2414626" y="4566852"/>
            <a:ext cx="28568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solidFill>
                  <a:srgbClr val="92D050"/>
                </a:solidFill>
              </a:rPr>
              <a:t>C1, C2, C3, C4, C5 and C6 = SNP </a:t>
            </a:r>
            <a:r>
              <a:rPr lang="fr-FR" sz="1000" b="1" dirty="0" err="1">
                <a:solidFill>
                  <a:srgbClr val="92D050"/>
                </a:solidFill>
              </a:rPr>
              <a:t>sequence</a:t>
            </a:r>
            <a:r>
              <a:rPr lang="fr-FR" sz="1000" b="1" dirty="0">
                <a:solidFill>
                  <a:srgbClr val="92D050"/>
                </a:solidFill>
              </a:rPr>
              <a:t> contexte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103E126-F7C3-4F25-B7B0-11C6216C0CB3}"/>
              </a:ext>
            </a:extLst>
          </p:cNvPr>
          <p:cNvSpPr/>
          <p:nvPr/>
        </p:nvSpPr>
        <p:spPr>
          <a:xfrm>
            <a:off x="6793443" y="4671742"/>
            <a:ext cx="809656" cy="159641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7DED511D-4284-4733-9FC7-63B8B014400E}"/>
              </a:ext>
            </a:extLst>
          </p:cNvPr>
          <p:cNvSpPr txBox="1"/>
          <p:nvPr/>
        </p:nvSpPr>
        <p:spPr>
          <a:xfrm>
            <a:off x="7542060" y="4510039"/>
            <a:ext cx="358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: Gap on </a:t>
            </a:r>
            <a:r>
              <a:rPr lang="fr-FR" dirty="0" err="1"/>
              <a:t>chr</a:t>
            </a:r>
            <a:r>
              <a:rPr lang="fr-FR" dirty="0"/>
              <a:t> A06 of </a:t>
            </a:r>
            <a:r>
              <a:rPr lang="fr-FR" dirty="0" err="1"/>
              <a:t>Darmor-bzh</a:t>
            </a:r>
            <a:r>
              <a:rPr lang="fr-FR" dirty="0"/>
              <a:t> V10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8BA932F-D1EE-48E5-B59D-E1061B8FA074}"/>
              </a:ext>
            </a:extLst>
          </p:cNvPr>
          <p:cNvSpPr txBox="1"/>
          <p:nvPr/>
        </p:nvSpPr>
        <p:spPr>
          <a:xfrm>
            <a:off x="656720" y="5045365"/>
            <a:ext cx="1069763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Homeologous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QTL C07 region from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Darmor-bzh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V10 was identified by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Blastn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-based anchor approach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BLASTn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v2.9.0; ≥80% identity; e-value ≤1×10⁻¹⁰; max 500 hits). The QTL sequence was aligned against the chromosome A06 of six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Brassica napus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genomes: Express,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Gangan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Quinta,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Shengli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ZS 11 and Da-Ae. High-scoring segment pairs (HSPs) were filtered to retain start anchors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qstart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≤10 kb; length ≥1 kb) and end anchors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qend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≥QTL length −10 kb; length ≥1 kb). For each genome, best-scoring anchors were selected, and only cases with both anchors mapping to the same contig were retained.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Homeologous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regions were defined as the minimal interval spanning anchor-derived coordinates and extracted using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samtools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faidx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 An alignment was performed using CLC Genomics Workbench (Qiagen, v1.2, Whole Genome Alignment tool), revealing a gap of approximately 50 kb at the end of the chromosome for A06 of Darmor-bzhV10.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05A4A4B-908D-4D79-8290-F59B686CD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093" y="820697"/>
            <a:ext cx="7874000" cy="130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32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F0C57DCA-8E0A-49BE-86EE-42B714FC2E85}"/>
              </a:ext>
            </a:extLst>
          </p:cNvPr>
          <p:cNvSpPr txBox="1"/>
          <p:nvPr/>
        </p:nvSpPr>
        <p:spPr>
          <a:xfrm>
            <a:off x="226503" y="5902335"/>
            <a:ext cx="11903977" cy="70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Comparison of BLUE of each trait under well-watered conditions (W+) and under limiting conditions (W-). The significance of differences between each condition was assessed using t-tests: ns = not significant; * = p &lt; 0.05; ** = p &lt; 0.01; *** = p &lt; 0.001.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DBA705-7986-4332-B88F-59E16DB46C72}"/>
              </a:ext>
            </a:extLst>
          </p:cNvPr>
          <p:cNvSpPr txBox="1"/>
          <p:nvPr/>
        </p:nvSpPr>
        <p:spPr>
          <a:xfrm>
            <a:off x="2582334" y="222986"/>
            <a:ext cx="7706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Demba et al.</a:t>
            </a: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Fig. </a:t>
            </a:r>
            <a:r>
              <a: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fr-F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Phenotypic</a:t>
            </a:r>
            <a:r>
              <a: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  <a:r>
              <a: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and water </a:t>
            </a:r>
            <a:r>
              <a:rPr lang="fr-F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limited</a:t>
            </a:r>
            <a:r>
              <a: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conditions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CE660B-0E43-4429-A615-9A2FD574D9AA}"/>
              </a:ext>
            </a:extLst>
          </p:cNvPr>
          <p:cNvGrpSpPr/>
          <p:nvPr/>
        </p:nvGrpSpPr>
        <p:grpSpPr>
          <a:xfrm>
            <a:off x="3386977" y="643932"/>
            <a:ext cx="5344704" cy="5305481"/>
            <a:chOff x="3386977" y="694266"/>
            <a:chExt cx="5344704" cy="530548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0AA886F-8DB0-4471-8871-281C2B4D90A7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533" y="694266"/>
              <a:ext cx="5311148" cy="530548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3EFA153-80FF-41BC-90D2-BA68BFC97C98}"/>
                </a:ext>
              </a:extLst>
            </p:cNvPr>
            <p:cNvSpPr/>
            <p:nvPr/>
          </p:nvSpPr>
          <p:spPr>
            <a:xfrm>
              <a:off x="4169329" y="3249583"/>
              <a:ext cx="830510" cy="2371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GP36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2695148-A3D0-43DC-89DF-6F6FA57267D2}"/>
                </a:ext>
              </a:extLst>
            </p:cNvPr>
            <p:cNvSpPr/>
            <p:nvPr/>
          </p:nvSpPr>
          <p:spPr>
            <a:xfrm rot="16200000">
              <a:off x="2906112" y="4405052"/>
              <a:ext cx="1181449" cy="219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GP36 (%)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C5356F6-1E83-4A19-97EE-31ED207BEFFC}"/>
                </a:ext>
              </a:extLst>
            </p:cNvPr>
            <p:cNvSpPr/>
            <p:nvPr/>
          </p:nvSpPr>
          <p:spPr>
            <a:xfrm rot="16200000">
              <a:off x="4672623" y="4405052"/>
              <a:ext cx="1181449" cy="219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GP (%)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BCDA6D5-F941-4622-814B-BE3B61AD0F01}"/>
                </a:ext>
              </a:extLst>
            </p:cNvPr>
            <p:cNvSpPr/>
            <p:nvPr/>
          </p:nvSpPr>
          <p:spPr>
            <a:xfrm>
              <a:off x="5877117" y="3249583"/>
              <a:ext cx="830510" cy="2371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GP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1849250-0037-489B-B626-7523E197C347}"/>
                </a:ext>
              </a:extLst>
            </p:cNvPr>
            <p:cNvSpPr/>
            <p:nvPr/>
          </p:nvSpPr>
          <p:spPr>
            <a:xfrm>
              <a:off x="7778614" y="3249583"/>
              <a:ext cx="830510" cy="2371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AUC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6F8E822-3827-4F14-9A05-0134F1A0EC76}"/>
                </a:ext>
              </a:extLst>
            </p:cNvPr>
            <p:cNvSpPr/>
            <p:nvPr/>
          </p:nvSpPr>
          <p:spPr>
            <a:xfrm rot="16200000">
              <a:off x="6369878" y="4474306"/>
              <a:ext cx="1319961" cy="219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AUC </a:t>
              </a:r>
              <a:r>
                <a:rPr lang="fr-FR" sz="1800" dirty="0">
                  <a:solidFill>
                    <a:schemeClr val="accent2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(%.h</a:t>
              </a:r>
              <a:r>
                <a:rPr lang="fr-FR" sz="1800" baseline="30000" dirty="0">
                  <a:solidFill>
                    <a:schemeClr val="accent2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-1</a:t>
              </a:r>
              <a:r>
                <a:rPr lang="fr-FR" sz="1800" dirty="0">
                  <a:solidFill>
                    <a:schemeClr val="accent2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)</a:t>
              </a:r>
              <a:endParaRPr lang="fr-FR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8F067D4-057A-4FCA-BF74-71E4821C3518}"/>
                </a:ext>
              </a:extLst>
            </p:cNvPr>
            <p:cNvSpPr/>
            <p:nvPr/>
          </p:nvSpPr>
          <p:spPr>
            <a:xfrm rot="16200000">
              <a:off x="2906112" y="2006992"/>
              <a:ext cx="1181449" cy="219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FGT (h)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AE2DE4-26DD-4219-8B5A-EBB7822B21BC}"/>
                </a:ext>
              </a:extLst>
            </p:cNvPr>
            <p:cNvSpPr/>
            <p:nvPr/>
          </p:nvSpPr>
          <p:spPr>
            <a:xfrm rot="16200000">
              <a:off x="4672623" y="1997679"/>
              <a:ext cx="1181449" cy="219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MGT (h)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348D4FE-5AB6-4A2F-B845-DC8FAEAEB812}"/>
                </a:ext>
              </a:extLst>
            </p:cNvPr>
            <p:cNvSpPr/>
            <p:nvPr/>
          </p:nvSpPr>
          <p:spPr>
            <a:xfrm rot="16200000">
              <a:off x="6436552" y="1997679"/>
              <a:ext cx="1181449" cy="219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T50 (h)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910B83-C7FF-47F6-B49D-78FEAB6654C5}"/>
                </a:ext>
              </a:extLst>
            </p:cNvPr>
            <p:cNvSpPr/>
            <p:nvPr/>
          </p:nvSpPr>
          <p:spPr>
            <a:xfrm>
              <a:off x="4103615" y="805540"/>
              <a:ext cx="830510" cy="2371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FGT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C497509-DA82-4F44-B326-C818D8851F3C}"/>
                </a:ext>
              </a:extLst>
            </p:cNvPr>
            <p:cNvSpPr/>
            <p:nvPr/>
          </p:nvSpPr>
          <p:spPr>
            <a:xfrm>
              <a:off x="5877117" y="805540"/>
              <a:ext cx="830510" cy="2371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MGT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255BF08-F157-4EDB-8B4D-EB2FD7695823}"/>
                </a:ext>
              </a:extLst>
            </p:cNvPr>
            <p:cNvSpPr/>
            <p:nvPr/>
          </p:nvSpPr>
          <p:spPr>
            <a:xfrm>
              <a:off x="7647053" y="805540"/>
              <a:ext cx="830510" cy="2371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T50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55956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365</Words>
  <Application>Microsoft Office PowerPoint</Application>
  <PresentationFormat>Grand écran</PresentationFormat>
  <Paragraphs>53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Demba Khadidiatou</dc:creator>
  <cp:lastModifiedBy>Nathalie Nesi</cp:lastModifiedBy>
  <cp:revision>18</cp:revision>
  <dcterms:created xsi:type="dcterms:W3CDTF">2026-05-27T13:34:13Z</dcterms:created>
  <dcterms:modified xsi:type="dcterms:W3CDTF">2026-07-15T08:21:42Z</dcterms:modified>
</cp:coreProperties>
</file>