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12192000" cy="6858000"/>
  <p:notesSz cx="6797675" cy="9929813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015" autoAdjust="0"/>
    <p:restoredTop sz="94249" autoAdjust="0"/>
  </p:normalViewPr>
  <p:slideViewPr>
    <p:cSldViewPr snapToGrid="0">
      <p:cViewPr varScale="1">
        <p:scale>
          <a:sx n="115" d="100"/>
          <a:sy n="115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2988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r">
              <a:defRPr sz="1200"/>
            </a:lvl1pPr>
          </a:lstStyle>
          <a:p>
            <a:fld id="{1FAB6757-D0A5-427E-A54A-FBB07C05E84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62" tIns="45231" rIns="90462" bIns="45231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924" y="4778458"/>
            <a:ext cx="5437827" cy="3909932"/>
          </a:xfrm>
          <a:prstGeom prst="rect">
            <a:avLst/>
          </a:prstGeom>
        </p:spPr>
        <p:txBody>
          <a:bodyPr vert="horz" lIns="90462" tIns="45231" rIns="90462" bIns="45231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2614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815" y="9432614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r">
              <a:defRPr sz="1200"/>
            </a:lvl1pPr>
          </a:lstStyle>
          <a:p>
            <a:fld id="{7FA443D7-1E21-45CD-B4E0-42A0B942343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399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811C33-825E-4AEA-8A0F-38828F20F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66CA38B-BDAE-4563-93CD-337795200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2E31B7-ECE1-42B3-B07C-8C96AA0A6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F336DD-B6FA-4D51-AD55-F529DB4F0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CAE18A-B359-4893-A459-443DE2DE5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994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10AB6-7064-4364-B13E-0E6E0C602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20580F9-429D-4AFF-9391-94EBC53C3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2898F0-1CEA-4925-AF32-C691EC66A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1CAF4E-F5F7-4E13-8E6E-B7B19B6A7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E1776D-B207-47FC-9245-25D5DC667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022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822C26E-8FA6-4F32-AA81-D48ECB11ED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5648CDA-8330-48E1-BA60-0BC9EFDCB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C6C2B5-ADF7-4158-B089-9E1D50899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CE6D95-9CB2-4456-861E-4969C68C4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D4C454-F20D-4DAC-9937-36CCEA4F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78953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EB95C-733A-488F-BD20-9B3C02623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13F9EA-063B-4B4D-B7B9-24CE38AB3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8FC81E-CF55-4C45-B00E-2E413DCCE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A13C9A-6ABB-4D6A-9E32-00381FDA5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4CD4DE-51E6-4F8E-B660-374824DD2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4998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50A8F-8824-492E-9A0A-FFAA2E62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72814A-1AD8-4C73-A0D5-D709CD3E0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633C7B-CF31-40B9-AA16-F8EEF99B5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34F758-3021-4B59-9F47-3960E6968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25D463-8497-4B07-8C6E-214CB9629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3894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A79B96-399A-4F16-BC8E-ABD328A05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2F28DC-858B-4677-9B5E-EFA5AE0148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D35EFB4-3210-4D3F-8C09-279EF18D9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8FFBD0-BADE-4A3D-A77C-8D2F76D6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B70B71-1F65-408C-A4D0-7662A9EC5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B241C8-75DF-4C45-A071-3664F044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61347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69F5E-29BA-4085-8D1D-7943F0EE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7775E4-7C6D-4BB0-8D67-918B04A58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A36D16-7D5D-4F6D-BC79-6714D2779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FE175DD-A417-49D4-8C6C-6B5A50B94D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292EE8C-C2C2-44F1-A369-583EE258AC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80CC898-F47E-4F00-80D9-8CAB3DFDE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7B7E097-3A68-4D9C-B500-F011A123B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563A628-D81C-45B4-A559-D714E2C66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25617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9CD3AF-E56B-4431-A4B1-6A07FCA05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01798C2-40BB-4513-BDF8-74B681007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BB72623-799A-4794-95C8-65F2165BB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DAE8AF-2AEB-4212-BB07-BF0403C6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2332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01B16EC-9FDE-46BB-8D92-A2B9FB011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B752A7E-53A0-4C8D-A6D5-F49EC2C61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98A542-3498-4FC6-9D33-ED903D02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30012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2AA06-C7B2-4558-8239-74133CBB3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C239B-8472-4D07-9449-DC3DCA9EB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C8E4BD-8450-403C-9853-E0EBD30AD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ADCF6C-3DEB-457E-AE28-6282F6824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DB401F-34B6-4FFE-B0F7-1B5F3709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119CC4-A205-40D6-8DA1-ABFD24677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38286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B49A3E-7D36-4869-8734-9B5089DB8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AA51BE9-E43A-4D27-B024-5A6BC9C8C6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4C08D4-36E3-4E6E-A526-EAA18A6E7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A60B4D-621A-4D7C-8F4F-F747F47EF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3C96D4-3D57-41E2-B166-7983FBA46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B93A6A-CC7F-40F2-9978-0D101AA38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117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BA0353D-2E65-470C-A293-BEE47C87A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E703E3-CB35-4A79-B331-49AD80F64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D97413-8543-49AD-8129-8F03377E33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CAF12C-4A8D-46B6-8004-0ECF777FFB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489306-DAA9-41A7-A44F-9C661B48AD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682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72">
            <a:extLst>
              <a:ext uri="{FF2B5EF4-FFF2-40B4-BE49-F238E27FC236}">
                <a16:creationId xmlns:a16="http://schemas.microsoft.com/office/drawing/2014/main" id="{6537E131-D356-B5CF-078A-F2150F7E25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9" r="43260"/>
          <a:stretch/>
        </p:blipFill>
        <p:spPr bwMode="auto">
          <a:xfrm>
            <a:off x="1379676" y="2340795"/>
            <a:ext cx="3947595" cy="270184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2" name="Tabla 21">
            <a:extLst>
              <a:ext uri="{FF2B5EF4-FFF2-40B4-BE49-F238E27FC236}">
                <a16:creationId xmlns:a16="http://schemas.microsoft.com/office/drawing/2014/main" id="{8A50B1B5-087D-5210-0C12-72406CD3BB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54039"/>
              </p:ext>
            </p:extLst>
          </p:nvPr>
        </p:nvGraphicFramePr>
        <p:xfrm>
          <a:off x="5524661" y="856385"/>
          <a:ext cx="6238192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189449624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41935876"/>
                    </a:ext>
                  </a:extLst>
                </a:gridCol>
                <a:gridCol w="1666192">
                  <a:extLst>
                    <a:ext uri="{9D8B030D-6E8A-4147-A177-3AD203B41FA5}">
                      <a16:colId xmlns:a16="http://schemas.microsoft.com/office/drawing/2014/main" val="10602122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/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% band signal</a:t>
                      </a: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097094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M471 + </a:t>
                      </a:r>
                      <a:r>
                        <a:rPr lang="es-ES" sz="1800" b="1" dirty="0" err="1">
                          <a:solidFill>
                            <a:schemeClr val="bg1"/>
                          </a:solidFill>
                        </a:rPr>
                        <a:t>Le</a:t>
                      </a:r>
                      <a:r>
                        <a:rPr lang="es-ES" sz="1800" b="1" baseline="30000" dirty="0" err="1">
                          <a:solidFill>
                            <a:schemeClr val="bg1"/>
                          </a:solidFill>
                        </a:rPr>
                        <a:t>X</a:t>
                      </a:r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0eq</a:t>
                      </a: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Glycated VP3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18698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Non-glycated VP3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100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415724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M471 + </a:t>
                      </a:r>
                      <a:r>
                        <a:rPr lang="es-ES" sz="1800" b="1" dirty="0" err="1">
                          <a:solidFill>
                            <a:schemeClr val="bg1"/>
                          </a:solidFill>
                        </a:rPr>
                        <a:t>Le</a:t>
                      </a:r>
                      <a:r>
                        <a:rPr lang="es-ES" sz="1800" b="1" baseline="30000" dirty="0" err="1">
                          <a:solidFill>
                            <a:schemeClr val="bg1"/>
                          </a:solidFill>
                        </a:rPr>
                        <a:t>X</a:t>
                      </a:r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1eq</a:t>
                      </a: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Glycated VP3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14,2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16001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Non-glycated VP3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85,8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925975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M471 + </a:t>
                      </a:r>
                      <a:r>
                        <a:rPr lang="es-ES" sz="1800" b="1" dirty="0" err="1">
                          <a:solidFill>
                            <a:schemeClr val="bg1"/>
                          </a:solidFill>
                        </a:rPr>
                        <a:t>Le</a:t>
                      </a:r>
                      <a:r>
                        <a:rPr lang="es-ES" sz="1800" b="1" baseline="30000" dirty="0" err="1">
                          <a:solidFill>
                            <a:schemeClr val="bg1"/>
                          </a:solidFill>
                        </a:rPr>
                        <a:t>X</a:t>
                      </a:r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5eq</a:t>
                      </a: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Glycated VP3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56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2598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Non-glycated VP3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44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370394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M471 + </a:t>
                      </a:r>
                      <a:r>
                        <a:rPr lang="es-ES" sz="1800" b="1" dirty="0" err="1">
                          <a:solidFill>
                            <a:schemeClr val="bg1"/>
                          </a:solidFill>
                        </a:rPr>
                        <a:t>Le</a:t>
                      </a:r>
                      <a:r>
                        <a:rPr lang="es-ES" sz="1800" b="1" baseline="30000" dirty="0" err="1">
                          <a:solidFill>
                            <a:schemeClr val="bg1"/>
                          </a:solidFill>
                        </a:rPr>
                        <a:t>X</a:t>
                      </a:r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10eq</a:t>
                      </a: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Glycated VP3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82,47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78539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Non-glycated VP3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17,53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992119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M471 + </a:t>
                      </a:r>
                      <a:r>
                        <a:rPr lang="es-ES" sz="1800" b="1" dirty="0" err="1">
                          <a:solidFill>
                            <a:schemeClr val="bg1"/>
                          </a:solidFill>
                        </a:rPr>
                        <a:t>Le</a:t>
                      </a:r>
                      <a:r>
                        <a:rPr lang="es-ES" sz="1800" b="1" baseline="30000" dirty="0" err="1">
                          <a:solidFill>
                            <a:schemeClr val="bg1"/>
                          </a:solidFill>
                        </a:rPr>
                        <a:t>X</a:t>
                      </a:r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30eq</a:t>
                      </a: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Glycated VP3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93,3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57442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Non-glycated VP3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6,7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19152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M471 + </a:t>
                      </a:r>
                      <a:r>
                        <a:rPr lang="es-ES" sz="1800" b="1" dirty="0" err="1">
                          <a:solidFill>
                            <a:schemeClr val="bg1"/>
                          </a:solidFill>
                        </a:rPr>
                        <a:t>Le</a:t>
                      </a:r>
                      <a:r>
                        <a:rPr lang="es-ES" sz="1800" b="1" baseline="30000" dirty="0" err="1">
                          <a:solidFill>
                            <a:schemeClr val="bg1"/>
                          </a:solidFill>
                        </a:rPr>
                        <a:t>X</a:t>
                      </a:r>
                      <a:r>
                        <a:rPr lang="en-GB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100eq</a:t>
                      </a:r>
                    </a:p>
                  </a:txBody>
                  <a:tcPr anchor="ctr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Glycated VP3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100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0703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Non-glycated VP3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0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789088"/>
                  </a:ext>
                </a:extLst>
              </a:tr>
            </a:tbl>
          </a:graphicData>
        </a:graphic>
      </p:graphicFrame>
      <p:sp>
        <p:nvSpPr>
          <p:cNvPr id="25" name="Rectángulo 24">
            <a:extLst>
              <a:ext uri="{FF2B5EF4-FFF2-40B4-BE49-F238E27FC236}">
                <a16:creationId xmlns:a16="http://schemas.microsoft.com/office/drawing/2014/main" id="{2DB94132-D133-82A7-F4D9-39DE79EC550E}"/>
              </a:ext>
            </a:extLst>
          </p:cNvPr>
          <p:cNvSpPr/>
          <p:nvPr/>
        </p:nvSpPr>
        <p:spPr>
          <a:xfrm>
            <a:off x="1437928" y="5138365"/>
            <a:ext cx="496265" cy="34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0eq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9F6CC824-636C-9AAB-6554-6267449E5607}"/>
              </a:ext>
            </a:extLst>
          </p:cNvPr>
          <p:cNvSpPr/>
          <p:nvPr/>
        </p:nvSpPr>
        <p:spPr>
          <a:xfrm>
            <a:off x="2097110" y="5138365"/>
            <a:ext cx="592348" cy="34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1eq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3D59324A-275F-1CBE-51D7-1B6DC12E73BD}"/>
              </a:ext>
            </a:extLst>
          </p:cNvPr>
          <p:cNvSpPr/>
          <p:nvPr/>
        </p:nvSpPr>
        <p:spPr>
          <a:xfrm>
            <a:off x="2781309" y="5138365"/>
            <a:ext cx="629724" cy="34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5eq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1B753D57-94E3-60C8-D179-41713AF28573}"/>
              </a:ext>
            </a:extLst>
          </p:cNvPr>
          <p:cNvSpPr/>
          <p:nvPr/>
        </p:nvSpPr>
        <p:spPr>
          <a:xfrm>
            <a:off x="3426134" y="5138365"/>
            <a:ext cx="609600" cy="34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10eq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3E25D8C4-A655-FD8C-88A1-D53C7BD25F20}"/>
              </a:ext>
            </a:extLst>
          </p:cNvPr>
          <p:cNvSpPr/>
          <p:nvPr/>
        </p:nvSpPr>
        <p:spPr>
          <a:xfrm>
            <a:off x="4057971" y="5138365"/>
            <a:ext cx="609600" cy="34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30eq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600E57F5-85FC-548D-3C85-A61C3C755543}"/>
              </a:ext>
            </a:extLst>
          </p:cNvPr>
          <p:cNvSpPr/>
          <p:nvPr/>
        </p:nvSpPr>
        <p:spPr>
          <a:xfrm>
            <a:off x="4655331" y="5138365"/>
            <a:ext cx="671941" cy="34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>
                <a:solidFill>
                  <a:schemeClr val="tx1"/>
                </a:solidFill>
              </a:rPr>
              <a:t>100eq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3C83C871-AB16-588F-C016-2013B3E47134}"/>
              </a:ext>
            </a:extLst>
          </p:cNvPr>
          <p:cNvSpPr/>
          <p:nvPr/>
        </p:nvSpPr>
        <p:spPr>
          <a:xfrm>
            <a:off x="529277" y="2600494"/>
            <a:ext cx="1162050" cy="330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b="1" dirty="0">
                <a:solidFill>
                  <a:schemeClr val="tx1"/>
                </a:solidFill>
              </a:rPr>
              <a:t>VP1</a:t>
            </a:r>
            <a:endParaRPr lang="es-ES_tradnl" sz="1600" b="1" dirty="0">
              <a:solidFill>
                <a:schemeClr val="tx1"/>
              </a:solidFill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06E9B3C3-6304-BDE4-FB6F-23AC0BA4FDEA}"/>
              </a:ext>
            </a:extLst>
          </p:cNvPr>
          <p:cNvSpPr/>
          <p:nvPr/>
        </p:nvSpPr>
        <p:spPr>
          <a:xfrm>
            <a:off x="537193" y="3539227"/>
            <a:ext cx="1162050" cy="330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b="1" dirty="0">
                <a:solidFill>
                  <a:schemeClr val="tx1"/>
                </a:solidFill>
              </a:rPr>
              <a:t>VP2</a:t>
            </a:r>
            <a:endParaRPr lang="es-ES_tradnl" sz="1600" b="1" dirty="0">
              <a:solidFill>
                <a:schemeClr val="tx1"/>
              </a:solidFill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C67904BF-46FD-0856-571E-B10C4010EB6B}"/>
              </a:ext>
            </a:extLst>
          </p:cNvPr>
          <p:cNvSpPr/>
          <p:nvPr/>
        </p:nvSpPr>
        <p:spPr>
          <a:xfrm>
            <a:off x="529277" y="4527729"/>
            <a:ext cx="1162050" cy="330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400" b="1" dirty="0">
                <a:solidFill>
                  <a:schemeClr val="tx1"/>
                </a:solidFill>
              </a:rPr>
              <a:t>VP3</a:t>
            </a:r>
            <a:endParaRPr lang="es-ES_tradnl" sz="1600" b="1" dirty="0">
              <a:solidFill>
                <a:schemeClr val="tx1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0124331" y="4689"/>
            <a:ext cx="2064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err="1"/>
              <a:t>Suppl</a:t>
            </a:r>
            <a:r>
              <a:rPr lang="es-ES" sz="2400" b="1" dirty="0"/>
              <a:t>. Figure 1</a:t>
            </a:r>
          </a:p>
        </p:txBody>
      </p:sp>
    </p:spTree>
    <p:extLst>
      <p:ext uri="{BB962C8B-B14F-4D97-AF65-F5344CB8AC3E}">
        <p14:creationId xmlns:p14="http://schemas.microsoft.com/office/powerpoint/2010/main" val="35205123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42893</TotalTime>
  <Words>76</Words>
  <Application>Microsoft Office PowerPoint</Application>
  <PresentationFormat>Panorámica</PresentationFormat>
  <Paragraphs>41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Milagros Solchaga</dc:creator>
  <cp:lastModifiedBy>Rafa Aldabe</cp:lastModifiedBy>
  <cp:revision>196</cp:revision>
  <cp:lastPrinted>2025-11-27T10:52:49Z</cp:lastPrinted>
  <dcterms:created xsi:type="dcterms:W3CDTF">2024-05-06T09:59:14Z</dcterms:created>
  <dcterms:modified xsi:type="dcterms:W3CDTF">2026-06-24T15:44:39Z</dcterms:modified>
</cp:coreProperties>
</file>