
<file path=[Content_Types].xml><?xml version="1.0" encoding="utf-8"?>
<Types xmlns="http://schemas.openxmlformats.org/package/2006/content-types">
  <Default Extension="tiff" ContentType="image/tiff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3"/>
    <p:sldId id="257" r:id="rId5"/>
    <p:sldId id="256" r:id="rId6"/>
  </p:sldIdLst>
  <p:sldSz cx="6858000" cy="990346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04" userDrawn="1">
          <p15:clr>
            <a:srgbClr val="A4A3A4"/>
          </p15:clr>
        </p15:guide>
        <p15:guide id="2" pos="21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3104"/>
        <p:guide pos="210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476" y="1143000"/>
            <a:ext cx="213704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32038" y="704850"/>
            <a:ext cx="2438400" cy="3519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3830"/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74335" y="1320480"/>
            <a:ext cx="5512128" cy="371190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674335" y="5141554"/>
            <a:ext cx="5512128" cy="2126285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30" y="1117729"/>
            <a:ext cx="6172287" cy="791768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35" y="3587131"/>
            <a:ext cx="5512128" cy="147124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35" y="5141554"/>
            <a:ext cx="5512128" cy="681035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30" y="878587"/>
            <a:ext cx="6170262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42230" y="2152278"/>
            <a:ext cx="6170262" cy="6872735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41" y="5557453"/>
            <a:ext cx="4370012" cy="1107332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41" y="6664785"/>
            <a:ext cx="4370012" cy="1252896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30" y="878587"/>
            <a:ext cx="6170262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30" y="2167875"/>
            <a:ext cx="2911991" cy="6857138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576" y="2167875"/>
            <a:ext cx="2911991" cy="6857138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30" y="878587"/>
            <a:ext cx="6170262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30" y="2063900"/>
            <a:ext cx="3005143" cy="551066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30" y="2677351"/>
            <a:ext cx="3005143" cy="634766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659" y="2053111"/>
            <a:ext cx="3005143" cy="551066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659" y="2677351"/>
            <a:ext cx="3005143" cy="634766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30" y="878587"/>
            <a:ext cx="6170262" cy="1018953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230" y="2245856"/>
            <a:ext cx="2943647" cy="6654388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151" y="2245856"/>
            <a:ext cx="2940342" cy="6654388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156" y="1320480"/>
            <a:ext cx="587258" cy="726264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57" y="1320480"/>
            <a:ext cx="5157748" cy="7262640"/>
          </a:xfr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342230" y="878587"/>
            <a:ext cx="6170262" cy="1018953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342230" y="2152278"/>
            <a:ext cx="6170262" cy="687273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344255" y="9118590"/>
            <a:ext cx="1518771" cy="457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2315283" y="9118590"/>
            <a:ext cx="2227532" cy="457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4993721" y="9118590"/>
            <a:ext cx="1518771" cy="457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63.xml"/><Relationship Id="rId4" Type="http://schemas.openxmlformats.org/officeDocument/2006/relationships/image" Target="../media/image4.tiff"/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en-US" sz="2400" b="1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File 3: </a:t>
            </a:r>
            <a:r>
              <a:rPr lang="en-US" sz="24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Uncroppe</a:t>
            </a:r>
            <a:r>
              <a:rPr lang="en-US" sz="2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 blots</a:t>
            </a:r>
            <a:br>
              <a:rPr lang="en-US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24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GPER in murine astrocytes and mural cells promotes neurovascular coupling and Aβ clearance</a:t>
            </a:r>
            <a:r>
              <a:rPr lang="en-US" altLang="zh-CN" sz="2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5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Mengjiao Xu, Ke Chen, Meimei Wu, Huashan Gong, Ping Luo, Jing Wang and Weifang Rong</a:t>
            </a:r>
            <a:endParaRPr lang="en-US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6281" y="6576821"/>
            <a:ext cx="556543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/>
              <a:t>Additional File 3. </a:t>
            </a:r>
            <a:r>
              <a:rPr lang="en-US" sz="1200" dirty="0"/>
              <a:t>Uncropped blots corresponding to Figure 2c, 3m, 9e and 9f as labeled. </a:t>
            </a:r>
            <a:r>
              <a:rPr lang="en-US" sz="1200" dirty="0" err="1"/>
              <a:t>Biorad</a:t>
            </a:r>
            <a:r>
              <a:rPr lang="en-US" sz="1200" dirty="0"/>
              <a:t> dual color protein ladder was used in all blots. Dotted lines represent approximate cropped region used as a representative image in corresponding figure.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文本框 65"/>
          <p:cNvSpPr txBox="1"/>
          <p:nvPr/>
        </p:nvSpPr>
        <p:spPr>
          <a:xfrm>
            <a:off x="0" y="102235"/>
            <a:ext cx="1525905" cy="4997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r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2c</a:t>
            </a:r>
            <a:endParaRPr lang="en-US" altLang="zh-CN" sz="1765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59105" y="629920"/>
            <a:ext cx="6165850" cy="311023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文本框 146"/>
          <p:cNvSpPr txBox="1"/>
          <p:nvPr/>
        </p:nvSpPr>
        <p:spPr>
          <a:xfrm>
            <a:off x="346075" y="4683125"/>
            <a:ext cx="6165215" cy="43256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noAutofit/>
          </a:bodyPr>
          <a:p>
            <a:endParaRPr lang="zh-CN" altLang="en-US" sz="14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图片 3" descr="app5"/>
          <p:cNvPicPr>
            <a:picLocks noChangeAspect="1"/>
          </p:cNvPicPr>
          <p:nvPr/>
        </p:nvPicPr>
        <p:blipFill>
          <a:blip r:embed="rId1"/>
          <a:srcRect l="27957" t="17897" r="20832" b="24896"/>
          <a:stretch>
            <a:fillRect/>
          </a:stretch>
        </p:blipFill>
        <p:spPr>
          <a:xfrm>
            <a:off x="826135" y="1327150"/>
            <a:ext cx="2524125" cy="2263140"/>
          </a:xfrm>
          <a:prstGeom prst="rect">
            <a:avLst/>
          </a:prstGeom>
        </p:spPr>
      </p:pic>
      <p:pic>
        <p:nvPicPr>
          <p:cNvPr id="5" name="图片 4" descr="b-actin2"/>
          <p:cNvPicPr>
            <a:picLocks noChangeAspect="1"/>
          </p:cNvPicPr>
          <p:nvPr/>
        </p:nvPicPr>
        <p:blipFill>
          <a:blip r:embed="rId2"/>
          <a:srcRect l="31491" t="21355" r="22018" b="17339"/>
          <a:stretch>
            <a:fillRect/>
          </a:stretch>
        </p:blipFill>
        <p:spPr>
          <a:xfrm>
            <a:off x="4363720" y="1421130"/>
            <a:ext cx="1960245" cy="207454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1406525" y="-276225"/>
            <a:ext cx="1646305" cy="2026998"/>
            <a:chOff x="2002" y="4093"/>
            <a:chExt cx="2593" cy="3192"/>
          </a:xfrm>
        </p:grpSpPr>
        <p:sp>
          <p:nvSpPr>
            <p:cNvPr id="124" name="文本框 123"/>
            <p:cNvSpPr txBox="1"/>
            <p:nvPr/>
          </p:nvSpPr>
          <p:spPr>
            <a:xfrm rot="18480000">
              <a:off x="2691" y="5382"/>
              <a:ext cx="3192" cy="61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APP/PS1</a:t>
              </a:r>
              <a:endParaRPr lang="en-US" altLang="zh-CN" sz="99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文本框 150"/>
            <p:cNvSpPr txBox="1"/>
            <p:nvPr/>
          </p:nvSpPr>
          <p:spPr>
            <a:xfrm rot="18480000">
              <a:off x="1738" y="5690"/>
              <a:ext cx="2465" cy="51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APP/PS1</a:t>
              </a:r>
              <a:endParaRPr lang="en-US" altLang="zh-CN" sz="147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文本框 124"/>
            <p:cNvSpPr txBox="1"/>
            <p:nvPr/>
          </p:nvSpPr>
          <p:spPr>
            <a:xfrm rot="18480000">
              <a:off x="3309" y="5934"/>
              <a:ext cx="1922" cy="4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GPER-KO</a:t>
              </a:r>
              <a:endParaRPr lang="en-US" altLang="zh-CN" sz="147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文本框 125"/>
            <p:cNvSpPr txBox="1"/>
            <p:nvPr/>
          </p:nvSpPr>
          <p:spPr>
            <a:xfrm rot="18480000">
              <a:off x="2208" y="5934"/>
              <a:ext cx="1922" cy="49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GPER-KO</a:t>
              </a:r>
              <a:endParaRPr lang="en-US" altLang="zh-CN" sz="147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文本框 122"/>
            <p:cNvSpPr txBox="1"/>
            <p:nvPr/>
          </p:nvSpPr>
          <p:spPr>
            <a:xfrm rot="18480000">
              <a:off x="2583" y="6202"/>
              <a:ext cx="1345" cy="28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en-US" altLang="zh-CN" sz="147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文本框 141"/>
            <p:cNvSpPr txBox="1"/>
            <p:nvPr/>
          </p:nvSpPr>
          <p:spPr>
            <a:xfrm rot="18480000">
              <a:off x="1470" y="6202"/>
              <a:ext cx="1345" cy="28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endParaRPr lang="en-US" altLang="zh-CN" sz="147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1296670" y="1760220"/>
            <a:ext cx="1363345" cy="361315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296670" y="2338070"/>
            <a:ext cx="1363345" cy="49530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44" name="组合 43"/>
          <p:cNvGrpSpPr/>
          <p:nvPr/>
        </p:nvGrpSpPr>
        <p:grpSpPr>
          <a:xfrm>
            <a:off x="459105" y="1983740"/>
            <a:ext cx="675640" cy="696595"/>
            <a:chOff x="723" y="3124"/>
            <a:chExt cx="1064" cy="1097"/>
          </a:xfrm>
        </p:grpSpPr>
        <p:sp>
          <p:nvSpPr>
            <p:cNvPr id="19" name="文本框 18"/>
            <p:cNvSpPr txBox="1"/>
            <p:nvPr/>
          </p:nvSpPr>
          <p:spPr>
            <a:xfrm>
              <a:off x="723" y="3124"/>
              <a:ext cx="1064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200" b="1"/>
                <a:t>100</a:t>
              </a:r>
              <a:endParaRPr lang="en-US" altLang="zh-CN" sz="1200" b="1"/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352" y="3341"/>
              <a:ext cx="43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/>
          </p:nvSpPr>
          <p:spPr>
            <a:xfrm>
              <a:off x="775" y="3787"/>
              <a:ext cx="579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200" b="1"/>
                <a:t>50</a:t>
              </a:r>
              <a:endParaRPr lang="en-US" altLang="zh-CN" sz="1200" b="1"/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1354" y="3979"/>
              <a:ext cx="43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50" name="组合 49"/>
          <p:cNvGrpSpPr/>
          <p:nvPr/>
        </p:nvGrpSpPr>
        <p:grpSpPr>
          <a:xfrm>
            <a:off x="492125" y="2604135"/>
            <a:ext cx="640715" cy="275590"/>
            <a:chOff x="775" y="4101"/>
            <a:chExt cx="1009" cy="434"/>
          </a:xfrm>
        </p:grpSpPr>
        <p:sp>
          <p:nvSpPr>
            <p:cNvPr id="10" name="文本框 9"/>
            <p:cNvSpPr txBox="1"/>
            <p:nvPr/>
          </p:nvSpPr>
          <p:spPr>
            <a:xfrm>
              <a:off x="775" y="4101"/>
              <a:ext cx="579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200" b="1"/>
                <a:t>20</a:t>
              </a:r>
              <a:endParaRPr lang="en-US" altLang="zh-CN" sz="1200" b="1"/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1352" y="4310"/>
              <a:ext cx="43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54" name="组合 53"/>
          <p:cNvGrpSpPr/>
          <p:nvPr/>
        </p:nvGrpSpPr>
        <p:grpSpPr>
          <a:xfrm>
            <a:off x="3778250" y="2328545"/>
            <a:ext cx="622935" cy="275590"/>
            <a:chOff x="5950" y="3667"/>
            <a:chExt cx="981" cy="434"/>
          </a:xfrm>
        </p:grpSpPr>
        <p:sp>
          <p:nvSpPr>
            <p:cNvPr id="12" name="文本框 11"/>
            <p:cNvSpPr txBox="1"/>
            <p:nvPr/>
          </p:nvSpPr>
          <p:spPr>
            <a:xfrm>
              <a:off x="5950" y="3667"/>
              <a:ext cx="579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200" b="1"/>
                <a:t>42</a:t>
              </a:r>
              <a:endParaRPr lang="en-US" altLang="zh-CN" sz="1200" b="1"/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6499" y="3872"/>
              <a:ext cx="43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40" name="文本框 39"/>
          <p:cNvSpPr txBox="1"/>
          <p:nvPr/>
        </p:nvSpPr>
        <p:spPr>
          <a:xfrm>
            <a:off x="492125" y="629920"/>
            <a:ext cx="1059180" cy="4997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6E10</a:t>
            </a:r>
            <a:endParaRPr lang="en-US" altLang="zh-CN" sz="1765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401820" y="629920"/>
            <a:ext cx="1059180" cy="4997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765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β-</a:t>
            </a:r>
            <a:r>
              <a: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actin</a:t>
            </a:r>
            <a:endParaRPr lang="en-US" altLang="zh-CN" sz="1765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0" y="4188460"/>
            <a:ext cx="1525905" cy="4997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r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3</a:t>
            </a:r>
            <a:r>
              <a: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m</a:t>
            </a:r>
            <a:endParaRPr lang="en-US" altLang="zh-CN" sz="1765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6" name="图片 15" descr="6e10-5"/>
          <p:cNvPicPr>
            <a:picLocks noChangeAspect="1"/>
          </p:cNvPicPr>
          <p:nvPr/>
        </p:nvPicPr>
        <p:blipFill>
          <a:blip r:embed="rId3"/>
          <a:srcRect l="17998" t="8028" r="32770" b="34148"/>
          <a:stretch>
            <a:fillRect/>
          </a:stretch>
        </p:blipFill>
        <p:spPr>
          <a:xfrm>
            <a:off x="826135" y="6643370"/>
            <a:ext cx="2514600" cy="2370455"/>
          </a:xfrm>
          <a:prstGeom prst="rect">
            <a:avLst/>
          </a:prstGeom>
        </p:spPr>
      </p:pic>
      <p:pic>
        <p:nvPicPr>
          <p:cNvPr id="18" name="图片 17" descr="AGG-actin4"/>
          <p:cNvPicPr>
            <a:picLocks noChangeAspect="1"/>
          </p:cNvPicPr>
          <p:nvPr/>
        </p:nvPicPr>
        <p:blipFill>
          <a:blip r:embed="rId4"/>
          <a:srcRect l="16939" t="3832" r="28822" b="20335"/>
          <a:stretch>
            <a:fillRect/>
          </a:stretch>
        </p:blipFill>
        <p:spPr>
          <a:xfrm>
            <a:off x="4219575" y="6289040"/>
            <a:ext cx="2104390" cy="2473960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1132840" y="3113405"/>
            <a:ext cx="1198245" cy="2838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buClrTx/>
              <a:buSzTx/>
              <a:buFontTx/>
            </a:pPr>
            <a:r>
              <a:rPr lang="en-US" altLang="zh-CN" sz="147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HPC</a:t>
            </a:r>
            <a:endParaRPr lang="en-US" altLang="zh-CN" sz="1470" b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739900" y="3113405"/>
            <a:ext cx="1198245" cy="2838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buClrTx/>
              <a:buSzTx/>
              <a:buFontTx/>
            </a:pPr>
            <a:r>
              <a:rPr lang="en-US" altLang="zh-CN" sz="147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</a:t>
            </a:r>
            <a:r>
              <a:rPr lang="en-US" altLang="zh-CN" sz="1470" b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x</a:t>
            </a:r>
            <a:endParaRPr lang="en-US" altLang="zh-CN" sz="1470" b="1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459105" y="5253990"/>
            <a:ext cx="4968875" cy="499110"/>
            <a:chOff x="975" y="1192"/>
            <a:chExt cx="7825" cy="786"/>
          </a:xfrm>
        </p:grpSpPr>
        <p:sp>
          <p:nvSpPr>
            <p:cNvPr id="31" name="文本框 30"/>
            <p:cNvSpPr txBox="1"/>
            <p:nvPr/>
          </p:nvSpPr>
          <p:spPr>
            <a:xfrm>
              <a:off x="975" y="1192"/>
              <a:ext cx="1668" cy="787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0" indent="0" algn="l" defTabSz="26670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65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6E10</a:t>
              </a:r>
              <a:endPara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7132" y="1192"/>
              <a:ext cx="1668" cy="787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0" indent="0" algn="l" defTabSz="26670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765" b="1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β-</a:t>
              </a:r>
              <a:r>
                <a:rPr lang="en-US" altLang="zh-CN" sz="1765" b="1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rPr>
                <a:t>actin</a:t>
              </a:r>
              <a:endPara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1475740" y="4013835"/>
            <a:ext cx="1365250" cy="3067685"/>
            <a:chOff x="2388" y="6321"/>
            <a:chExt cx="2150" cy="4831"/>
          </a:xfrm>
        </p:grpSpPr>
        <p:sp>
          <p:nvSpPr>
            <p:cNvPr id="23" name="文本框 22"/>
            <p:cNvSpPr txBox="1"/>
            <p:nvPr/>
          </p:nvSpPr>
          <p:spPr>
            <a:xfrm rot="18480000">
              <a:off x="1657" y="8801"/>
              <a:ext cx="3871" cy="51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APP/PS1; GPER</a:t>
              </a:r>
              <a:r>
                <a:rPr lang="en-US" altLang="zh-CN" sz="1470" b="1" baseline="30000">
                  <a:latin typeface="Arial" panose="020B0604020202020204" pitchFamily="34" charset="0"/>
                  <a:cs typeface="Arial" panose="020B0604020202020204" pitchFamily="34" charset="0"/>
                </a:rPr>
                <a:t>fl/fl</a:t>
              </a:r>
              <a:endParaRPr lang="en-US" altLang="zh-CN" sz="1470" b="1" baseline="30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 rot="18480000">
              <a:off x="1587" y="9567"/>
              <a:ext cx="2035" cy="43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GPER</a:t>
              </a:r>
              <a:r>
                <a:rPr lang="en-US" altLang="zh-CN" sz="1470" b="1" baseline="30000">
                  <a:latin typeface="Arial" panose="020B0604020202020204" pitchFamily="34" charset="0"/>
                  <a:cs typeface="Arial" panose="020B0604020202020204" pitchFamily="34" charset="0"/>
                </a:rPr>
                <a:t>fl/fl</a:t>
              </a:r>
              <a:endParaRPr lang="en-US" altLang="zh-CN" sz="1470" b="1" baseline="30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 rot="18480000">
              <a:off x="1865" y="8479"/>
              <a:ext cx="4831" cy="51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APP/PS1; GFAP</a:t>
              </a:r>
              <a:r>
                <a:rPr lang="en-US" altLang="zh-CN" sz="1470" b="1" baseline="30000">
                  <a:latin typeface="Arial" panose="020B0604020202020204" pitchFamily="34" charset="0"/>
                  <a:cs typeface="Arial" panose="020B0604020202020204" pitchFamily="34" charset="0"/>
                </a:rPr>
                <a:t>cre</a:t>
              </a: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-GPER</a:t>
              </a:r>
              <a:r>
                <a:rPr lang="en-US" altLang="zh-CN" sz="1470" b="1" baseline="30000">
                  <a:latin typeface="Arial" panose="020B0604020202020204" pitchFamily="34" charset="0"/>
                  <a:cs typeface="Arial" panose="020B0604020202020204" pitchFamily="34" charset="0"/>
                </a:rPr>
                <a:t>fl/fl</a:t>
              </a:r>
              <a:endParaRPr lang="en-US" altLang="zh-CN" sz="1470" b="1" baseline="30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2240915" y="4010025"/>
            <a:ext cx="1324610" cy="3067685"/>
            <a:chOff x="2340" y="6321"/>
            <a:chExt cx="2086" cy="4831"/>
          </a:xfrm>
        </p:grpSpPr>
        <p:sp>
          <p:nvSpPr>
            <p:cNvPr id="37" name="文本框 36"/>
            <p:cNvSpPr txBox="1"/>
            <p:nvPr/>
          </p:nvSpPr>
          <p:spPr>
            <a:xfrm rot="18480000">
              <a:off x="1577" y="8801"/>
              <a:ext cx="3871" cy="51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APP/PS1; GPER</a:t>
              </a:r>
              <a:r>
                <a:rPr lang="en-US" altLang="zh-CN" sz="1470" b="1" baseline="30000">
                  <a:latin typeface="Arial" panose="020B0604020202020204" pitchFamily="34" charset="0"/>
                  <a:cs typeface="Arial" panose="020B0604020202020204" pitchFamily="34" charset="0"/>
                </a:rPr>
                <a:t>fl/fl</a:t>
              </a:r>
              <a:endParaRPr lang="en-US" altLang="zh-CN" sz="1470" b="1" baseline="30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 rot="18480000">
              <a:off x="1539" y="9567"/>
              <a:ext cx="2035" cy="43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GPER</a:t>
              </a:r>
              <a:r>
                <a:rPr lang="en-US" altLang="zh-CN" sz="1470" b="1" baseline="30000">
                  <a:latin typeface="Arial" panose="020B0604020202020204" pitchFamily="34" charset="0"/>
                  <a:cs typeface="Arial" panose="020B0604020202020204" pitchFamily="34" charset="0"/>
                </a:rPr>
                <a:t>fl/fl</a:t>
              </a:r>
              <a:endParaRPr lang="en-US" altLang="zh-CN" sz="1470" b="1" baseline="30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 rot="18480000">
              <a:off x="1753" y="8479"/>
              <a:ext cx="4831" cy="51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APP/PS1; GFAP</a:t>
              </a:r>
              <a:r>
                <a:rPr lang="en-US" altLang="zh-CN" sz="1470" b="1" baseline="30000">
                  <a:latin typeface="Arial" panose="020B0604020202020204" pitchFamily="34" charset="0"/>
                  <a:cs typeface="Arial" panose="020B0604020202020204" pitchFamily="34" charset="0"/>
                </a:rPr>
                <a:t>cre</a:t>
              </a: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</a:rPr>
                <a:t>-GPER</a:t>
              </a:r>
              <a:r>
                <a:rPr lang="en-US" altLang="zh-CN" sz="1470" b="1" baseline="30000">
                  <a:latin typeface="Arial" panose="020B0604020202020204" pitchFamily="34" charset="0"/>
                  <a:cs typeface="Arial" panose="020B0604020202020204" pitchFamily="34" charset="0"/>
                </a:rPr>
                <a:t>fl/fl</a:t>
              </a:r>
              <a:endParaRPr lang="en-US" altLang="zh-CN" sz="1470" b="1" baseline="30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1080135" y="8482965"/>
            <a:ext cx="1804670" cy="283210"/>
            <a:chOff x="1984" y="5103"/>
            <a:chExt cx="2842" cy="446"/>
          </a:xfrm>
        </p:grpSpPr>
        <p:sp>
          <p:nvSpPr>
            <p:cNvPr id="41" name="文本框 40"/>
            <p:cNvSpPr txBox="1"/>
            <p:nvPr/>
          </p:nvSpPr>
          <p:spPr>
            <a:xfrm>
              <a:off x="1984" y="5103"/>
              <a:ext cx="1887" cy="44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ctr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HPC</a:t>
              </a:r>
              <a:endParaRPr lang="en-US" altLang="zh-CN" sz="1470" b="1"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2940" y="5103"/>
              <a:ext cx="1887" cy="44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ctr">
                <a:buClrTx/>
                <a:buSzTx/>
                <a:buFontTx/>
              </a:pP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C</a:t>
              </a:r>
              <a:r>
                <a:rPr lang="en-US" altLang="zh-CN" sz="1470" b="1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x</a:t>
              </a:r>
              <a:endParaRPr lang="en-US" altLang="zh-CN" sz="1470" b="1">
                <a:latin typeface="Arial" panose="020B0604020202020204" pitchFamily="34" charset="0"/>
                <a:cs typeface="Arial" panose="020B0604020202020204" pitchFamily="34" charset="0"/>
                <a:sym typeface="+mn-ea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275590" y="7069455"/>
            <a:ext cx="675640" cy="696595"/>
            <a:chOff x="723" y="3124"/>
            <a:chExt cx="1064" cy="1097"/>
          </a:xfrm>
        </p:grpSpPr>
        <p:sp>
          <p:nvSpPr>
            <p:cNvPr id="46" name="文本框 45"/>
            <p:cNvSpPr txBox="1"/>
            <p:nvPr/>
          </p:nvSpPr>
          <p:spPr>
            <a:xfrm>
              <a:off x="723" y="3124"/>
              <a:ext cx="1064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200" b="1"/>
                <a:t>100</a:t>
              </a:r>
              <a:endParaRPr lang="en-US" altLang="zh-CN" sz="1200" b="1"/>
            </a:p>
          </p:txBody>
        </p:sp>
        <p:cxnSp>
          <p:nvCxnSpPr>
            <p:cNvPr id="47" name="直接连接符 46"/>
            <p:cNvCxnSpPr/>
            <p:nvPr/>
          </p:nvCxnSpPr>
          <p:spPr>
            <a:xfrm>
              <a:off x="1352" y="3341"/>
              <a:ext cx="43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8" name="文本框 47"/>
            <p:cNvSpPr txBox="1"/>
            <p:nvPr/>
          </p:nvSpPr>
          <p:spPr>
            <a:xfrm>
              <a:off x="775" y="3787"/>
              <a:ext cx="579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200" b="1"/>
                <a:t>50</a:t>
              </a:r>
              <a:endParaRPr lang="en-US" altLang="zh-CN" sz="1200" b="1"/>
            </a:p>
          </p:txBody>
        </p:sp>
        <p:cxnSp>
          <p:nvCxnSpPr>
            <p:cNvPr id="49" name="直接连接符 48"/>
            <p:cNvCxnSpPr/>
            <p:nvPr/>
          </p:nvCxnSpPr>
          <p:spPr>
            <a:xfrm>
              <a:off x="1354" y="3979"/>
              <a:ext cx="43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51" name="组合 50"/>
          <p:cNvGrpSpPr/>
          <p:nvPr/>
        </p:nvGrpSpPr>
        <p:grpSpPr>
          <a:xfrm>
            <a:off x="318770" y="7820025"/>
            <a:ext cx="640715" cy="275590"/>
            <a:chOff x="775" y="4101"/>
            <a:chExt cx="1009" cy="434"/>
          </a:xfrm>
        </p:grpSpPr>
        <p:sp>
          <p:nvSpPr>
            <p:cNvPr id="52" name="文本框 51"/>
            <p:cNvSpPr txBox="1"/>
            <p:nvPr/>
          </p:nvSpPr>
          <p:spPr>
            <a:xfrm>
              <a:off x="775" y="4101"/>
              <a:ext cx="579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200" b="1"/>
                <a:t>20</a:t>
              </a:r>
              <a:endParaRPr lang="en-US" altLang="zh-CN" sz="1200" b="1"/>
            </a:p>
          </p:txBody>
        </p:sp>
        <p:cxnSp>
          <p:nvCxnSpPr>
            <p:cNvPr id="53" name="直接连接符 52"/>
            <p:cNvCxnSpPr/>
            <p:nvPr/>
          </p:nvCxnSpPr>
          <p:spPr>
            <a:xfrm>
              <a:off x="1352" y="4310"/>
              <a:ext cx="43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55" name="组合 54"/>
          <p:cNvGrpSpPr/>
          <p:nvPr/>
        </p:nvGrpSpPr>
        <p:grpSpPr>
          <a:xfrm>
            <a:off x="3778250" y="7360285"/>
            <a:ext cx="622935" cy="275590"/>
            <a:chOff x="5950" y="3667"/>
            <a:chExt cx="981" cy="434"/>
          </a:xfrm>
        </p:grpSpPr>
        <p:sp>
          <p:nvSpPr>
            <p:cNvPr id="57" name="文本框 56"/>
            <p:cNvSpPr txBox="1"/>
            <p:nvPr/>
          </p:nvSpPr>
          <p:spPr>
            <a:xfrm>
              <a:off x="5950" y="3667"/>
              <a:ext cx="579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200" b="1"/>
                <a:t>42</a:t>
              </a:r>
              <a:endParaRPr lang="en-US" altLang="zh-CN" sz="1200" b="1"/>
            </a:p>
          </p:txBody>
        </p:sp>
        <p:cxnSp>
          <p:nvCxnSpPr>
            <p:cNvPr id="58" name="直接连接符 57"/>
            <p:cNvCxnSpPr/>
            <p:nvPr/>
          </p:nvCxnSpPr>
          <p:spPr>
            <a:xfrm>
              <a:off x="6499" y="3872"/>
              <a:ext cx="43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0728f6088a18b1b1d26b8a7594171aa2"/>
          <p:cNvPicPr>
            <a:picLocks noChangeAspect="1"/>
          </p:cNvPicPr>
          <p:nvPr/>
        </p:nvPicPr>
        <p:blipFill>
          <a:blip r:embed="rId1"/>
          <a:srcRect l="44244" t="14764" r="4593" b="16250"/>
          <a:stretch>
            <a:fillRect/>
          </a:stretch>
        </p:blipFill>
        <p:spPr>
          <a:xfrm>
            <a:off x="1739900" y="5945505"/>
            <a:ext cx="3201035" cy="3463290"/>
          </a:xfrm>
          <a:prstGeom prst="rect">
            <a:avLst/>
          </a:prstGeom>
        </p:spPr>
      </p:pic>
      <p:sp>
        <p:nvSpPr>
          <p:cNvPr id="66" name="文本框 65"/>
          <p:cNvSpPr txBox="1"/>
          <p:nvPr/>
        </p:nvSpPr>
        <p:spPr>
          <a:xfrm>
            <a:off x="0" y="224790"/>
            <a:ext cx="1525905" cy="4997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r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9</a:t>
            </a:r>
            <a:r>
              <a: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e</a:t>
            </a:r>
            <a:endParaRPr lang="en-US" altLang="zh-CN" sz="1765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377950" y="1092200"/>
            <a:ext cx="3837305" cy="396938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1595754" y="935546"/>
            <a:ext cx="3102840" cy="4016184"/>
            <a:chOff x="779" y="1226"/>
            <a:chExt cx="3590" cy="4277"/>
          </a:xfrm>
        </p:grpSpPr>
        <p:pic>
          <p:nvPicPr>
            <p:cNvPr id="6" name="图片 5" descr="86e12d8b159b5b03cdfbcd672307806f"/>
            <p:cNvPicPr>
              <a:picLocks noChangeAspect="1"/>
            </p:cNvPicPr>
            <p:nvPr/>
          </p:nvPicPr>
          <p:blipFill>
            <a:blip r:embed="rId2"/>
            <a:srcRect l="36308" t="19764" r="20741" b="11612"/>
            <a:stretch>
              <a:fillRect/>
            </a:stretch>
          </p:blipFill>
          <p:spPr>
            <a:xfrm>
              <a:off x="1414" y="1715"/>
              <a:ext cx="2955" cy="3788"/>
            </a:xfrm>
            <a:prstGeom prst="rect">
              <a:avLst/>
            </a:prstGeom>
          </p:spPr>
        </p:pic>
        <p:cxnSp>
          <p:nvCxnSpPr>
            <p:cNvPr id="7" name="直接连接符 6"/>
            <p:cNvCxnSpPr/>
            <p:nvPr/>
          </p:nvCxnSpPr>
          <p:spPr>
            <a:xfrm>
              <a:off x="1217" y="3093"/>
              <a:ext cx="31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/>
          </p:nvSpPr>
          <p:spPr>
            <a:xfrm>
              <a:off x="779" y="2947"/>
              <a:ext cx="533" cy="2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200" b="1"/>
                <a:t>100</a:t>
              </a:r>
              <a:endParaRPr lang="en-US" altLang="zh-CN" sz="1200" b="1"/>
            </a:p>
          </p:txBody>
        </p:sp>
        <p:sp>
          <p:nvSpPr>
            <p:cNvPr id="9" name="矩形 8"/>
            <p:cNvSpPr/>
            <p:nvPr/>
          </p:nvSpPr>
          <p:spPr>
            <a:xfrm>
              <a:off x="1535" y="2640"/>
              <a:ext cx="2486" cy="68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77" name="Google Shape;92;p14"/>
            <p:cNvSpPr txBox="1"/>
            <p:nvPr/>
          </p:nvSpPr>
          <p:spPr>
            <a:xfrm rot="18420000">
              <a:off x="1756" y="1844"/>
              <a:ext cx="1134" cy="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/>
              <a:r>
                <a:rPr lang="en-US" altLang="en-GB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WT-Input</a:t>
              </a:r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Google Shape;92;p14"/>
            <p:cNvSpPr txBox="1"/>
            <p:nvPr/>
          </p:nvSpPr>
          <p:spPr>
            <a:xfrm rot="18480000">
              <a:off x="2060" y="1673"/>
              <a:ext cx="1532" cy="6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/>
              <a:r>
                <a:rPr lang="en-US" altLang="en-GB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APP/PS1-</a:t>
              </a:r>
              <a:r>
                <a:rPr lang="en-US" altLang="en-GB" sz="1200" b="1" dirty="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Input</a:t>
              </a:r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Google Shape;92;p14"/>
          <p:cNvSpPr txBox="1"/>
          <p:nvPr/>
        </p:nvSpPr>
        <p:spPr>
          <a:xfrm rot="18480000">
            <a:off x="3066853" y="1511211"/>
            <a:ext cx="112025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IgG</a:t>
            </a:r>
            <a:endParaRPr lang="en-US" alt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670300" y="1106170"/>
            <a:ext cx="804545" cy="1189990"/>
            <a:chOff x="4367" y="1922"/>
            <a:chExt cx="1267" cy="1874"/>
          </a:xfrm>
        </p:grpSpPr>
        <p:sp>
          <p:nvSpPr>
            <p:cNvPr id="14" name="Google Shape;92;p14"/>
            <p:cNvSpPr txBox="1"/>
            <p:nvPr/>
          </p:nvSpPr>
          <p:spPr>
            <a:xfrm rot="18420000">
              <a:off x="4137" y="2699"/>
              <a:ext cx="1326" cy="8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/>
              <a:r>
                <a:rPr lang="en-US" altLang="en-GB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r>
                <a:rPr lang="en-US" altLang="en-GB" sz="1200" b="1" dirty="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-IP</a:t>
              </a:r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Google Shape;92;p14"/>
            <p:cNvSpPr txBox="1"/>
            <p:nvPr/>
          </p:nvSpPr>
          <p:spPr>
            <a:xfrm rot="18480000">
              <a:off x="4464" y="2516"/>
              <a:ext cx="1764" cy="5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/>
              <a:r>
                <a:rPr lang="en-US" altLang="en-GB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APP/PS1-IP</a:t>
              </a:r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2265680" y="2908300"/>
            <a:ext cx="2148840" cy="361315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Rectangle 55"/>
          <p:cNvSpPr/>
          <p:nvPr/>
        </p:nvSpPr>
        <p:spPr>
          <a:xfrm>
            <a:off x="1377950" y="5613400"/>
            <a:ext cx="3836670" cy="393446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文本框 18"/>
          <p:cNvSpPr txBox="1"/>
          <p:nvPr/>
        </p:nvSpPr>
        <p:spPr>
          <a:xfrm>
            <a:off x="1661795" y="3043555"/>
            <a:ext cx="3676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50</a:t>
            </a:r>
            <a:endParaRPr lang="en-US" altLang="zh-CN" sz="1200" b="1"/>
          </a:p>
        </p:txBody>
      </p:sp>
      <p:cxnSp>
        <p:nvCxnSpPr>
          <p:cNvPr id="20" name="直接连接符 19"/>
          <p:cNvCxnSpPr/>
          <p:nvPr/>
        </p:nvCxnSpPr>
        <p:spPr>
          <a:xfrm>
            <a:off x="1969238" y="3171294"/>
            <a:ext cx="27484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2601595" y="7487920"/>
            <a:ext cx="2096770" cy="309245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2601595" y="6838315"/>
            <a:ext cx="2096770" cy="505460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2006599" y="7068352"/>
            <a:ext cx="460672" cy="27513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100</a:t>
            </a:r>
            <a:endParaRPr lang="en-US" altLang="zh-CN" sz="1200" b="1"/>
          </a:p>
        </p:txBody>
      </p:sp>
      <p:sp>
        <p:nvSpPr>
          <p:cNvPr id="25" name="文本框 24"/>
          <p:cNvSpPr txBox="1"/>
          <p:nvPr/>
        </p:nvSpPr>
        <p:spPr>
          <a:xfrm>
            <a:off x="2070100" y="7487920"/>
            <a:ext cx="3676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50</a:t>
            </a:r>
            <a:endParaRPr lang="en-US" altLang="zh-CN" sz="1200" b="1"/>
          </a:p>
        </p:txBody>
      </p:sp>
      <p:sp>
        <p:nvSpPr>
          <p:cNvPr id="29" name="Google Shape;92;p14"/>
          <p:cNvSpPr txBox="1"/>
          <p:nvPr/>
        </p:nvSpPr>
        <p:spPr>
          <a:xfrm rot="18480000">
            <a:off x="2753798" y="6170841"/>
            <a:ext cx="112025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IgG</a:t>
            </a:r>
            <a:endParaRPr lang="en-US" altLang="en-GB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3524250" y="5630545"/>
            <a:ext cx="991250" cy="1438577"/>
            <a:chOff x="4527" y="1673"/>
            <a:chExt cx="1561" cy="2265"/>
          </a:xfrm>
        </p:grpSpPr>
        <p:sp>
          <p:nvSpPr>
            <p:cNvPr id="32" name="Google Shape;92;p14"/>
            <p:cNvSpPr txBox="1"/>
            <p:nvPr/>
          </p:nvSpPr>
          <p:spPr>
            <a:xfrm rot="18420000">
              <a:off x="3976" y="2612"/>
              <a:ext cx="1677" cy="5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/>
              <a:r>
                <a:rPr lang="en-US" altLang="en-GB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WT-Input</a:t>
              </a:r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Google Shape;92;p14"/>
            <p:cNvSpPr txBox="1"/>
            <p:nvPr/>
          </p:nvSpPr>
          <p:spPr>
            <a:xfrm rot="18480000">
              <a:off x="4522" y="2372"/>
              <a:ext cx="2265" cy="8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/>
              <a:r>
                <a:rPr lang="en-US" altLang="en-GB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APP/PS1-</a:t>
              </a:r>
              <a:r>
                <a:rPr lang="en-US" altLang="en-GB" sz="1200" b="1" dirty="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Input</a:t>
              </a:r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152265" y="5830570"/>
            <a:ext cx="756285" cy="1170305"/>
            <a:chOff x="6539" y="8430"/>
            <a:chExt cx="1191" cy="1843"/>
          </a:xfrm>
        </p:grpSpPr>
        <p:sp>
          <p:nvSpPr>
            <p:cNvPr id="35" name="Google Shape;92;p14"/>
            <p:cNvSpPr txBox="1"/>
            <p:nvPr/>
          </p:nvSpPr>
          <p:spPr>
            <a:xfrm rot="18420000">
              <a:off x="6309" y="9176"/>
              <a:ext cx="1326" cy="8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/>
              <a:r>
                <a:rPr lang="en-US" altLang="en-GB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WT</a:t>
              </a:r>
              <a:r>
                <a:rPr lang="en-US" altLang="en-GB" sz="1200" b="1" dirty="0">
                  <a:latin typeface="Arial" panose="020B0604020202020204" pitchFamily="34" charset="0"/>
                  <a:cs typeface="Arial" panose="020B0604020202020204" pitchFamily="34" charset="0"/>
                  <a:sym typeface="+mn-ea"/>
                </a:rPr>
                <a:t>-IP</a:t>
              </a:r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/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Google Shape;92;p14"/>
            <p:cNvSpPr txBox="1"/>
            <p:nvPr/>
          </p:nvSpPr>
          <p:spPr>
            <a:xfrm rot="18480000">
              <a:off x="6560" y="9024"/>
              <a:ext cx="1764" cy="5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/>
              <a:r>
                <a:rPr lang="en-US" altLang="en-GB" sz="1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APP/PS1-IP</a:t>
              </a:r>
              <a:endParaRPr lang="en-US" altLang="en-GB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8" name="直接连接符 37"/>
          <p:cNvCxnSpPr/>
          <p:nvPr/>
        </p:nvCxnSpPr>
        <p:spPr>
          <a:xfrm>
            <a:off x="2346428" y="7216879"/>
            <a:ext cx="27484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/>
        </p:nvCxnSpPr>
        <p:spPr>
          <a:xfrm>
            <a:off x="2338173" y="7609309"/>
            <a:ext cx="27484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/>
        </p:nvSpPr>
        <p:spPr>
          <a:xfrm>
            <a:off x="1407795" y="1092200"/>
            <a:ext cx="1059180" cy="4997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6E10</a:t>
            </a:r>
            <a:endParaRPr lang="en-US" altLang="zh-CN" sz="1765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407795" y="5711190"/>
            <a:ext cx="1059180" cy="4997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GPER</a:t>
            </a:r>
            <a:endParaRPr lang="en-US" altLang="zh-CN" sz="1765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-118110" y="5061585"/>
            <a:ext cx="1525905" cy="4997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r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765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Figure 9f</a:t>
            </a:r>
            <a:endParaRPr lang="en-US" altLang="zh-CN" sz="1765" b="1">
              <a:solidFill>
                <a:srgbClr val="000000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797</Words>
  <Application>WPS 演示</Application>
  <PresentationFormat>宽屏</PresentationFormat>
  <Paragraphs>106</Paragraphs>
  <Slides>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3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RobotoRegular</vt:lpstr>
      <vt:lpstr>Segoe Print</vt:lpstr>
      <vt:lpstr>WPS</vt:lpstr>
      <vt:lpstr>Additional File 4: Uncropped blots  Protein kinase CK2α’ as a Dual Modulator of Immune Signaling and Synaptic Dysfunction in Tauopathy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Treasure</cp:lastModifiedBy>
  <cp:revision>180</cp:revision>
  <dcterms:created xsi:type="dcterms:W3CDTF">2019-06-19T02:08:00Z</dcterms:created>
  <dcterms:modified xsi:type="dcterms:W3CDTF">2026-07-15T15:51:05Z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2052-12.1.0.26884</vt:lpwstr>
  </property>
  <property fmtid="{D5CDD505-2E9C-101B-9397-08002B2CF9AE}" pid="3" name="ICV">
    <vt:lpwstr>E51878E5C40C48D79EC6A9C251C1A393_11</vt:lpwstr>
  </property>
</Properties>
</file>