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9"/>
  </p:notesMasterIdLst>
  <p:sldIdLst>
    <p:sldId id="256" r:id="rId2"/>
    <p:sldId id="318" r:id="rId3"/>
    <p:sldId id="295" r:id="rId4"/>
    <p:sldId id="289" r:id="rId5"/>
    <p:sldId id="257" r:id="rId6"/>
    <p:sldId id="290" r:id="rId7"/>
    <p:sldId id="258" r:id="rId8"/>
    <p:sldId id="291" r:id="rId9"/>
    <p:sldId id="259" r:id="rId10"/>
    <p:sldId id="260" r:id="rId11"/>
    <p:sldId id="293" r:id="rId12"/>
    <p:sldId id="292" r:id="rId13"/>
    <p:sldId id="294" r:id="rId14"/>
    <p:sldId id="296" r:id="rId15"/>
    <p:sldId id="297" r:id="rId16"/>
    <p:sldId id="262" r:id="rId17"/>
    <p:sldId id="298" r:id="rId18"/>
    <p:sldId id="263" r:id="rId19"/>
    <p:sldId id="299" r:id="rId20"/>
    <p:sldId id="264" r:id="rId21"/>
    <p:sldId id="265" r:id="rId22"/>
    <p:sldId id="301" r:id="rId23"/>
    <p:sldId id="300" r:id="rId24"/>
    <p:sldId id="302" r:id="rId25"/>
    <p:sldId id="267" r:id="rId26"/>
    <p:sldId id="268" r:id="rId27"/>
    <p:sldId id="269" r:id="rId28"/>
    <p:sldId id="270" r:id="rId29"/>
    <p:sldId id="271" r:id="rId30"/>
    <p:sldId id="303" r:id="rId31"/>
    <p:sldId id="304" r:id="rId32"/>
    <p:sldId id="305" r:id="rId33"/>
    <p:sldId id="273" r:id="rId34"/>
    <p:sldId id="274" r:id="rId35"/>
    <p:sldId id="275" r:id="rId36"/>
    <p:sldId id="276" r:id="rId37"/>
    <p:sldId id="306" r:id="rId38"/>
    <p:sldId id="307" r:id="rId39"/>
    <p:sldId id="308" r:id="rId40"/>
    <p:sldId id="309" r:id="rId41"/>
    <p:sldId id="278" r:id="rId42"/>
    <p:sldId id="279" r:id="rId43"/>
    <p:sldId id="280" r:id="rId44"/>
    <p:sldId id="281" r:id="rId45"/>
    <p:sldId id="282" r:id="rId46"/>
    <p:sldId id="310" r:id="rId47"/>
    <p:sldId id="311" r:id="rId48"/>
    <p:sldId id="312" r:id="rId49"/>
    <p:sldId id="284" r:id="rId50"/>
    <p:sldId id="313" r:id="rId51"/>
    <p:sldId id="285" r:id="rId52"/>
    <p:sldId id="314" r:id="rId53"/>
    <p:sldId id="316" r:id="rId54"/>
    <p:sldId id="286" r:id="rId55"/>
    <p:sldId id="317" r:id="rId56"/>
    <p:sldId id="287" r:id="rId57"/>
    <p:sldId id="315" r:id="rId58"/>
  </p:sldIdLst>
  <p:sldSz cx="9144000" cy="5143500" type="screen16x9"/>
  <p:notesSz cx="6858000" cy="9144000"/>
  <p:embeddedFontLst>
    <p:embeddedFont>
      <p:font typeface="EB Garamond" panose="00000500000000000000" pitchFamily="2"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966" y="84"/>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1.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e81ea9a8a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e81ea9a8a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e81ea9a8ad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e81ea9a8ad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e81ea9a8ad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e81ea9a8ad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941CB82C-6D04-17EF-1AF4-6C4E0533A47C}"/>
            </a:ext>
          </a:extLst>
        </p:cNvPr>
        <p:cNvGrpSpPr/>
        <p:nvPr/>
      </p:nvGrpSpPr>
      <p:grpSpPr>
        <a:xfrm>
          <a:off x="0" y="0"/>
          <a:ext cx="0" cy="0"/>
          <a:chOff x="0" y="0"/>
          <a:chExt cx="0" cy="0"/>
        </a:xfrm>
      </p:grpSpPr>
      <p:sp>
        <p:nvSpPr>
          <p:cNvPr id="51" name="Google Shape;51;g1e81ea9a8ad_0_5:notes">
            <a:extLst>
              <a:ext uri="{FF2B5EF4-FFF2-40B4-BE49-F238E27FC236}">
                <a16:creationId xmlns:a16="http://schemas.microsoft.com/office/drawing/2014/main" id="{E0DB0485-6C0B-7C95-E2CD-88DF90F194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e81ea9a8ad_0_5:notes">
            <a:extLst>
              <a:ext uri="{FF2B5EF4-FFF2-40B4-BE49-F238E27FC236}">
                <a16:creationId xmlns:a16="http://schemas.microsoft.com/office/drawing/2014/main" id="{61B23C53-BEA6-F4B6-E287-1F7817678A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9721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e860c312e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e860c312e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e860c312eb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e860c312eb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e860c312e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e860c312e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e860c312e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e860c312e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e860c312eb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1e860c312eb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4C6685C0-262B-3B83-F372-F6BF11D86AA9}"/>
            </a:ext>
          </a:extLst>
        </p:cNvPr>
        <p:cNvGrpSpPr/>
        <p:nvPr/>
      </p:nvGrpSpPr>
      <p:grpSpPr>
        <a:xfrm>
          <a:off x="0" y="0"/>
          <a:ext cx="0" cy="0"/>
          <a:chOff x="0" y="0"/>
          <a:chExt cx="0" cy="0"/>
        </a:xfrm>
      </p:grpSpPr>
      <p:sp>
        <p:nvSpPr>
          <p:cNvPr id="51" name="Google Shape;51;g1e81ea9a8ad_0_5:notes">
            <a:extLst>
              <a:ext uri="{FF2B5EF4-FFF2-40B4-BE49-F238E27FC236}">
                <a16:creationId xmlns:a16="http://schemas.microsoft.com/office/drawing/2014/main" id="{C3C92046-DC59-B415-1BDF-4067F73321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e81ea9a8ad_0_5:notes">
            <a:extLst>
              <a:ext uri="{FF2B5EF4-FFF2-40B4-BE49-F238E27FC236}">
                <a16:creationId xmlns:a16="http://schemas.microsoft.com/office/drawing/2014/main" id="{1CF24612-C80B-4590-B1D6-8E8C361E80B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9430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e860c312eb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e860c312eb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A1CEF922-5759-335F-8D95-D0A946601FA9}"/>
            </a:ext>
          </a:extLst>
        </p:cNvPr>
        <p:cNvGrpSpPr/>
        <p:nvPr/>
      </p:nvGrpSpPr>
      <p:grpSpPr>
        <a:xfrm>
          <a:off x="0" y="0"/>
          <a:ext cx="0" cy="0"/>
          <a:chOff x="0" y="0"/>
          <a:chExt cx="0" cy="0"/>
        </a:xfrm>
      </p:grpSpPr>
      <p:sp>
        <p:nvSpPr>
          <p:cNvPr id="51" name="Google Shape;51;g1e81ea9a8ad_0_5:notes">
            <a:extLst>
              <a:ext uri="{FF2B5EF4-FFF2-40B4-BE49-F238E27FC236}">
                <a16:creationId xmlns:a16="http://schemas.microsoft.com/office/drawing/2014/main" id="{1092D5BB-2173-D8E0-8D25-2E4EC589C0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e81ea9a8ad_0_5:notes">
            <a:extLst>
              <a:ext uri="{FF2B5EF4-FFF2-40B4-BE49-F238E27FC236}">
                <a16:creationId xmlns:a16="http://schemas.microsoft.com/office/drawing/2014/main" id="{4178922F-B38D-6C80-7F43-9093538E62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0417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e860c312eb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e860c312eb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e860c312eb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e860c312e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e860c312eb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e860c312eb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94DCBB01-9C2D-6D65-58A5-B2760A14175D}"/>
            </a:ext>
          </a:extLst>
        </p:cNvPr>
        <p:cNvGrpSpPr/>
        <p:nvPr/>
      </p:nvGrpSpPr>
      <p:grpSpPr>
        <a:xfrm>
          <a:off x="0" y="0"/>
          <a:ext cx="0" cy="0"/>
          <a:chOff x="0" y="0"/>
          <a:chExt cx="0" cy="0"/>
        </a:xfrm>
      </p:grpSpPr>
      <p:sp>
        <p:nvSpPr>
          <p:cNvPr id="51" name="Google Shape;51;g1e81ea9a8ad_0_5:notes">
            <a:extLst>
              <a:ext uri="{FF2B5EF4-FFF2-40B4-BE49-F238E27FC236}">
                <a16:creationId xmlns:a16="http://schemas.microsoft.com/office/drawing/2014/main" id="{BE5EAD11-E0EF-9217-9E53-BA2DBB2FAFE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e81ea9a8ad_0_5:notes">
            <a:extLst>
              <a:ext uri="{FF2B5EF4-FFF2-40B4-BE49-F238E27FC236}">
                <a16:creationId xmlns:a16="http://schemas.microsoft.com/office/drawing/2014/main" id="{FC9A184C-0666-CCCE-FB51-8C9EF16B546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1361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e860c312eb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e860c312eb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1e860c312eb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1e860c312eb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e860c312eb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1e860c312eb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1e860c312eb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1e860c312eb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e860c312eb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1e860c312eb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2E5D7C7C-6283-5198-3AF1-7806BD731A89}"/>
            </a:ext>
          </a:extLst>
        </p:cNvPr>
        <p:cNvGrpSpPr/>
        <p:nvPr/>
      </p:nvGrpSpPr>
      <p:grpSpPr>
        <a:xfrm>
          <a:off x="0" y="0"/>
          <a:ext cx="0" cy="0"/>
          <a:chOff x="0" y="0"/>
          <a:chExt cx="0" cy="0"/>
        </a:xfrm>
      </p:grpSpPr>
      <p:sp>
        <p:nvSpPr>
          <p:cNvPr id="51" name="Google Shape;51;g1e81ea9a8ad_0_5:notes">
            <a:extLst>
              <a:ext uri="{FF2B5EF4-FFF2-40B4-BE49-F238E27FC236}">
                <a16:creationId xmlns:a16="http://schemas.microsoft.com/office/drawing/2014/main" id="{DEDE11E9-6203-B791-F444-A17FB4209A4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e81ea9a8ad_0_5:notes">
            <a:extLst>
              <a:ext uri="{FF2B5EF4-FFF2-40B4-BE49-F238E27FC236}">
                <a16:creationId xmlns:a16="http://schemas.microsoft.com/office/drawing/2014/main" id="{AE0B98B8-E53C-5B06-378D-C72A96F865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8626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e860c312eb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e860c312eb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e860c312eb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e860c312eb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1e860c312eb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1e860c312eb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1e860c312eb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1e860c312eb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80e79f0d4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80e79f0d4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80e79f0d40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80e79f0d40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80e79f0d4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80e79f0d4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9C375003-37C1-9E86-96C0-B4BAE361356A}"/>
            </a:ext>
          </a:extLst>
        </p:cNvPr>
        <p:cNvGrpSpPr/>
        <p:nvPr/>
      </p:nvGrpSpPr>
      <p:grpSpPr>
        <a:xfrm>
          <a:off x="0" y="0"/>
          <a:ext cx="0" cy="0"/>
          <a:chOff x="0" y="0"/>
          <a:chExt cx="0" cy="0"/>
        </a:xfrm>
      </p:grpSpPr>
      <p:sp>
        <p:nvSpPr>
          <p:cNvPr id="51" name="Google Shape;51;g1e81ea9a8ad_0_5:notes">
            <a:extLst>
              <a:ext uri="{FF2B5EF4-FFF2-40B4-BE49-F238E27FC236}">
                <a16:creationId xmlns:a16="http://schemas.microsoft.com/office/drawing/2014/main" id="{C8A39B5E-39B2-B253-54F5-D9A7D73817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e81ea9a8ad_0_5:notes">
            <a:extLst>
              <a:ext uri="{FF2B5EF4-FFF2-40B4-BE49-F238E27FC236}">
                <a16:creationId xmlns:a16="http://schemas.microsoft.com/office/drawing/2014/main" id="{0C29E969-C77C-65AC-EC8A-54FA9551F6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2444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e81ea9a8a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e81ea9a8a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1e81ea9a8a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1e81ea9a8a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3" name="CuadroTexto 2">
            <a:extLst>
              <a:ext uri="{FF2B5EF4-FFF2-40B4-BE49-F238E27FC236}">
                <a16:creationId xmlns:a16="http://schemas.microsoft.com/office/drawing/2014/main" id="{C9E60D7F-5513-4973-29B9-7E9D40C3670A}"/>
              </a:ext>
            </a:extLst>
          </p:cNvPr>
          <p:cNvSpPr txBox="1"/>
          <p:nvPr/>
        </p:nvSpPr>
        <p:spPr>
          <a:xfrm>
            <a:off x="673884" y="742950"/>
            <a:ext cx="7796232" cy="820674"/>
          </a:xfrm>
          <a:prstGeom prst="rect">
            <a:avLst/>
          </a:prstGeom>
          <a:noFill/>
        </p:spPr>
        <p:txBody>
          <a:bodyPr wrap="square">
            <a:spAutoFit/>
          </a:bodyPr>
          <a:lstStyle/>
          <a:p>
            <a:pPr algn="ctr">
              <a:lnSpc>
                <a:spcPct val="150000"/>
              </a:lnSpc>
            </a:pPr>
            <a:r>
              <a:rPr lang="en-US" sz="3600" dirty="0"/>
              <a:t>Appendix A</a:t>
            </a:r>
            <a:endParaRPr lang="es-AR"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88225" y="4169425"/>
            <a:ext cx="7944000" cy="885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150" dirty="0">
                <a:latin typeface="EB Garamond"/>
                <a:ea typeface="EB Garamond"/>
                <a:cs typeface="EB Garamond"/>
                <a:sym typeface="EB Garamond"/>
              </a:rPr>
              <a:t>Finally, Remember! </a:t>
            </a:r>
            <a:endParaRPr sz="11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150" dirty="0">
                <a:latin typeface="EB Garamond"/>
                <a:ea typeface="EB Garamond"/>
                <a:cs typeface="EB Garamond"/>
                <a:sym typeface="EB Garamond"/>
              </a:rPr>
              <a:t>Take your high blood pressure medication per your doctor's recommendations</a:t>
            </a:r>
            <a:endParaRPr sz="11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150" dirty="0">
                <a:latin typeface="EB Garamond"/>
                <a:ea typeface="EB Garamond"/>
                <a:cs typeface="EB Garamond"/>
                <a:sym typeface="EB Garamond"/>
              </a:rPr>
              <a:t>Do not stop your medication on your own, always ask before.</a:t>
            </a:r>
            <a:endParaRPr sz="11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US" sz="1150" dirty="0">
                <a:latin typeface="EB Garamond"/>
                <a:ea typeface="EB Garamond"/>
                <a:cs typeface="EB Garamond"/>
                <a:sym typeface="EB Garamond"/>
              </a:rPr>
              <a:t>Don't run out of medication; visit your pharmacy in advance.</a:t>
            </a:r>
          </a:p>
        </p:txBody>
      </p:sp>
      <p:pic>
        <p:nvPicPr>
          <p:cNvPr id="78" name="Google Shape;78;p17"/>
          <p:cNvPicPr preferRelativeResize="0"/>
          <p:nvPr/>
        </p:nvPicPr>
        <p:blipFill>
          <a:blip r:embed="rId3">
            <a:alphaModFix/>
          </a:blip>
          <a:stretch>
            <a:fillRect/>
          </a:stretch>
        </p:blipFill>
        <p:spPr>
          <a:xfrm>
            <a:off x="888225" y="0"/>
            <a:ext cx="7367542" cy="41694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875322B-B744-E860-D6B4-34A25C90E02A}"/>
              </a:ext>
            </a:extLst>
          </p:cNvPr>
          <p:cNvSpPr txBox="1"/>
          <p:nvPr/>
        </p:nvSpPr>
        <p:spPr>
          <a:xfrm>
            <a:off x="1521177" y="4502302"/>
            <a:ext cx="6101645" cy="369332"/>
          </a:xfrm>
          <a:prstGeom prst="rect">
            <a:avLst/>
          </a:prstGeom>
          <a:noFill/>
        </p:spPr>
        <p:txBody>
          <a:bodyPr wrap="square">
            <a:spAutoFit/>
          </a:bodyPr>
          <a:lstStyle/>
          <a:p>
            <a:pPr algn="ctr"/>
            <a:r>
              <a:rPr lang="en-US" sz="1800" dirty="0">
                <a:latin typeface="Times New Roman" panose="02020603050405020304" pitchFamily="18" charset="0"/>
                <a:cs typeface="Times New Roman" panose="02020603050405020304" pitchFamily="18" charset="0"/>
              </a:rPr>
              <a:t>Keeping your blood pressure controlled is giving yourself life.</a:t>
            </a:r>
            <a:endParaRPr lang="es-AR" sz="1800" dirty="0">
              <a:latin typeface="Times New Roman" panose="02020603050405020304" pitchFamily="18" charset="0"/>
              <a:cs typeface="Times New Roman" panose="02020603050405020304" pitchFamily="18" charset="0"/>
            </a:endParaRPr>
          </a:p>
        </p:txBody>
      </p:sp>
      <p:pic>
        <p:nvPicPr>
          <p:cNvPr id="9" name="Imagen 8">
            <a:extLst>
              <a:ext uri="{FF2B5EF4-FFF2-40B4-BE49-F238E27FC236}">
                <a16:creationId xmlns:a16="http://schemas.microsoft.com/office/drawing/2014/main" id="{1C521382-33BC-D9A6-DBD0-43A093285875}"/>
              </a:ext>
            </a:extLst>
          </p:cNvPr>
          <p:cNvPicPr>
            <a:picLocks noChangeAspect="1"/>
          </p:cNvPicPr>
          <p:nvPr/>
        </p:nvPicPr>
        <p:blipFill>
          <a:blip r:embed="rId2"/>
          <a:stretch>
            <a:fillRect/>
          </a:stretch>
        </p:blipFill>
        <p:spPr>
          <a:xfrm>
            <a:off x="0" y="-102864"/>
            <a:ext cx="9144000" cy="4458410"/>
          </a:xfrm>
          <a:prstGeom prst="rect">
            <a:avLst/>
          </a:prstGeom>
        </p:spPr>
      </p:pic>
    </p:spTree>
    <p:extLst>
      <p:ext uri="{BB962C8B-B14F-4D97-AF65-F5344CB8AC3E}">
        <p14:creationId xmlns:p14="http://schemas.microsoft.com/office/powerpoint/2010/main" val="1395048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FD4D49F9-B14D-77CE-E543-26E2764BAC82}"/>
            </a:ext>
          </a:extLst>
        </p:cNvPr>
        <p:cNvGrpSpPr/>
        <p:nvPr/>
      </p:nvGrpSpPr>
      <p:grpSpPr>
        <a:xfrm>
          <a:off x="0" y="0"/>
          <a:ext cx="0" cy="0"/>
          <a:chOff x="0" y="0"/>
          <a:chExt cx="0" cy="0"/>
        </a:xfrm>
      </p:grpSpPr>
      <p:sp>
        <p:nvSpPr>
          <p:cNvPr id="54" name="Google Shape;54;p13">
            <a:extLst>
              <a:ext uri="{FF2B5EF4-FFF2-40B4-BE49-F238E27FC236}">
                <a16:creationId xmlns:a16="http://schemas.microsoft.com/office/drawing/2014/main" id="{35F2B3DC-8C6B-7522-6E46-9220EC8E7CA1}"/>
              </a:ext>
            </a:extLst>
          </p:cNvPr>
          <p:cNvSpPr txBox="1">
            <a:spLocks noGrp="1"/>
          </p:cNvSpPr>
          <p:nvPr>
            <p:ph type="ctrTitle"/>
          </p:nvPr>
        </p:nvSpPr>
        <p:spPr>
          <a:xfrm>
            <a:off x="311700" y="0"/>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b="1" dirty="0">
                <a:solidFill>
                  <a:srgbClr val="C00000"/>
                </a:solidFill>
              </a:rPr>
              <a:t>Video #2</a:t>
            </a:r>
            <a:endParaRPr b="1" dirty="0">
              <a:solidFill>
                <a:srgbClr val="C00000"/>
              </a:solidFill>
            </a:endParaRPr>
          </a:p>
        </p:txBody>
      </p:sp>
      <p:sp>
        <p:nvSpPr>
          <p:cNvPr id="3" name="CuadroTexto 2">
            <a:extLst>
              <a:ext uri="{FF2B5EF4-FFF2-40B4-BE49-F238E27FC236}">
                <a16:creationId xmlns:a16="http://schemas.microsoft.com/office/drawing/2014/main" id="{B03BE7A2-B141-D5CF-0F5B-FD34DC1EE4FA}"/>
              </a:ext>
            </a:extLst>
          </p:cNvPr>
          <p:cNvSpPr txBox="1"/>
          <p:nvPr/>
        </p:nvSpPr>
        <p:spPr>
          <a:xfrm>
            <a:off x="432428" y="2571750"/>
            <a:ext cx="8279144" cy="1140697"/>
          </a:xfrm>
          <a:prstGeom prst="rect">
            <a:avLst/>
          </a:prstGeom>
          <a:noFill/>
        </p:spPr>
        <p:txBody>
          <a:bodyPr wrap="square">
            <a:spAutoFit/>
          </a:bodyPr>
          <a:lstStyle/>
          <a:p>
            <a:pPr algn="ctr">
              <a:lnSpc>
                <a:spcPct val="150000"/>
              </a:lnSpc>
            </a:pPr>
            <a:r>
              <a:rPr lang="en-US" sz="2400" dirty="0">
                <a:effectLst/>
                <a:latin typeface="Calibri" panose="020F0502020204030204" pitchFamily="34" charset="0"/>
                <a:ea typeface="Calibri" panose="020F0502020204030204" pitchFamily="34" charset="0"/>
              </a:rPr>
              <a:t>Importance of hypertension control: reinforcement of therapeutic goals and the consequences of uncontrolled BP.</a:t>
            </a:r>
            <a:endParaRPr lang="es-AR" sz="2800" dirty="0"/>
          </a:p>
        </p:txBody>
      </p:sp>
    </p:spTree>
    <p:extLst>
      <p:ext uri="{BB962C8B-B14F-4D97-AF65-F5344CB8AC3E}">
        <p14:creationId xmlns:p14="http://schemas.microsoft.com/office/powerpoint/2010/main" val="4140478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897E7-5A10-251B-42A1-2F0227D19D11}"/>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EC6CE32-EC05-E392-360B-FB9E446FB296}"/>
              </a:ext>
            </a:extLst>
          </p:cNvPr>
          <p:cNvPicPr>
            <a:picLocks noChangeAspect="1"/>
          </p:cNvPicPr>
          <p:nvPr/>
        </p:nvPicPr>
        <p:blipFill>
          <a:blip r:embed="rId2"/>
          <a:stretch>
            <a:fillRect/>
          </a:stretch>
        </p:blipFill>
        <p:spPr>
          <a:xfrm>
            <a:off x="1166337" y="414601"/>
            <a:ext cx="6811326" cy="3772426"/>
          </a:xfrm>
          <a:prstGeom prst="rect">
            <a:avLst/>
          </a:prstGeom>
        </p:spPr>
      </p:pic>
      <p:sp>
        <p:nvSpPr>
          <p:cNvPr id="5" name="Google Shape;60;p14">
            <a:extLst>
              <a:ext uri="{FF2B5EF4-FFF2-40B4-BE49-F238E27FC236}">
                <a16:creationId xmlns:a16="http://schemas.microsoft.com/office/drawing/2014/main" id="{30077E4A-9B45-B079-1C96-3FE769382AD9}"/>
              </a:ext>
            </a:extLst>
          </p:cNvPr>
          <p:cNvSpPr txBox="1"/>
          <p:nvPr/>
        </p:nvSpPr>
        <p:spPr>
          <a:xfrm>
            <a:off x="1126310" y="4285050"/>
            <a:ext cx="6845400" cy="40007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dirty="0">
                <a:latin typeface="EB Garamond"/>
                <a:ea typeface="EB Garamond"/>
                <a:cs typeface="EB Garamond"/>
                <a:sym typeface="EB Garamond"/>
              </a:rPr>
              <a:t>“</a:t>
            </a:r>
            <a:r>
              <a:rPr lang="en-US" dirty="0"/>
              <a:t>Keys to better control of your blood pressure”</a:t>
            </a:r>
            <a:endParaRPr dirty="0">
              <a:latin typeface="EB Garamond"/>
              <a:ea typeface="EB Garamond"/>
              <a:cs typeface="EB Garamond"/>
              <a:sym typeface="EB Garamond"/>
            </a:endParaRPr>
          </a:p>
        </p:txBody>
      </p:sp>
    </p:spTree>
    <p:extLst>
      <p:ext uri="{BB962C8B-B14F-4D97-AF65-F5344CB8AC3E}">
        <p14:creationId xmlns:p14="http://schemas.microsoft.com/office/powerpoint/2010/main" val="2513208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29F66D3-B984-C70D-3111-FE39DD240FA6}"/>
              </a:ext>
            </a:extLst>
          </p:cNvPr>
          <p:cNvPicPr>
            <a:picLocks noChangeAspect="1"/>
          </p:cNvPicPr>
          <p:nvPr/>
        </p:nvPicPr>
        <p:blipFill>
          <a:blip r:embed="rId2"/>
          <a:stretch>
            <a:fillRect/>
          </a:stretch>
        </p:blipFill>
        <p:spPr>
          <a:xfrm>
            <a:off x="523310" y="0"/>
            <a:ext cx="8097380" cy="4058216"/>
          </a:xfrm>
          <a:prstGeom prst="rect">
            <a:avLst/>
          </a:prstGeom>
        </p:spPr>
      </p:pic>
      <p:sp>
        <p:nvSpPr>
          <p:cNvPr id="4" name="Google Shape;88;p19">
            <a:extLst>
              <a:ext uri="{FF2B5EF4-FFF2-40B4-BE49-F238E27FC236}">
                <a16:creationId xmlns:a16="http://schemas.microsoft.com/office/drawing/2014/main" id="{C83A5A4F-FD41-4390-79B7-9BC6EB6F4E77}"/>
              </a:ext>
            </a:extLst>
          </p:cNvPr>
          <p:cNvSpPr txBox="1">
            <a:spLocks/>
          </p:cNvSpPr>
          <p:nvPr/>
        </p:nvSpPr>
        <p:spPr>
          <a:xfrm>
            <a:off x="1032600" y="4260225"/>
            <a:ext cx="7078800"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latin typeface="EB Garamond"/>
                <a:ea typeface="EB Garamond"/>
                <a:cs typeface="EB Garamond"/>
                <a:sym typeface="EB Garamond"/>
              </a:rPr>
              <a:t>Your pressure matters, don't forget to control it.</a:t>
            </a:r>
          </a:p>
        </p:txBody>
      </p:sp>
    </p:spTree>
    <p:extLst>
      <p:ext uri="{BB962C8B-B14F-4D97-AF65-F5344CB8AC3E}">
        <p14:creationId xmlns:p14="http://schemas.microsoft.com/office/powerpoint/2010/main" val="456089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EC687B1-5A25-9137-024D-0AD31392C508}"/>
              </a:ext>
            </a:extLst>
          </p:cNvPr>
          <p:cNvPicPr>
            <a:picLocks noChangeAspect="1"/>
          </p:cNvPicPr>
          <p:nvPr/>
        </p:nvPicPr>
        <p:blipFill>
          <a:blip r:embed="rId2"/>
          <a:stretch>
            <a:fillRect/>
          </a:stretch>
        </p:blipFill>
        <p:spPr>
          <a:xfrm>
            <a:off x="542362" y="0"/>
            <a:ext cx="8059275" cy="4020111"/>
          </a:xfrm>
          <a:prstGeom prst="rect">
            <a:avLst/>
          </a:prstGeom>
        </p:spPr>
      </p:pic>
      <p:sp>
        <p:nvSpPr>
          <p:cNvPr id="5" name="CuadroTexto 4">
            <a:extLst>
              <a:ext uri="{FF2B5EF4-FFF2-40B4-BE49-F238E27FC236}">
                <a16:creationId xmlns:a16="http://schemas.microsoft.com/office/drawing/2014/main" id="{C3BFA2DF-946F-C84E-7DC1-E03962406142}"/>
              </a:ext>
            </a:extLst>
          </p:cNvPr>
          <p:cNvSpPr txBox="1"/>
          <p:nvPr/>
        </p:nvSpPr>
        <p:spPr>
          <a:xfrm>
            <a:off x="2285999" y="4271356"/>
            <a:ext cx="4572000" cy="307777"/>
          </a:xfrm>
          <a:prstGeom prst="rect">
            <a:avLst/>
          </a:prstGeom>
          <a:noFill/>
        </p:spPr>
        <p:txBody>
          <a:bodyPr wrap="square">
            <a:spAutoFit/>
          </a:bodyPr>
          <a:lstStyle/>
          <a:p>
            <a:pPr algn="ctr"/>
            <a:r>
              <a:rPr lang="en" sz="1400" dirty="0">
                <a:latin typeface="EB Garamond"/>
                <a:ea typeface="EB Garamond"/>
                <a:cs typeface="EB Garamond"/>
                <a:sym typeface="EB Garamond"/>
              </a:rPr>
              <a:t>Why should I control my blood pressure?</a:t>
            </a:r>
            <a:endParaRPr lang="es-AR" dirty="0"/>
          </a:p>
        </p:txBody>
      </p:sp>
    </p:spTree>
    <p:extLst>
      <p:ext uri="{BB962C8B-B14F-4D97-AF65-F5344CB8AC3E}">
        <p14:creationId xmlns:p14="http://schemas.microsoft.com/office/powerpoint/2010/main" val="3296825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186266" y="4248936"/>
            <a:ext cx="8771466"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400" dirty="0">
                <a:latin typeface="EB Garamond"/>
                <a:ea typeface="EB Garamond"/>
                <a:cs typeface="EB Garamond"/>
                <a:sym typeface="EB Garamond"/>
              </a:rPr>
              <a:t>High blood pressure contributes to our arteries becoming unhealthy</a:t>
            </a:r>
            <a:r>
              <a:rPr lang="en" sz="1400" dirty="0">
                <a:latin typeface="EB Garamond"/>
                <a:ea typeface="EB Garamond"/>
                <a:cs typeface="EB Garamond"/>
                <a:sym typeface="EB Garamond"/>
              </a:rPr>
              <a:t>; which can lead, for example, to a heart attack or a stroke.</a:t>
            </a:r>
            <a:endParaRPr sz="1400" dirty="0">
              <a:latin typeface="EB Garamond"/>
              <a:ea typeface="EB Garamond"/>
              <a:cs typeface="EB Garamond"/>
              <a:sym typeface="EB Garamond"/>
            </a:endParaRPr>
          </a:p>
        </p:txBody>
      </p:sp>
      <p:pic>
        <p:nvPicPr>
          <p:cNvPr id="89" name="Google Shape;89;p19"/>
          <p:cNvPicPr preferRelativeResize="0"/>
          <p:nvPr/>
        </p:nvPicPr>
        <p:blipFill>
          <a:blip r:embed="rId3">
            <a:alphaModFix/>
          </a:blip>
          <a:stretch>
            <a:fillRect/>
          </a:stretch>
        </p:blipFill>
        <p:spPr>
          <a:xfrm>
            <a:off x="1032600" y="0"/>
            <a:ext cx="7078799" cy="40267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08FC6A8-6E99-B9A7-DAAC-D5566C91EAF8}"/>
              </a:ext>
            </a:extLst>
          </p:cNvPr>
          <p:cNvPicPr>
            <a:picLocks noChangeAspect="1"/>
          </p:cNvPicPr>
          <p:nvPr/>
        </p:nvPicPr>
        <p:blipFill>
          <a:blip r:embed="rId2"/>
          <a:stretch>
            <a:fillRect/>
          </a:stretch>
        </p:blipFill>
        <p:spPr>
          <a:xfrm>
            <a:off x="551889" y="0"/>
            <a:ext cx="8040222" cy="3991532"/>
          </a:xfrm>
          <a:prstGeom prst="rect">
            <a:avLst/>
          </a:prstGeom>
        </p:spPr>
      </p:pic>
      <p:sp>
        <p:nvSpPr>
          <p:cNvPr id="7" name="CuadroTexto 6">
            <a:extLst>
              <a:ext uri="{FF2B5EF4-FFF2-40B4-BE49-F238E27FC236}">
                <a16:creationId xmlns:a16="http://schemas.microsoft.com/office/drawing/2014/main" id="{600BBC1E-6A7E-6D18-1749-035460BB6A5C}"/>
              </a:ext>
            </a:extLst>
          </p:cNvPr>
          <p:cNvSpPr txBox="1"/>
          <p:nvPr/>
        </p:nvSpPr>
        <p:spPr>
          <a:xfrm>
            <a:off x="2286000" y="4305223"/>
            <a:ext cx="4572000" cy="307777"/>
          </a:xfrm>
          <a:prstGeom prst="rect">
            <a:avLst/>
          </a:prstGeom>
          <a:noFill/>
        </p:spPr>
        <p:txBody>
          <a:bodyPr wrap="square">
            <a:spAutoFit/>
          </a:bodyPr>
          <a:lstStyle/>
          <a:p>
            <a:r>
              <a:rPr lang="en" sz="1400" dirty="0">
                <a:latin typeface="EB Garamond"/>
                <a:ea typeface="EB Garamond"/>
                <a:cs typeface="EB Garamond"/>
                <a:sym typeface="EB Garamond"/>
              </a:rPr>
              <a:t>Should I wait until I have symptoms to control my pressure?</a:t>
            </a:r>
            <a:endParaRPr lang="es-AR" dirty="0"/>
          </a:p>
        </p:txBody>
      </p:sp>
    </p:spTree>
    <p:extLst>
      <p:ext uri="{BB962C8B-B14F-4D97-AF65-F5344CB8AC3E}">
        <p14:creationId xmlns:p14="http://schemas.microsoft.com/office/powerpoint/2010/main" val="4136032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xfrm>
            <a:off x="594237" y="4242185"/>
            <a:ext cx="7955400" cy="808279"/>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SzPts val="990"/>
              <a:buNone/>
            </a:pPr>
            <a:r>
              <a:rPr lang="en" sz="1400" dirty="0">
                <a:latin typeface="EB Garamond"/>
                <a:ea typeface="EB Garamond"/>
                <a:cs typeface="EB Garamond"/>
                <a:sym typeface="EB Garamond"/>
              </a:rPr>
              <a:t>No. High blood pressure usually does not present with symptoms, so it is very important to take your medication daily, even if you don’t experience any symptoms.</a:t>
            </a:r>
            <a:endParaRPr sz="1400" dirty="0">
              <a:latin typeface="EB Garamond"/>
              <a:ea typeface="EB Garamond"/>
              <a:cs typeface="EB Garamond"/>
              <a:sym typeface="EB Garamond"/>
            </a:endParaRPr>
          </a:p>
        </p:txBody>
      </p:sp>
      <p:pic>
        <p:nvPicPr>
          <p:cNvPr id="95" name="Google Shape;95;p20"/>
          <p:cNvPicPr preferRelativeResize="0"/>
          <p:nvPr/>
        </p:nvPicPr>
        <p:blipFill>
          <a:blip r:embed="rId3">
            <a:alphaModFix/>
          </a:blip>
          <a:stretch>
            <a:fillRect/>
          </a:stretch>
        </p:blipFill>
        <p:spPr>
          <a:xfrm>
            <a:off x="594237" y="0"/>
            <a:ext cx="7955523" cy="41447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73AB7E2-FCEB-3604-557F-BE6F16516F56}"/>
              </a:ext>
            </a:extLst>
          </p:cNvPr>
          <p:cNvPicPr>
            <a:picLocks noChangeAspect="1"/>
          </p:cNvPicPr>
          <p:nvPr/>
        </p:nvPicPr>
        <p:blipFill>
          <a:blip r:embed="rId2"/>
          <a:stretch>
            <a:fillRect/>
          </a:stretch>
        </p:blipFill>
        <p:spPr>
          <a:xfrm>
            <a:off x="589994" y="0"/>
            <a:ext cx="7964011" cy="3991532"/>
          </a:xfrm>
          <a:prstGeom prst="rect">
            <a:avLst/>
          </a:prstGeom>
        </p:spPr>
      </p:pic>
      <p:sp>
        <p:nvSpPr>
          <p:cNvPr id="7" name="CuadroTexto 6">
            <a:extLst>
              <a:ext uri="{FF2B5EF4-FFF2-40B4-BE49-F238E27FC236}">
                <a16:creationId xmlns:a16="http://schemas.microsoft.com/office/drawing/2014/main" id="{AF428951-A205-08B0-0E81-7CDF9E59ECDF}"/>
              </a:ext>
            </a:extLst>
          </p:cNvPr>
          <p:cNvSpPr txBox="1"/>
          <p:nvPr/>
        </p:nvSpPr>
        <p:spPr>
          <a:xfrm>
            <a:off x="2285999" y="4293934"/>
            <a:ext cx="4572000" cy="307777"/>
          </a:xfrm>
          <a:prstGeom prst="rect">
            <a:avLst/>
          </a:prstGeom>
          <a:noFill/>
        </p:spPr>
        <p:txBody>
          <a:bodyPr wrap="square">
            <a:spAutoFit/>
          </a:bodyPr>
          <a:lstStyle/>
          <a:p>
            <a:pPr algn="ctr"/>
            <a:r>
              <a:rPr lang="en" sz="1400" dirty="0">
                <a:latin typeface="EB Garamond"/>
                <a:ea typeface="EB Garamond"/>
                <a:cs typeface="EB Garamond"/>
                <a:sym typeface="EB Garamond"/>
              </a:rPr>
              <a:t>If I take my medication, is it enough?</a:t>
            </a:r>
            <a:endParaRPr lang="es-AR" dirty="0"/>
          </a:p>
        </p:txBody>
      </p:sp>
    </p:spTree>
    <p:extLst>
      <p:ext uri="{BB962C8B-B14F-4D97-AF65-F5344CB8AC3E}">
        <p14:creationId xmlns:p14="http://schemas.microsoft.com/office/powerpoint/2010/main" val="833862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D6DD32EC-5B7E-8272-50AA-BDAE78D614B0}"/>
            </a:ext>
          </a:extLst>
        </p:cNvPr>
        <p:cNvGrpSpPr/>
        <p:nvPr/>
      </p:nvGrpSpPr>
      <p:grpSpPr>
        <a:xfrm>
          <a:off x="0" y="0"/>
          <a:ext cx="0" cy="0"/>
          <a:chOff x="0" y="0"/>
          <a:chExt cx="0" cy="0"/>
        </a:xfrm>
      </p:grpSpPr>
      <p:sp>
        <p:nvSpPr>
          <p:cNvPr id="54" name="Google Shape;54;p13">
            <a:extLst>
              <a:ext uri="{FF2B5EF4-FFF2-40B4-BE49-F238E27FC236}">
                <a16:creationId xmlns:a16="http://schemas.microsoft.com/office/drawing/2014/main" id="{50CC944F-F690-7D58-7289-CFC530FC0740}"/>
              </a:ext>
            </a:extLst>
          </p:cNvPr>
          <p:cNvSpPr txBox="1">
            <a:spLocks noGrp="1"/>
          </p:cNvSpPr>
          <p:nvPr>
            <p:ph type="ctrTitle"/>
          </p:nvPr>
        </p:nvSpPr>
        <p:spPr>
          <a:xfrm>
            <a:off x="311700" y="-101890"/>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b="1" dirty="0">
                <a:solidFill>
                  <a:srgbClr val="C00000"/>
                </a:solidFill>
              </a:rPr>
              <a:t>Video #1</a:t>
            </a:r>
            <a:endParaRPr b="1" dirty="0">
              <a:solidFill>
                <a:srgbClr val="C00000"/>
              </a:solidFill>
            </a:endParaRPr>
          </a:p>
        </p:txBody>
      </p:sp>
      <p:sp>
        <p:nvSpPr>
          <p:cNvPr id="3" name="CuadroTexto 2">
            <a:extLst>
              <a:ext uri="{FF2B5EF4-FFF2-40B4-BE49-F238E27FC236}">
                <a16:creationId xmlns:a16="http://schemas.microsoft.com/office/drawing/2014/main" id="{42C879D9-C54F-8E3C-D023-C95B479CA1FC}"/>
              </a:ext>
            </a:extLst>
          </p:cNvPr>
          <p:cNvSpPr txBox="1"/>
          <p:nvPr/>
        </p:nvSpPr>
        <p:spPr>
          <a:xfrm>
            <a:off x="794614" y="2571750"/>
            <a:ext cx="7796232" cy="958660"/>
          </a:xfrm>
          <a:prstGeom prst="rect">
            <a:avLst/>
          </a:prstGeom>
          <a:noFill/>
        </p:spPr>
        <p:txBody>
          <a:bodyPr wrap="square">
            <a:spAutoFit/>
          </a:bodyPr>
          <a:lstStyle/>
          <a:p>
            <a:pPr algn="ctr">
              <a:lnSpc>
                <a:spcPct val="150000"/>
              </a:lnSpc>
            </a:pPr>
            <a:r>
              <a:rPr lang="en-US" sz="2000" dirty="0"/>
              <a:t>Basic knowledge about hypertension: definition, diagnosis, and blood pressure control.</a:t>
            </a:r>
            <a:endParaRPr lang="es-AR" sz="2000" dirty="0"/>
          </a:p>
        </p:txBody>
      </p:sp>
    </p:spTree>
    <p:extLst>
      <p:ext uri="{BB962C8B-B14F-4D97-AF65-F5344CB8AC3E}">
        <p14:creationId xmlns:p14="http://schemas.microsoft.com/office/powerpoint/2010/main" val="1574520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877525" y="4356150"/>
            <a:ext cx="7388962"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1400" dirty="0">
                <a:latin typeface="EB Garamond"/>
                <a:ea typeface="EB Garamond"/>
                <a:cs typeface="EB Garamond"/>
                <a:sym typeface="EB Garamond"/>
              </a:rPr>
              <a:t>No. It is important to attend your doctor and the health team appointments, as well as follow the instructions of your doctor.</a:t>
            </a:r>
            <a:endParaRPr sz="1400" dirty="0">
              <a:latin typeface="EB Garamond"/>
              <a:ea typeface="EB Garamond"/>
              <a:cs typeface="EB Garamond"/>
              <a:sym typeface="EB Garamond"/>
            </a:endParaRPr>
          </a:p>
          <a:p>
            <a:pPr marL="0" lvl="0" indent="0" algn="just" rtl="0">
              <a:spcBef>
                <a:spcPts val="0"/>
              </a:spcBef>
              <a:spcAft>
                <a:spcPts val="0"/>
              </a:spcAft>
              <a:buNone/>
            </a:pPr>
            <a:endParaRPr sz="1400" dirty="0">
              <a:latin typeface="EB Garamond"/>
              <a:ea typeface="EB Garamond"/>
              <a:cs typeface="EB Garamond"/>
              <a:sym typeface="EB Garamond"/>
            </a:endParaRPr>
          </a:p>
        </p:txBody>
      </p:sp>
      <p:pic>
        <p:nvPicPr>
          <p:cNvPr id="101" name="Google Shape;101;p21"/>
          <p:cNvPicPr preferRelativeResize="0"/>
          <p:nvPr/>
        </p:nvPicPr>
        <p:blipFill>
          <a:blip r:embed="rId3">
            <a:alphaModFix/>
          </a:blip>
          <a:stretch>
            <a:fillRect/>
          </a:stretch>
        </p:blipFill>
        <p:spPr>
          <a:xfrm>
            <a:off x="877513" y="0"/>
            <a:ext cx="7388974" cy="41743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7" name="Google Shape;107;p22"/>
          <p:cNvPicPr preferRelativeResize="0"/>
          <p:nvPr/>
        </p:nvPicPr>
        <p:blipFill>
          <a:blip r:embed="rId3">
            <a:alphaModFix/>
          </a:blip>
          <a:stretch>
            <a:fillRect/>
          </a:stretch>
        </p:blipFill>
        <p:spPr>
          <a:xfrm>
            <a:off x="984187" y="0"/>
            <a:ext cx="7175624" cy="4039801"/>
          </a:xfrm>
          <a:prstGeom prst="rect">
            <a:avLst/>
          </a:prstGeom>
          <a:noFill/>
          <a:ln>
            <a:noFill/>
          </a:ln>
        </p:spPr>
      </p:pic>
      <p:sp>
        <p:nvSpPr>
          <p:cNvPr id="4" name="Google Shape;77;p17">
            <a:extLst>
              <a:ext uri="{FF2B5EF4-FFF2-40B4-BE49-F238E27FC236}">
                <a16:creationId xmlns:a16="http://schemas.microsoft.com/office/drawing/2014/main" id="{E51B4F45-F8C7-212D-C351-66EDA37DDAD8}"/>
              </a:ext>
            </a:extLst>
          </p:cNvPr>
          <p:cNvSpPr txBox="1">
            <a:spLocks noGrp="1"/>
          </p:cNvSpPr>
          <p:nvPr>
            <p:ph type="title"/>
          </p:nvPr>
        </p:nvSpPr>
        <p:spPr>
          <a:xfrm>
            <a:off x="984187" y="4039801"/>
            <a:ext cx="7079662" cy="101522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400" dirty="0">
                <a:latin typeface="EB Garamond"/>
                <a:ea typeface="EB Garamond"/>
                <a:cs typeface="EB Garamond"/>
                <a:sym typeface="EB Garamond"/>
              </a:rPr>
              <a:t>Finally, Remember! </a:t>
            </a:r>
            <a:endParaRPr sz="140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400" dirty="0">
                <a:latin typeface="EB Garamond"/>
                <a:ea typeface="EB Garamond"/>
                <a:cs typeface="EB Garamond"/>
                <a:sym typeface="EB Garamond"/>
              </a:rPr>
              <a:t>Take your high blood pressure medication per your doctor's recommendations</a:t>
            </a:r>
            <a:endParaRPr sz="140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400" dirty="0">
                <a:latin typeface="EB Garamond"/>
                <a:ea typeface="EB Garamond"/>
                <a:cs typeface="EB Garamond"/>
                <a:sym typeface="EB Garamond"/>
              </a:rPr>
              <a:t>Do not stop your medication on your own, always ask before.</a:t>
            </a:r>
            <a:endParaRPr sz="140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US" sz="1400" dirty="0">
                <a:latin typeface="EB Garamond"/>
                <a:ea typeface="EB Garamond"/>
                <a:cs typeface="EB Garamond"/>
                <a:sym typeface="EB Garamond"/>
              </a:rPr>
              <a:t>Don't run out of medication; visit your pharmacy in advance.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48B1E-BC08-02D9-C1AC-931E9D7DD98A}"/>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498ECF7B-461B-749C-0210-FFE3DE9435B9}"/>
              </a:ext>
            </a:extLst>
          </p:cNvPr>
          <p:cNvSpPr txBox="1"/>
          <p:nvPr/>
        </p:nvSpPr>
        <p:spPr>
          <a:xfrm>
            <a:off x="1521177" y="4502302"/>
            <a:ext cx="6101645" cy="369332"/>
          </a:xfrm>
          <a:prstGeom prst="rect">
            <a:avLst/>
          </a:prstGeom>
          <a:noFill/>
        </p:spPr>
        <p:txBody>
          <a:bodyPr wrap="square">
            <a:spAutoFit/>
          </a:bodyPr>
          <a:lstStyle/>
          <a:p>
            <a:pPr algn="ctr"/>
            <a:r>
              <a:rPr lang="en-US" sz="1800" dirty="0">
                <a:latin typeface="Times New Roman" panose="02020603050405020304" pitchFamily="18" charset="0"/>
                <a:cs typeface="Times New Roman" panose="02020603050405020304" pitchFamily="18" charset="0"/>
              </a:rPr>
              <a:t>Keeping your blood pressure controlled is giving yourself life.</a:t>
            </a:r>
            <a:endParaRPr lang="es-AR" sz="1800" dirty="0">
              <a:latin typeface="Times New Roman" panose="02020603050405020304" pitchFamily="18" charset="0"/>
              <a:cs typeface="Times New Roman" panose="02020603050405020304" pitchFamily="18" charset="0"/>
            </a:endParaRPr>
          </a:p>
        </p:txBody>
      </p:sp>
      <p:pic>
        <p:nvPicPr>
          <p:cNvPr id="9" name="Imagen 8">
            <a:extLst>
              <a:ext uri="{FF2B5EF4-FFF2-40B4-BE49-F238E27FC236}">
                <a16:creationId xmlns:a16="http://schemas.microsoft.com/office/drawing/2014/main" id="{20A2CF04-6990-C5FD-5B6B-AE37F359F1A5}"/>
              </a:ext>
            </a:extLst>
          </p:cNvPr>
          <p:cNvPicPr>
            <a:picLocks noChangeAspect="1"/>
          </p:cNvPicPr>
          <p:nvPr/>
        </p:nvPicPr>
        <p:blipFill>
          <a:blip r:embed="rId2"/>
          <a:stretch>
            <a:fillRect/>
          </a:stretch>
        </p:blipFill>
        <p:spPr>
          <a:xfrm>
            <a:off x="0" y="-102864"/>
            <a:ext cx="9144000" cy="4458410"/>
          </a:xfrm>
          <a:prstGeom prst="rect">
            <a:avLst/>
          </a:prstGeom>
        </p:spPr>
      </p:pic>
    </p:spTree>
    <p:extLst>
      <p:ext uri="{BB962C8B-B14F-4D97-AF65-F5344CB8AC3E}">
        <p14:creationId xmlns:p14="http://schemas.microsoft.com/office/powerpoint/2010/main" val="25010448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8E7E622F-E310-E32B-968A-416489B6861E}"/>
            </a:ext>
          </a:extLst>
        </p:cNvPr>
        <p:cNvGrpSpPr/>
        <p:nvPr/>
      </p:nvGrpSpPr>
      <p:grpSpPr>
        <a:xfrm>
          <a:off x="0" y="0"/>
          <a:ext cx="0" cy="0"/>
          <a:chOff x="0" y="0"/>
          <a:chExt cx="0" cy="0"/>
        </a:xfrm>
      </p:grpSpPr>
      <p:sp>
        <p:nvSpPr>
          <p:cNvPr id="54" name="Google Shape;54;p13">
            <a:extLst>
              <a:ext uri="{FF2B5EF4-FFF2-40B4-BE49-F238E27FC236}">
                <a16:creationId xmlns:a16="http://schemas.microsoft.com/office/drawing/2014/main" id="{28F8A120-2E74-179C-FBDA-9DD3F3775BD3}"/>
              </a:ext>
            </a:extLst>
          </p:cNvPr>
          <p:cNvSpPr txBox="1">
            <a:spLocks noGrp="1"/>
          </p:cNvSpPr>
          <p:nvPr>
            <p:ph type="ctrTitle"/>
          </p:nvPr>
        </p:nvSpPr>
        <p:spPr>
          <a:xfrm>
            <a:off x="311700" y="0"/>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b="1" dirty="0">
                <a:solidFill>
                  <a:srgbClr val="C00000"/>
                </a:solidFill>
              </a:rPr>
              <a:t>Video #3</a:t>
            </a:r>
            <a:endParaRPr b="1" dirty="0">
              <a:solidFill>
                <a:srgbClr val="C00000"/>
              </a:solidFill>
            </a:endParaRPr>
          </a:p>
        </p:txBody>
      </p:sp>
      <p:sp>
        <p:nvSpPr>
          <p:cNvPr id="3" name="CuadroTexto 2">
            <a:extLst>
              <a:ext uri="{FF2B5EF4-FFF2-40B4-BE49-F238E27FC236}">
                <a16:creationId xmlns:a16="http://schemas.microsoft.com/office/drawing/2014/main" id="{C2F53583-C7FE-34CE-00A9-01FC50A6147A}"/>
              </a:ext>
            </a:extLst>
          </p:cNvPr>
          <p:cNvSpPr txBox="1"/>
          <p:nvPr/>
        </p:nvSpPr>
        <p:spPr>
          <a:xfrm>
            <a:off x="432428" y="2571750"/>
            <a:ext cx="8279144" cy="965970"/>
          </a:xfrm>
          <a:prstGeom prst="rect">
            <a:avLst/>
          </a:prstGeom>
          <a:noFill/>
        </p:spPr>
        <p:txBody>
          <a:bodyPr wrap="square">
            <a:spAutoFit/>
          </a:bodyPr>
          <a:lstStyle/>
          <a:p>
            <a:pPr algn="ctr">
              <a:lnSpc>
                <a:spcPct val="150000"/>
              </a:lnSpc>
            </a:pPr>
            <a:r>
              <a:rPr lang="en-US" sz="2000" dirty="0">
                <a:effectLst/>
                <a:latin typeface="Calibri" panose="020F0502020204030204" pitchFamily="34" charset="0"/>
                <a:ea typeface="Calibri" panose="020F0502020204030204" pitchFamily="34" charset="0"/>
              </a:rPr>
              <a:t>Strengthening therapeutic adherence: the role of adequate adherence to medication for BP control. Examples of tools to avoid forgetfulness.</a:t>
            </a:r>
            <a:endParaRPr lang="es-AR" sz="2400" dirty="0"/>
          </a:p>
        </p:txBody>
      </p:sp>
    </p:spTree>
    <p:extLst>
      <p:ext uri="{BB962C8B-B14F-4D97-AF65-F5344CB8AC3E}">
        <p14:creationId xmlns:p14="http://schemas.microsoft.com/office/powerpoint/2010/main" val="8085856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D1CD90A-A293-BC08-3B53-6850459EDEDF}"/>
              </a:ext>
            </a:extLst>
          </p:cNvPr>
          <p:cNvPicPr>
            <a:picLocks noChangeAspect="1"/>
          </p:cNvPicPr>
          <p:nvPr/>
        </p:nvPicPr>
        <p:blipFill>
          <a:blip r:embed="rId2"/>
          <a:stretch>
            <a:fillRect/>
          </a:stretch>
        </p:blipFill>
        <p:spPr>
          <a:xfrm>
            <a:off x="0" y="0"/>
            <a:ext cx="9144000" cy="4138938"/>
          </a:xfrm>
          <a:prstGeom prst="rect">
            <a:avLst/>
          </a:prstGeom>
        </p:spPr>
      </p:pic>
      <p:sp>
        <p:nvSpPr>
          <p:cNvPr id="6" name="CuadroTexto 5">
            <a:extLst>
              <a:ext uri="{FF2B5EF4-FFF2-40B4-BE49-F238E27FC236}">
                <a16:creationId xmlns:a16="http://schemas.microsoft.com/office/drawing/2014/main" id="{588D232C-31A2-620C-6544-3DD014D7C139}"/>
              </a:ext>
            </a:extLst>
          </p:cNvPr>
          <p:cNvSpPr txBox="1"/>
          <p:nvPr/>
        </p:nvSpPr>
        <p:spPr>
          <a:xfrm>
            <a:off x="2071510" y="4395533"/>
            <a:ext cx="4572000" cy="338554"/>
          </a:xfrm>
          <a:prstGeom prst="rect">
            <a:avLst/>
          </a:prstGeom>
          <a:noFill/>
        </p:spPr>
        <p:txBody>
          <a:bodyPr wrap="square">
            <a:spAutoFit/>
          </a:bodyPr>
          <a:lstStyle/>
          <a:p>
            <a:pPr algn="ctr"/>
            <a:r>
              <a:rPr lang="en" sz="1600" dirty="0">
                <a:latin typeface="EB Garamond"/>
                <a:ea typeface="EB Garamond"/>
                <a:cs typeface="EB Garamond"/>
                <a:sym typeface="EB Garamond"/>
              </a:rPr>
              <a:t>Your blood pressure matters, don’t forget to control it.</a:t>
            </a:r>
            <a:endParaRPr lang="es-AR" sz="1600" dirty="0"/>
          </a:p>
        </p:txBody>
      </p:sp>
    </p:spTree>
    <p:extLst>
      <p:ext uri="{BB962C8B-B14F-4D97-AF65-F5344CB8AC3E}">
        <p14:creationId xmlns:p14="http://schemas.microsoft.com/office/powerpoint/2010/main" val="1984565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4"/>
          <p:cNvSpPr txBox="1">
            <a:spLocks noGrp="1"/>
          </p:cNvSpPr>
          <p:nvPr>
            <p:ph type="title"/>
          </p:nvPr>
        </p:nvSpPr>
        <p:spPr>
          <a:xfrm>
            <a:off x="962425" y="4171625"/>
            <a:ext cx="7327200" cy="87884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US" sz="1400" dirty="0">
                <a:latin typeface="Times New Roman" panose="02020603050405020304" pitchFamily="18" charset="0"/>
                <a:cs typeface="Times New Roman" panose="02020603050405020304" pitchFamily="18" charset="0"/>
              </a:rPr>
              <a:t>Taking your blood pressure medication daily greatly helps mitigate future health problems, especially those related to the heart, arteries, and kidneys.</a:t>
            </a:r>
            <a:endParaRPr sz="2000" dirty="0">
              <a:latin typeface="Times New Roman" panose="02020603050405020304" pitchFamily="18" charset="0"/>
              <a:ea typeface="EB Garamond"/>
              <a:cs typeface="Times New Roman" panose="02020603050405020304" pitchFamily="18" charset="0"/>
              <a:sym typeface="EB Garamond"/>
            </a:endParaRPr>
          </a:p>
        </p:txBody>
      </p:sp>
      <p:pic>
        <p:nvPicPr>
          <p:cNvPr id="118" name="Google Shape;118;p24"/>
          <p:cNvPicPr preferRelativeResize="0"/>
          <p:nvPr/>
        </p:nvPicPr>
        <p:blipFill>
          <a:blip r:embed="rId3">
            <a:alphaModFix/>
          </a:blip>
          <a:stretch>
            <a:fillRect/>
          </a:stretch>
        </p:blipFill>
        <p:spPr>
          <a:xfrm>
            <a:off x="962425" y="0"/>
            <a:ext cx="7219149" cy="40783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5"/>
          <p:cNvSpPr txBox="1">
            <a:spLocks noGrp="1"/>
          </p:cNvSpPr>
          <p:nvPr>
            <p:ph type="title"/>
          </p:nvPr>
        </p:nvSpPr>
        <p:spPr>
          <a:xfrm>
            <a:off x="812274" y="4317488"/>
            <a:ext cx="7519500" cy="679813"/>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400" dirty="0">
                <a:latin typeface="EB Garamond"/>
                <a:ea typeface="EB Garamond"/>
                <a:cs typeface="EB Garamond"/>
                <a:sym typeface="EB Garamond"/>
              </a:rPr>
              <a:t>Having a routine to take your medication will help you remember to take them. For example, you can take it along with breakfast or dinner.</a:t>
            </a:r>
            <a:endParaRPr sz="1400" dirty="0">
              <a:latin typeface="EB Garamond"/>
              <a:ea typeface="EB Garamond"/>
              <a:cs typeface="EB Garamond"/>
              <a:sym typeface="EB Garamond"/>
            </a:endParaRPr>
          </a:p>
        </p:txBody>
      </p:sp>
      <p:pic>
        <p:nvPicPr>
          <p:cNvPr id="124" name="Google Shape;124;p25"/>
          <p:cNvPicPr preferRelativeResize="0"/>
          <p:nvPr/>
        </p:nvPicPr>
        <p:blipFill>
          <a:blip r:embed="rId3">
            <a:alphaModFix/>
          </a:blip>
          <a:stretch>
            <a:fillRect/>
          </a:stretch>
        </p:blipFill>
        <p:spPr>
          <a:xfrm>
            <a:off x="812274" y="0"/>
            <a:ext cx="7519452" cy="42333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6"/>
          <p:cNvSpPr txBox="1">
            <a:spLocks noGrp="1"/>
          </p:cNvSpPr>
          <p:nvPr>
            <p:ph type="title"/>
          </p:nvPr>
        </p:nvSpPr>
        <p:spPr>
          <a:xfrm>
            <a:off x="763200" y="4291448"/>
            <a:ext cx="7617600" cy="852051"/>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 sz="1600" dirty="0">
                <a:latin typeface="EB Garamond"/>
                <a:ea typeface="EB Garamond"/>
                <a:cs typeface="EB Garamond"/>
                <a:sym typeface="EB Garamond"/>
              </a:rPr>
              <a:t>If you have trouble remembering to take your medication, make sure to tell your family and the health team, they can help you. </a:t>
            </a:r>
            <a:endParaRPr sz="1600" dirty="0">
              <a:latin typeface="EB Garamond"/>
              <a:ea typeface="EB Garamond"/>
              <a:cs typeface="EB Garamond"/>
              <a:sym typeface="EB Garamond"/>
            </a:endParaRPr>
          </a:p>
        </p:txBody>
      </p:sp>
      <p:pic>
        <p:nvPicPr>
          <p:cNvPr id="130" name="Google Shape;130;p26"/>
          <p:cNvPicPr preferRelativeResize="0"/>
          <p:nvPr/>
        </p:nvPicPr>
        <p:blipFill>
          <a:blip r:embed="rId3">
            <a:alphaModFix/>
          </a:blip>
          <a:stretch>
            <a:fillRect/>
          </a:stretch>
        </p:blipFill>
        <p:spPr>
          <a:xfrm>
            <a:off x="763200" y="0"/>
            <a:ext cx="7617603" cy="429977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7"/>
          <p:cNvSpPr txBox="1">
            <a:spLocks noGrp="1"/>
          </p:cNvSpPr>
          <p:nvPr>
            <p:ph type="title"/>
          </p:nvPr>
        </p:nvSpPr>
        <p:spPr>
          <a:xfrm>
            <a:off x="710775" y="4481600"/>
            <a:ext cx="8121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EB Garamond"/>
                <a:ea typeface="EB Garamond"/>
                <a:cs typeface="EB Garamond"/>
                <a:sym typeface="EB Garamond"/>
              </a:rPr>
              <a:t>Reminders on your refrigerator, a pillbox, or an alarm on your phone are all ways to help you remember to take your medication every day.</a:t>
            </a:r>
            <a:endParaRPr sz="1400" dirty="0">
              <a:latin typeface="EB Garamond"/>
              <a:ea typeface="EB Garamond"/>
              <a:cs typeface="EB Garamond"/>
              <a:sym typeface="EB Garamond"/>
            </a:endParaRPr>
          </a:p>
        </p:txBody>
      </p:sp>
      <p:pic>
        <p:nvPicPr>
          <p:cNvPr id="136" name="Google Shape;136;p27"/>
          <p:cNvPicPr preferRelativeResize="0"/>
          <p:nvPr/>
        </p:nvPicPr>
        <p:blipFill>
          <a:blip r:embed="rId3">
            <a:alphaModFix/>
          </a:blip>
          <a:stretch>
            <a:fillRect/>
          </a:stretch>
        </p:blipFill>
        <p:spPr>
          <a:xfrm>
            <a:off x="710775" y="0"/>
            <a:ext cx="7722450" cy="43514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2" name="Google Shape;142;p28"/>
          <p:cNvPicPr preferRelativeResize="0"/>
          <p:nvPr/>
        </p:nvPicPr>
        <p:blipFill>
          <a:blip r:embed="rId3">
            <a:alphaModFix/>
          </a:blip>
          <a:stretch>
            <a:fillRect/>
          </a:stretch>
        </p:blipFill>
        <p:spPr>
          <a:xfrm>
            <a:off x="984187" y="0"/>
            <a:ext cx="7486126" cy="4236501"/>
          </a:xfrm>
          <a:prstGeom prst="rect">
            <a:avLst/>
          </a:prstGeom>
          <a:noFill/>
          <a:ln>
            <a:noFill/>
          </a:ln>
        </p:spPr>
      </p:pic>
      <p:sp>
        <p:nvSpPr>
          <p:cNvPr id="4" name="Google Shape;77;p17">
            <a:extLst>
              <a:ext uri="{FF2B5EF4-FFF2-40B4-BE49-F238E27FC236}">
                <a16:creationId xmlns:a16="http://schemas.microsoft.com/office/drawing/2014/main" id="{D208CCD9-C713-E38D-B358-C1152A1786EC}"/>
              </a:ext>
            </a:extLst>
          </p:cNvPr>
          <p:cNvSpPr txBox="1">
            <a:spLocks noGrp="1"/>
          </p:cNvSpPr>
          <p:nvPr>
            <p:ph type="title"/>
          </p:nvPr>
        </p:nvSpPr>
        <p:spPr>
          <a:xfrm>
            <a:off x="984186" y="4130113"/>
            <a:ext cx="7486125" cy="101522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350" dirty="0">
                <a:latin typeface="EB Garamond"/>
                <a:ea typeface="EB Garamond"/>
                <a:cs typeface="EB Garamond"/>
                <a:sym typeface="EB Garamond"/>
              </a:rPr>
              <a:t>Finally, Remember! </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350" dirty="0">
                <a:latin typeface="EB Garamond"/>
                <a:ea typeface="EB Garamond"/>
                <a:cs typeface="EB Garamond"/>
                <a:sym typeface="EB Garamond"/>
              </a:rPr>
              <a:t>Take your high blood pressure medication per your doctor's recommendations</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350" dirty="0">
                <a:latin typeface="EB Garamond"/>
                <a:ea typeface="EB Garamond"/>
                <a:cs typeface="EB Garamond"/>
                <a:sym typeface="EB Garamond"/>
              </a:rPr>
              <a:t>Do not stop your medication on your own, always ask before.</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US" sz="1350" dirty="0">
                <a:latin typeface="EB Garamond"/>
                <a:ea typeface="EB Garamond"/>
                <a:cs typeface="EB Garamond"/>
                <a:sym typeface="EB Garamond"/>
              </a:rPr>
              <a:t>Don't run out of medication; visit your pharmacy in advance.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5316F-9F68-91AD-909A-2763F6EA4EEA}"/>
            </a:ext>
          </a:extLst>
        </p:cNvPr>
        <p:cNvGrpSpPr/>
        <p:nvPr/>
      </p:nvGrpSpPr>
      <p:grpSpPr>
        <a:xfrm>
          <a:off x="0" y="0"/>
          <a:ext cx="0" cy="0"/>
          <a:chOff x="0" y="0"/>
          <a:chExt cx="0" cy="0"/>
        </a:xfrm>
      </p:grpSpPr>
      <p:sp>
        <p:nvSpPr>
          <p:cNvPr id="5" name="Google Shape;60;p14">
            <a:extLst>
              <a:ext uri="{FF2B5EF4-FFF2-40B4-BE49-F238E27FC236}">
                <a16:creationId xmlns:a16="http://schemas.microsoft.com/office/drawing/2014/main" id="{9FE13A15-4D78-BE75-8CFF-D9E3B84921C4}"/>
              </a:ext>
            </a:extLst>
          </p:cNvPr>
          <p:cNvSpPr txBox="1"/>
          <p:nvPr/>
        </p:nvSpPr>
        <p:spPr>
          <a:xfrm>
            <a:off x="1149300" y="4605366"/>
            <a:ext cx="6845400" cy="40007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s-MX" dirty="0">
                <a:latin typeface="EB Garamond"/>
                <a:ea typeface="EB Garamond"/>
                <a:cs typeface="EB Garamond"/>
                <a:sym typeface="EB Garamond"/>
              </a:rPr>
              <a:t>“</a:t>
            </a:r>
            <a:r>
              <a:rPr lang="en-US" dirty="0"/>
              <a:t>Keys to better control of your blood pressure”</a:t>
            </a:r>
            <a:endParaRPr dirty="0">
              <a:latin typeface="EB Garamond"/>
              <a:ea typeface="EB Garamond"/>
              <a:cs typeface="EB Garamond"/>
              <a:sym typeface="EB Garamond"/>
            </a:endParaRPr>
          </a:p>
        </p:txBody>
      </p:sp>
      <p:pic>
        <p:nvPicPr>
          <p:cNvPr id="3" name="Imagen 2">
            <a:extLst>
              <a:ext uri="{FF2B5EF4-FFF2-40B4-BE49-F238E27FC236}">
                <a16:creationId xmlns:a16="http://schemas.microsoft.com/office/drawing/2014/main" id="{580F08AB-8378-7BCB-971C-C189051DAB79}"/>
              </a:ext>
            </a:extLst>
          </p:cNvPr>
          <p:cNvPicPr>
            <a:picLocks noChangeAspect="1"/>
          </p:cNvPicPr>
          <p:nvPr/>
        </p:nvPicPr>
        <p:blipFill>
          <a:blip r:embed="rId2"/>
          <a:stretch>
            <a:fillRect/>
          </a:stretch>
        </p:blipFill>
        <p:spPr>
          <a:xfrm>
            <a:off x="0" y="138055"/>
            <a:ext cx="9144000" cy="4347034"/>
          </a:xfrm>
          <a:prstGeom prst="rect">
            <a:avLst/>
          </a:prstGeom>
        </p:spPr>
      </p:pic>
    </p:spTree>
    <p:extLst>
      <p:ext uri="{BB962C8B-B14F-4D97-AF65-F5344CB8AC3E}">
        <p14:creationId xmlns:p14="http://schemas.microsoft.com/office/powerpoint/2010/main" val="4115594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D2E1-64A0-4944-4CF1-047613107D44}"/>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3EA1A862-A447-E5AF-FE89-9B9F02556A4E}"/>
              </a:ext>
            </a:extLst>
          </p:cNvPr>
          <p:cNvSpPr txBox="1"/>
          <p:nvPr/>
        </p:nvSpPr>
        <p:spPr>
          <a:xfrm>
            <a:off x="1521177" y="4502302"/>
            <a:ext cx="6101645" cy="369332"/>
          </a:xfrm>
          <a:prstGeom prst="rect">
            <a:avLst/>
          </a:prstGeom>
          <a:noFill/>
        </p:spPr>
        <p:txBody>
          <a:bodyPr wrap="square">
            <a:spAutoFit/>
          </a:bodyPr>
          <a:lstStyle/>
          <a:p>
            <a:pPr algn="ctr"/>
            <a:r>
              <a:rPr lang="en-US" sz="1800" dirty="0">
                <a:latin typeface="Times New Roman" panose="02020603050405020304" pitchFamily="18" charset="0"/>
                <a:cs typeface="Times New Roman" panose="02020603050405020304" pitchFamily="18" charset="0"/>
              </a:rPr>
              <a:t>Keeping your blood pressure controlled is giving yourself life.</a:t>
            </a:r>
            <a:endParaRPr lang="es-AR" sz="1800" dirty="0">
              <a:latin typeface="Times New Roman" panose="02020603050405020304" pitchFamily="18" charset="0"/>
              <a:cs typeface="Times New Roman" panose="02020603050405020304" pitchFamily="18" charset="0"/>
            </a:endParaRPr>
          </a:p>
        </p:txBody>
      </p:sp>
      <p:pic>
        <p:nvPicPr>
          <p:cNvPr id="9" name="Imagen 8">
            <a:extLst>
              <a:ext uri="{FF2B5EF4-FFF2-40B4-BE49-F238E27FC236}">
                <a16:creationId xmlns:a16="http://schemas.microsoft.com/office/drawing/2014/main" id="{7ED5F0BE-DD91-18D2-2481-D25F51FB7037}"/>
              </a:ext>
            </a:extLst>
          </p:cNvPr>
          <p:cNvPicPr>
            <a:picLocks noChangeAspect="1"/>
          </p:cNvPicPr>
          <p:nvPr/>
        </p:nvPicPr>
        <p:blipFill>
          <a:blip r:embed="rId2"/>
          <a:stretch>
            <a:fillRect/>
          </a:stretch>
        </p:blipFill>
        <p:spPr>
          <a:xfrm>
            <a:off x="0" y="-102864"/>
            <a:ext cx="9144000" cy="4458410"/>
          </a:xfrm>
          <a:prstGeom prst="rect">
            <a:avLst/>
          </a:prstGeom>
        </p:spPr>
      </p:pic>
    </p:spTree>
    <p:extLst>
      <p:ext uri="{BB962C8B-B14F-4D97-AF65-F5344CB8AC3E}">
        <p14:creationId xmlns:p14="http://schemas.microsoft.com/office/powerpoint/2010/main" val="3625478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42C074CB-F016-D894-99C9-F1CD77530EBD}"/>
            </a:ext>
          </a:extLst>
        </p:cNvPr>
        <p:cNvGrpSpPr/>
        <p:nvPr/>
      </p:nvGrpSpPr>
      <p:grpSpPr>
        <a:xfrm>
          <a:off x="0" y="0"/>
          <a:ext cx="0" cy="0"/>
          <a:chOff x="0" y="0"/>
          <a:chExt cx="0" cy="0"/>
        </a:xfrm>
      </p:grpSpPr>
      <p:sp>
        <p:nvSpPr>
          <p:cNvPr id="54" name="Google Shape;54;p13">
            <a:extLst>
              <a:ext uri="{FF2B5EF4-FFF2-40B4-BE49-F238E27FC236}">
                <a16:creationId xmlns:a16="http://schemas.microsoft.com/office/drawing/2014/main" id="{A35135BF-5394-3556-E63A-8D775198070A}"/>
              </a:ext>
            </a:extLst>
          </p:cNvPr>
          <p:cNvSpPr txBox="1">
            <a:spLocks noGrp="1"/>
          </p:cNvSpPr>
          <p:nvPr>
            <p:ph type="ctrTitle"/>
          </p:nvPr>
        </p:nvSpPr>
        <p:spPr>
          <a:xfrm>
            <a:off x="311700" y="0"/>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b="1" dirty="0">
                <a:solidFill>
                  <a:srgbClr val="C00000"/>
                </a:solidFill>
              </a:rPr>
              <a:t>Video #4</a:t>
            </a:r>
            <a:endParaRPr b="1" dirty="0">
              <a:solidFill>
                <a:srgbClr val="C00000"/>
              </a:solidFill>
            </a:endParaRPr>
          </a:p>
        </p:txBody>
      </p:sp>
      <p:sp>
        <p:nvSpPr>
          <p:cNvPr id="3" name="CuadroTexto 2">
            <a:extLst>
              <a:ext uri="{FF2B5EF4-FFF2-40B4-BE49-F238E27FC236}">
                <a16:creationId xmlns:a16="http://schemas.microsoft.com/office/drawing/2014/main" id="{5112DD05-F6C7-AB46-24D4-1614C7E13F69}"/>
              </a:ext>
            </a:extLst>
          </p:cNvPr>
          <p:cNvSpPr txBox="1"/>
          <p:nvPr/>
        </p:nvSpPr>
        <p:spPr>
          <a:xfrm>
            <a:off x="432428" y="2571750"/>
            <a:ext cx="8279144" cy="958660"/>
          </a:xfrm>
          <a:prstGeom prst="rect">
            <a:avLst/>
          </a:prstGeom>
          <a:noFill/>
        </p:spPr>
        <p:txBody>
          <a:bodyPr wrap="square">
            <a:spAutoFit/>
          </a:bodyPr>
          <a:lstStyle/>
          <a:p>
            <a:pPr algn="ctr">
              <a:lnSpc>
                <a:spcPct val="150000"/>
              </a:lnSpc>
            </a:pPr>
            <a:r>
              <a:rPr lang="en-US" sz="2000" dirty="0"/>
              <a:t>Strengthening adherence to non-pharmacological treatment I: recommendations on physical activity and weight control</a:t>
            </a:r>
            <a:endParaRPr lang="es-AR" sz="2000" dirty="0"/>
          </a:p>
        </p:txBody>
      </p:sp>
    </p:spTree>
    <p:extLst>
      <p:ext uri="{BB962C8B-B14F-4D97-AF65-F5344CB8AC3E}">
        <p14:creationId xmlns:p14="http://schemas.microsoft.com/office/powerpoint/2010/main" val="6888566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4F48CBC-8321-A26B-50E2-1D8B93132A55}"/>
              </a:ext>
            </a:extLst>
          </p:cNvPr>
          <p:cNvPicPr>
            <a:picLocks noChangeAspect="1"/>
          </p:cNvPicPr>
          <p:nvPr/>
        </p:nvPicPr>
        <p:blipFill>
          <a:blip r:embed="rId2"/>
          <a:stretch>
            <a:fillRect/>
          </a:stretch>
        </p:blipFill>
        <p:spPr>
          <a:xfrm>
            <a:off x="0" y="0"/>
            <a:ext cx="9144000" cy="4229604"/>
          </a:xfrm>
          <a:prstGeom prst="rect">
            <a:avLst/>
          </a:prstGeom>
        </p:spPr>
      </p:pic>
      <p:sp>
        <p:nvSpPr>
          <p:cNvPr id="5" name="CuadroTexto 4">
            <a:extLst>
              <a:ext uri="{FF2B5EF4-FFF2-40B4-BE49-F238E27FC236}">
                <a16:creationId xmlns:a16="http://schemas.microsoft.com/office/drawing/2014/main" id="{DFE74BB3-8BFD-FFD8-916B-679B644FDECA}"/>
              </a:ext>
            </a:extLst>
          </p:cNvPr>
          <p:cNvSpPr txBox="1"/>
          <p:nvPr/>
        </p:nvSpPr>
        <p:spPr>
          <a:xfrm>
            <a:off x="1190978" y="4434567"/>
            <a:ext cx="6485466" cy="307777"/>
          </a:xfrm>
          <a:prstGeom prst="rect">
            <a:avLst/>
          </a:prstGeom>
          <a:noFill/>
        </p:spPr>
        <p:txBody>
          <a:bodyPr wrap="square">
            <a:spAutoFit/>
          </a:bodyPr>
          <a:lstStyle/>
          <a:p>
            <a:r>
              <a:rPr lang="en" sz="1400" dirty="0">
                <a:latin typeface="EB Garamond"/>
                <a:ea typeface="EB Garamond"/>
                <a:cs typeface="EB Garamond"/>
                <a:sym typeface="EB Garamond"/>
              </a:rPr>
              <a:t>To take </a:t>
            </a:r>
            <a:r>
              <a:rPr lang="en" dirty="0">
                <a:latin typeface="EB Garamond"/>
                <a:ea typeface="EB Garamond"/>
                <a:cs typeface="EB Garamond"/>
                <a:sym typeface="EB Garamond"/>
              </a:rPr>
              <a:t>a better </a:t>
            </a:r>
            <a:r>
              <a:rPr lang="en" sz="1400" dirty="0">
                <a:latin typeface="EB Garamond"/>
                <a:ea typeface="EB Garamond"/>
                <a:cs typeface="EB Garamond"/>
                <a:sym typeface="EB Garamond"/>
              </a:rPr>
              <a:t>care of your health and control your blood pressure, remember…</a:t>
            </a:r>
            <a:endParaRPr lang="es-AR" dirty="0"/>
          </a:p>
        </p:txBody>
      </p:sp>
    </p:spTree>
    <p:extLst>
      <p:ext uri="{BB962C8B-B14F-4D97-AF65-F5344CB8AC3E}">
        <p14:creationId xmlns:p14="http://schemas.microsoft.com/office/powerpoint/2010/main" val="428672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0"/>
          <p:cNvSpPr txBox="1">
            <a:spLocks noGrp="1"/>
          </p:cNvSpPr>
          <p:nvPr>
            <p:ph type="title"/>
          </p:nvPr>
        </p:nvSpPr>
        <p:spPr>
          <a:xfrm>
            <a:off x="278322" y="4345264"/>
            <a:ext cx="8587355"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400" dirty="0">
                <a:latin typeface="EB Garamond"/>
                <a:ea typeface="EB Garamond"/>
                <a:cs typeface="EB Garamond"/>
                <a:sym typeface="EB Garamond"/>
              </a:rPr>
              <a:t>Control your weight, being overweight affects your general health and makes it harder to maintain normal blood pressure. </a:t>
            </a:r>
            <a:endParaRPr sz="1400" dirty="0">
              <a:latin typeface="EB Garamond"/>
              <a:ea typeface="EB Garamond"/>
              <a:cs typeface="EB Garamond"/>
              <a:sym typeface="EB Garamond"/>
            </a:endParaRPr>
          </a:p>
        </p:txBody>
      </p:sp>
      <p:pic>
        <p:nvPicPr>
          <p:cNvPr id="153" name="Google Shape;153;p30"/>
          <p:cNvPicPr preferRelativeResize="0"/>
          <p:nvPr/>
        </p:nvPicPr>
        <p:blipFill>
          <a:blip r:embed="rId3">
            <a:alphaModFix/>
          </a:blip>
          <a:stretch>
            <a:fillRect/>
          </a:stretch>
        </p:blipFill>
        <p:spPr>
          <a:xfrm>
            <a:off x="869275" y="0"/>
            <a:ext cx="7316900" cy="41300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1"/>
          <p:cNvSpPr txBox="1">
            <a:spLocks noGrp="1"/>
          </p:cNvSpPr>
          <p:nvPr>
            <p:ph type="title"/>
          </p:nvPr>
        </p:nvSpPr>
        <p:spPr>
          <a:xfrm>
            <a:off x="703727" y="4378250"/>
            <a:ext cx="804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EB Garamond"/>
                <a:ea typeface="EB Garamond"/>
                <a:cs typeface="EB Garamond"/>
                <a:sym typeface="EB Garamond"/>
              </a:rPr>
              <a:t>It is important to do exercise. At least 30 minutes of moderate exercise per day, protect your overall health.</a:t>
            </a:r>
            <a:endParaRPr sz="1400" dirty="0">
              <a:latin typeface="EB Garamond"/>
              <a:ea typeface="EB Garamond"/>
              <a:cs typeface="EB Garamond"/>
              <a:sym typeface="EB Garamond"/>
            </a:endParaRPr>
          </a:p>
          <a:p>
            <a:pPr marL="0" lvl="0" indent="0" algn="l" rtl="0">
              <a:spcBef>
                <a:spcPts val="0"/>
              </a:spcBef>
              <a:spcAft>
                <a:spcPts val="0"/>
              </a:spcAft>
              <a:buNone/>
            </a:pPr>
            <a:endParaRPr sz="1250" dirty="0">
              <a:latin typeface="EB Garamond"/>
              <a:ea typeface="EB Garamond"/>
              <a:cs typeface="EB Garamond"/>
              <a:sym typeface="EB Garamond"/>
            </a:endParaRPr>
          </a:p>
        </p:txBody>
      </p:sp>
      <p:pic>
        <p:nvPicPr>
          <p:cNvPr id="159" name="Google Shape;159;p31"/>
          <p:cNvPicPr preferRelativeResize="0"/>
          <p:nvPr/>
        </p:nvPicPr>
        <p:blipFill>
          <a:blip r:embed="rId3">
            <a:alphaModFix/>
          </a:blip>
          <a:stretch>
            <a:fillRect/>
          </a:stretch>
        </p:blipFill>
        <p:spPr>
          <a:xfrm>
            <a:off x="782751" y="0"/>
            <a:ext cx="7578501" cy="42555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2"/>
          <p:cNvSpPr txBox="1">
            <a:spLocks noGrp="1"/>
          </p:cNvSpPr>
          <p:nvPr>
            <p:ph type="title"/>
          </p:nvPr>
        </p:nvSpPr>
        <p:spPr>
          <a:xfrm>
            <a:off x="142732" y="4488522"/>
            <a:ext cx="9001267"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400" dirty="0">
                <a:latin typeface="EB Garamond"/>
                <a:ea typeface="EB Garamond"/>
                <a:cs typeface="EB Garamond"/>
                <a:sym typeface="EB Garamond"/>
              </a:rPr>
              <a:t>Don’t smoke! Remember one cigarette can put your health at risk. If you are thinking of quitting smoking, please reach out for help.</a:t>
            </a:r>
            <a:endParaRPr sz="1400" dirty="0">
              <a:latin typeface="EB Garamond"/>
              <a:ea typeface="EB Garamond"/>
              <a:cs typeface="EB Garamond"/>
              <a:sym typeface="EB Garamond"/>
            </a:endParaRPr>
          </a:p>
        </p:txBody>
      </p:sp>
      <p:pic>
        <p:nvPicPr>
          <p:cNvPr id="165" name="Google Shape;165;p32"/>
          <p:cNvPicPr preferRelativeResize="0"/>
          <p:nvPr/>
        </p:nvPicPr>
        <p:blipFill>
          <a:blip r:embed="rId3">
            <a:alphaModFix/>
          </a:blip>
          <a:stretch>
            <a:fillRect/>
          </a:stretch>
        </p:blipFill>
        <p:spPr>
          <a:xfrm>
            <a:off x="865235" y="0"/>
            <a:ext cx="7571574" cy="43588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1" name="Google Shape;171;p33"/>
          <p:cNvPicPr preferRelativeResize="0"/>
          <p:nvPr/>
        </p:nvPicPr>
        <p:blipFill>
          <a:blip r:embed="rId3">
            <a:alphaModFix/>
          </a:blip>
          <a:stretch>
            <a:fillRect/>
          </a:stretch>
        </p:blipFill>
        <p:spPr>
          <a:xfrm>
            <a:off x="791012" y="0"/>
            <a:ext cx="7561974" cy="4268374"/>
          </a:xfrm>
          <a:prstGeom prst="rect">
            <a:avLst/>
          </a:prstGeom>
          <a:noFill/>
          <a:ln>
            <a:noFill/>
          </a:ln>
        </p:spPr>
      </p:pic>
      <p:sp>
        <p:nvSpPr>
          <p:cNvPr id="4" name="Google Shape;77;p17">
            <a:extLst>
              <a:ext uri="{FF2B5EF4-FFF2-40B4-BE49-F238E27FC236}">
                <a16:creationId xmlns:a16="http://schemas.microsoft.com/office/drawing/2014/main" id="{E2B62310-8EEF-767E-D873-4371EA4834A3}"/>
              </a:ext>
            </a:extLst>
          </p:cNvPr>
          <p:cNvSpPr txBox="1">
            <a:spLocks noGrp="1"/>
          </p:cNvSpPr>
          <p:nvPr>
            <p:ph type="title"/>
          </p:nvPr>
        </p:nvSpPr>
        <p:spPr>
          <a:xfrm>
            <a:off x="984186" y="4130113"/>
            <a:ext cx="7486125" cy="101522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350" dirty="0">
                <a:latin typeface="EB Garamond"/>
                <a:ea typeface="EB Garamond"/>
                <a:cs typeface="EB Garamond"/>
                <a:sym typeface="EB Garamond"/>
              </a:rPr>
              <a:t>Finally, Remember! </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350" dirty="0">
                <a:latin typeface="EB Garamond"/>
                <a:ea typeface="EB Garamond"/>
                <a:cs typeface="EB Garamond"/>
                <a:sym typeface="EB Garamond"/>
              </a:rPr>
              <a:t>Take your high blood pressure medication per your doctor's recommendations</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350" dirty="0">
                <a:latin typeface="EB Garamond"/>
                <a:ea typeface="EB Garamond"/>
                <a:cs typeface="EB Garamond"/>
                <a:sym typeface="EB Garamond"/>
              </a:rPr>
              <a:t>Do not stop your medication on your own, always ask before.</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US" sz="1350" dirty="0">
                <a:latin typeface="EB Garamond"/>
                <a:ea typeface="EB Garamond"/>
                <a:cs typeface="EB Garamond"/>
                <a:sym typeface="EB Garamond"/>
              </a:rPr>
              <a:t>Don't run out of medication; visit your pharmacy in advance.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F3359-C8DB-8CE8-185F-BE13CCD8D71C}"/>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0F7D3534-DB4F-5AF2-605F-F9BA6A2FB105}"/>
              </a:ext>
            </a:extLst>
          </p:cNvPr>
          <p:cNvSpPr txBox="1"/>
          <p:nvPr/>
        </p:nvSpPr>
        <p:spPr>
          <a:xfrm>
            <a:off x="1521177" y="4502302"/>
            <a:ext cx="6101645" cy="369332"/>
          </a:xfrm>
          <a:prstGeom prst="rect">
            <a:avLst/>
          </a:prstGeom>
          <a:noFill/>
        </p:spPr>
        <p:txBody>
          <a:bodyPr wrap="square">
            <a:spAutoFit/>
          </a:bodyPr>
          <a:lstStyle/>
          <a:p>
            <a:pPr algn="ctr"/>
            <a:r>
              <a:rPr lang="en-US" sz="1800" dirty="0">
                <a:latin typeface="Times New Roman" panose="02020603050405020304" pitchFamily="18" charset="0"/>
                <a:cs typeface="Times New Roman" panose="02020603050405020304" pitchFamily="18" charset="0"/>
              </a:rPr>
              <a:t>Keeping your blood pressure controlled is giving yourself life.</a:t>
            </a:r>
            <a:endParaRPr lang="es-AR" sz="1800" dirty="0">
              <a:latin typeface="Times New Roman" panose="02020603050405020304" pitchFamily="18" charset="0"/>
              <a:cs typeface="Times New Roman" panose="02020603050405020304" pitchFamily="18" charset="0"/>
            </a:endParaRPr>
          </a:p>
        </p:txBody>
      </p:sp>
      <p:pic>
        <p:nvPicPr>
          <p:cNvPr id="9" name="Imagen 8">
            <a:extLst>
              <a:ext uri="{FF2B5EF4-FFF2-40B4-BE49-F238E27FC236}">
                <a16:creationId xmlns:a16="http://schemas.microsoft.com/office/drawing/2014/main" id="{57CF87AD-97CA-6283-B7E4-0F88AA4D7DC3}"/>
              </a:ext>
            </a:extLst>
          </p:cNvPr>
          <p:cNvPicPr>
            <a:picLocks noChangeAspect="1"/>
          </p:cNvPicPr>
          <p:nvPr/>
        </p:nvPicPr>
        <p:blipFill>
          <a:blip r:embed="rId2"/>
          <a:stretch>
            <a:fillRect/>
          </a:stretch>
        </p:blipFill>
        <p:spPr>
          <a:xfrm>
            <a:off x="0" y="-102864"/>
            <a:ext cx="9144000" cy="4458410"/>
          </a:xfrm>
          <a:prstGeom prst="rect">
            <a:avLst/>
          </a:prstGeom>
        </p:spPr>
      </p:pic>
    </p:spTree>
    <p:extLst>
      <p:ext uri="{BB962C8B-B14F-4D97-AF65-F5344CB8AC3E}">
        <p14:creationId xmlns:p14="http://schemas.microsoft.com/office/powerpoint/2010/main" val="2272172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89EDADE4-D0B8-9A63-8DA3-9819BBB9C07C}"/>
            </a:ext>
          </a:extLst>
        </p:cNvPr>
        <p:cNvGrpSpPr/>
        <p:nvPr/>
      </p:nvGrpSpPr>
      <p:grpSpPr>
        <a:xfrm>
          <a:off x="0" y="0"/>
          <a:ext cx="0" cy="0"/>
          <a:chOff x="0" y="0"/>
          <a:chExt cx="0" cy="0"/>
        </a:xfrm>
      </p:grpSpPr>
      <p:sp>
        <p:nvSpPr>
          <p:cNvPr id="54" name="Google Shape;54;p13">
            <a:extLst>
              <a:ext uri="{FF2B5EF4-FFF2-40B4-BE49-F238E27FC236}">
                <a16:creationId xmlns:a16="http://schemas.microsoft.com/office/drawing/2014/main" id="{37F7E764-BBAB-76F9-C5FA-52FE1D64CDE7}"/>
              </a:ext>
            </a:extLst>
          </p:cNvPr>
          <p:cNvSpPr txBox="1">
            <a:spLocks noGrp="1"/>
          </p:cNvSpPr>
          <p:nvPr>
            <p:ph type="ctrTitle"/>
          </p:nvPr>
        </p:nvSpPr>
        <p:spPr>
          <a:xfrm>
            <a:off x="311700" y="0"/>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b="1" dirty="0">
                <a:solidFill>
                  <a:srgbClr val="C00000"/>
                </a:solidFill>
              </a:rPr>
              <a:t>Video #5</a:t>
            </a:r>
            <a:endParaRPr b="1" dirty="0">
              <a:solidFill>
                <a:srgbClr val="C00000"/>
              </a:solidFill>
            </a:endParaRPr>
          </a:p>
        </p:txBody>
      </p:sp>
      <p:sp>
        <p:nvSpPr>
          <p:cNvPr id="3" name="CuadroTexto 2">
            <a:extLst>
              <a:ext uri="{FF2B5EF4-FFF2-40B4-BE49-F238E27FC236}">
                <a16:creationId xmlns:a16="http://schemas.microsoft.com/office/drawing/2014/main" id="{3B5558CF-2B27-40D9-B1E6-12C1174346E7}"/>
              </a:ext>
            </a:extLst>
          </p:cNvPr>
          <p:cNvSpPr txBox="1"/>
          <p:nvPr/>
        </p:nvSpPr>
        <p:spPr>
          <a:xfrm>
            <a:off x="432428" y="2571750"/>
            <a:ext cx="8279144" cy="958660"/>
          </a:xfrm>
          <a:prstGeom prst="rect">
            <a:avLst/>
          </a:prstGeom>
          <a:noFill/>
        </p:spPr>
        <p:txBody>
          <a:bodyPr wrap="square">
            <a:spAutoFit/>
          </a:bodyPr>
          <a:lstStyle/>
          <a:p>
            <a:pPr algn="ctr">
              <a:lnSpc>
                <a:spcPct val="150000"/>
              </a:lnSpc>
            </a:pPr>
            <a:r>
              <a:rPr lang="en-US" sz="2000" dirty="0"/>
              <a:t>Strengthening adherence to non-pharmacological treatment II: recommendations on sodium consumption and diet.</a:t>
            </a:r>
            <a:endParaRPr lang="es-AR" sz="2000" dirty="0"/>
          </a:p>
        </p:txBody>
      </p:sp>
    </p:spTree>
    <p:extLst>
      <p:ext uri="{BB962C8B-B14F-4D97-AF65-F5344CB8AC3E}">
        <p14:creationId xmlns:p14="http://schemas.microsoft.com/office/powerpoint/2010/main" val="3537373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7885670-E425-83D0-F984-FBF58BB4268B}"/>
              </a:ext>
            </a:extLst>
          </p:cNvPr>
          <p:cNvPicPr>
            <a:picLocks noChangeAspect="1"/>
          </p:cNvPicPr>
          <p:nvPr/>
        </p:nvPicPr>
        <p:blipFill>
          <a:blip r:embed="rId2"/>
          <a:stretch>
            <a:fillRect/>
          </a:stretch>
        </p:blipFill>
        <p:spPr>
          <a:xfrm>
            <a:off x="0" y="0"/>
            <a:ext cx="9144000" cy="4282633"/>
          </a:xfrm>
          <a:prstGeom prst="rect">
            <a:avLst/>
          </a:prstGeom>
        </p:spPr>
      </p:pic>
      <p:sp>
        <p:nvSpPr>
          <p:cNvPr id="5" name="CuadroTexto 4">
            <a:extLst>
              <a:ext uri="{FF2B5EF4-FFF2-40B4-BE49-F238E27FC236}">
                <a16:creationId xmlns:a16="http://schemas.microsoft.com/office/drawing/2014/main" id="{7C8BEC95-24DC-DDF6-A9C5-0A404F3979B8}"/>
              </a:ext>
            </a:extLst>
          </p:cNvPr>
          <p:cNvSpPr txBox="1"/>
          <p:nvPr/>
        </p:nvSpPr>
        <p:spPr>
          <a:xfrm>
            <a:off x="2161821" y="4508422"/>
            <a:ext cx="4572000" cy="338554"/>
          </a:xfrm>
          <a:prstGeom prst="rect">
            <a:avLst/>
          </a:prstGeom>
          <a:noFill/>
        </p:spPr>
        <p:txBody>
          <a:bodyPr wrap="square">
            <a:spAutoFit/>
          </a:bodyPr>
          <a:lstStyle/>
          <a:p>
            <a:pPr algn="ctr"/>
            <a:r>
              <a:rPr lang="en" sz="1600" dirty="0">
                <a:latin typeface="EB Garamond"/>
                <a:ea typeface="EB Garamond"/>
                <a:cs typeface="EB Garamond"/>
                <a:sym typeface="EB Garamond"/>
              </a:rPr>
              <a:t>Your blood pressure matters, don’t forget to control it.</a:t>
            </a:r>
            <a:endParaRPr lang="es-AR" sz="1600" dirty="0"/>
          </a:p>
        </p:txBody>
      </p:sp>
    </p:spTree>
    <p:extLst>
      <p:ext uri="{BB962C8B-B14F-4D97-AF65-F5344CB8AC3E}">
        <p14:creationId xmlns:p14="http://schemas.microsoft.com/office/powerpoint/2010/main" val="48804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1916815-1AFC-3C8F-32B0-63213109C0C8}"/>
              </a:ext>
            </a:extLst>
          </p:cNvPr>
          <p:cNvPicPr>
            <a:picLocks noChangeAspect="1"/>
          </p:cNvPicPr>
          <p:nvPr/>
        </p:nvPicPr>
        <p:blipFill>
          <a:blip r:embed="rId2"/>
          <a:stretch>
            <a:fillRect/>
          </a:stretch>
        </p:blipFill>
        <p:spPr>
          <a:xfrm>
            <a:off x="434614" y="0"/>
            <a:ext cx="8274771" cy="4077854"/>
          </a:xfrm>
          <a:prstGeom prst="rect">
            <a:avLst/>
          </a:prstGeom>
        </p:spPr>
      </p:pic>
      <p:sp>
        <p:nvSpPr>
          <p:cNvPr id="5" name="CuadroTexto 4">
            <a:extLst>
              <a:ext uri="{FF2B5EF4-FFF2-40B4-BE49-F238E27FC236}">
                <a16:creationId xmlns:a16="http://schemas.microsoft.com/office/drawing/2014/main" id="{B1ABE182-9476-0A63-DD14-8B93DF63727C}"/>
              </a:ext>
            </a:extLst>
          </p:cNvPr>
          <p:cNvSpPr txBox="1"/>
          <p:nvPr/>
        </p:nvSpPr>
        <p:spPr>
          <a:xfrm>
            <a:off x="2365022" y="4316511"/>
            <a:ext cx="4572000" cy="307777"/>
          </a:xfrm>
          <a:prstGeom prst="rect">
            <a:avLst/>
          </a:prstGeom>
          <a:noFill/>
        </p:spPr>
        <p:txBody>
          <a:bodyPr wrap="square">
            <a:spAutoFit/>
          </a:bodyPr>
          <a:lstStyle/>
          <a:p>
            <a:pPr marL="0" lvl="0" indent="0" algn="ctr" rtl="0">
              <a:spcBef>
                <a:spcPts val="0"/>
              </a:spcBef>
              <a:spcAft>
                <a:spcPts val="0"/>
              </a:spcAft>
              <a:buNone/>
            </a:pPr>
            <a:r>
              <a:rPr lang="en-US" dirty="0">
                <a:latin typeface="EB Garamond"/>
                <a:ea typeface="EB Garamond"/>
                <a:cs typeface="EB Garamond"/>
                <a:sym typeface="EB Garamond"/>
              </a:rPr>
              <a:t>What is high blood pressure?</a:t>
            </a:r>
          </a:p>
        </p:txBody>
      </p:sp>
    </p:spTree>
    <p:extLst>
      <p:ext uri="{BB962C8B-B14F-4D97-AF65-F5344CB8AC3E}">
        <p14:creationId xmlns:p14="http://schemas.microsoft.com/office/powerpoint/2010/main" val="2714754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DAFF456-8368-4093-B2A9-5624C37DC7D5}"/>
              </a:ext>
            </a:extLst>
          </p:cNvPr>
          <p:cNvPicPr>
            <a:picLocks noChangeAspect="1"/>
          </p:cNvPicPr>
          <p:nvPr/>
        </p:nvPicPr>
        <p:blipFill>
          <a:blip r:embed="rId2"/>
          <a:stretch>
            <a:fillRect/>
          </a:stretch>
        </p:blipFill>
        <p:spPr>
          <a:xfrm>
            <a:off x="0" y="0"/>
            <a:ext cx="9144000" cy="4253653"/>
          </a:xfrm>
          <a:prstGeom prst="rect">
            <a:avLst/>
          </a:prstGeom>
        </p:spPr>
      </p:pic>
      <p:sp>
        <p:nvSpPr>
          <p:cNvPr id="5" name="CuadroTexto 4">
            <a:extLst>
              <a:ext uri="{FF2B5EF4-FFF2-40B4-BE49-F238E27FC236}">
                <a16:creationId xmlns:a16="http://schemas.microsoft.com/office/drawing/2014/main" id="{4D0C8E3B-565E-65ED-EF50-47A73DC50F11}"/>
              </a:ext>
            </a:extLst>
          </p:cNvPr>
          <p:cNvSpPr txBox="1"/>
          <p:nvPr/>
        </p:nvSpPr>
        <p:spPr>
          <a:xfrm>
            <a:off x="1343377" y="4513589"/>
            <a:ext cx="6457245" cy="338554"/>
          </a:xfrm>
          <a:prstGeom prst="rect">
            <a:avLst/>
          </a:prstGeom>
          <a:noFill/>
        </p:spPr>
        <p:txBody>
          <a:bodyPr wrap="square">
            <a:spAutoFit/>
          </a:bodyPr>
          <a:lstStyle/>
          <a:p>
            <a:r>
              <a:rPr lang="en" sz="1600" dirty="0">
                <a:latin typeface="EB Garamond"/>
                <a:ea typeface="EB Garamond"/>
                <a:cs typeface="EB Garamond"/>
                <a:sym typeface="EB Garamond"/>
              </a:rPr>
              <a:t>To help control your blood pressure and take care of your health remember…</a:t>
            </a:r>
            <a:endParaRPr lang="es-AR" sz="1600" dirty="0"/>
          </a:p>
        </p:txBody>
      </p:sp>
    </p:spTree>
    <p:extLst>
      <p:ext uri="{BB962C8B-B14F-4D97-AF65-F5344CB8AC3E}">
        <p14:creationId xmlns:p14="http://schemas.microsoft.com/office/powerpoint/2010/main" val="2492885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966150" y="4253680"/>
            <a:ext cx="7211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dirty="0">
                <a:latin typeface="EB Garamond"/>
                <a:ea typeface="EB Garamond"/>
                <a:cs typeface="EB Garamond"/>
                <a:sym typeface="EB Garamond"/>
              </a:rPr>
              <a:t>…drink at least 2 liters of water, approximately eight glasses a day</a:t>
            </a:r>
            <a:endParaRPr sz="1600" dirty="0">
              <a:latin typeface="EB Garamond"/>
              <a:ea typeface="EB Garamond"/>
              <a:cs typeface="EB Garamond"/>
              <a:sym typeface="EB Garamond"/>
            </a:endParaRPr>
          </a:p>
        </p:txBody>
      </p:sp>
      <p:pic>
        <p:nvPicPr>
          <p:cNvPr id="182" name="Google Shape;182;p35"/>
          <p:cNvPicPr preferRelativeResize="0"/>
          <p:nvPr/>
        </p:nvPicPr>
        <p:blipFill>
          <a:blip r:embed="rId3">
            <a:alphaModFix/>
          </a:blip>
          <a:stretch>
            <a:fillRect/>
          </a:stretch>
        </p:blipFill>
        <p:spPr>
          <a:xfrm>
            <a:off x="996700" y="0"/>
            <a:ext cx="7150607" cy="40292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6"/>
          <p:cNvSpPr txBox="1">
            <a:spLocks noGrp="1"/>
          </p:cNvSpPr>
          <p:nvPr>
            <p:ph type="title"/>
          </p:nvPr>
        </p:nvSpPr>
        <p:spPr>
          <a:xfrm>
            <a:off x="1079875" y="4274950"/>
            <a:ext cx="77523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600" dirty="0">
                <a:latin typeface="EB Garamond"/>
                <a:ea typeface="EB Garamond"/>
                <a:cs typeface="EB Garamond"/>
                <a:sym typeface="EB Garamond"/>
              </a:rPr>
              <a:t>Avoid adding salt to your food. </a:t>
            </a:r>
            <a:endParaRPr sz="1600" dirty="0">
              <a:latin typeface="EB Garamond"/>
              <a:ea typeface="EB Garamond"/>
              <a:cs typeface="EB Garamond"/>
              <a:sym typeface="EB Garamond"/>
            </a:endParaRPr>
          </a:p>
        </p:txBody>
      </p:sp>
      <p:pic>
        <p:nvPicPr>
          <p:cNvPr id="188" name="Google Shape;188;p36"/>
          <p:cNvPicPr preferRelativeResize="0"/>
          <p:nvPr/>
        </p:nvPicPr>
        <p:blipFill>
          <a:blip r:embed="rId3">
            <a:alphaModFix/>
          </a:blip>
          <a:stretch>
            <a:fillRect/>
          </a:stretch>
        </p:blipFill>
        <p:spPr>
          <a:xfrm>
            <a:off x="1039550" y="0"/>
            <a:ext cx="7064899" cy="40292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7"/>
          <p:cNvSpPr txBox="1">
            <a:spLocks noGrp="1"/>
          </p:cNvSpPr>
          <p:nvPr>
            <p:ph type="title"/>
          </p:nvPr>
        </p:nvSpPr>
        <p:spPr>
          <a:xfrm>
            <a:off x="755825" y="4415150"/>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800" dirty="0">
                <a:latin typeface="EB Garamond"/>
                <a:ea typeface="EB Garamond"/>
                <a:cs typeface="EB Garamond"/>
                <a:sym typeface="EB Garamond"/>
              </a:rPr>
              <a:t>Avoid drinking alcohol and eating foods rich in fats and sodium.</a:t>
            </a:r>
            <a:endParaRPr sz="1800" dirty="0">
              <a:latin typeface="EB Garamond"/>
              <a:ea typeface="EB Garamond"/>
              <a:cs typeface="EB Garamond"/>
              <a:sym typeface="EB Garamond"/>
            </a:endParaRPr>
          </a:p>
        </p:txBody>
      </p:sp>
      <p:pic>
        <p:nvPicPr>
          <p:cNvPr id="194" name="Google Shape;194;p37"/>
          <p:cNvPicPr preferRelativeResize="0"/>
          <p:nvPr/>
        </p:nvPicPr>
        <p:blipFill>
          <a:blip r:embed="rId3">
            <a:alphaModFix/>
          </a:blip>
          <a:stretch>
            <a:fillRect/>
          </a:stretch>
        </p:blipFill>
        <p:spPr>
          <a:xfrm>
            <a:off x="755825" y="0"/>
            <a:ext cx="7363825" cy="41817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8"/>
          <p:cNvSpPr txBox="1">
            <a:spLocks noGrp="1"/>
          </p:cNvSpPr>
          <p:nvPr>
            <p:ph type="title"/>
          </p:nvPr>
        </p:nvSpPr>
        <p:spPr>
          <a:xfrm>
            <a:off x="1000975" y="4304475"/>
            <a:ext cx="8520600" cy="57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400" dirty="0">
                <a:latin typeface="EB Garamond"/>
                <a:ea typeface="EB Garamond"/>
                <a:cs typeface="EB Garamond"/>
                <a:sym typeface="EB Garamond"/>
              </a:rPr>
              <a:t>Say “no” to sugary drinks.</a:t>
            </a:r>
            <a:endParaRPr sz="1400" dirty="0">
              <a:latin typeface="EB Garamond"/>
              <a:ea typeface="EB Garamond"/>
              <a:cs typeface="EB Garamond"/>
              <a:sym typeface="EB Garamond"/>
            </a:endParaRPr>
          </a:p>
        </p:txBody>
      </p:sp>
      <p:pic>
        <p:nvPicPr>
          <p:cNvPr id="200" name="Google Shape;200;p38"/>
          <p:cNvPicPr preferRelativeResize="0"/>
          <p:nvPr/>
        </p:nvPicPr>
        <p:blipFill>
          <a:blip r:embed="rId3">
            <a:alphaModFix/>
          </a:blip>
          <a:stretch>
            <a:fillRect/>
          </a:stretch>
        </p:blipFill>
        <p:spPr>
          <a:xfrm>
            <a:off x="1000963" y="0"/>
            <a:ext cx="7142077" cy="413250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6" name="Google Shape;206;p39"/>
          <p:cNvPicPr preferRelativeResize="0"/>
          <p:nvPr/>
        </p:nvPicPr>
        <p:blipFill>
          <a:blip r:embed="rId3">
            <a:alphaModFix/>
          </a:blip>
          <a:stretch>
            <a:fillRect/>
          </a:stretch>
        </p:blipFill>
        <p:spPr>
          <a:xfrm>
            <a:off x="892275" y="0"/>
            <a:ext cx="7359447" cy="4132502"/>
          </a:xfrm>
          <a:prstGeom prst="rect">
            <a:avLst/>
          </a:prstGeom>
          <a:noFill/>
          <a:ln>
            <a:noFill/>
          </a:ln>
        </p:spPr>
      </p:pic>
      <p:sp>
        <p:nvSpPr>
          <p:cNvPr id="4" name="Google Shape;77;p17">
            <a:extLst>
              <a:ext uri="{FF2B5EF4-FFF2-40B4-BE49-F238E27FC236}">
                <a16:creationId xmlns:a16="http://schemas.microsoft.com/office/drawing/2014/main" id="{CD3AD1DC-F0CD-4399-C856-FF9DD7C4B181}"/>
              </a:ext>
            </a:extLst>
          </p:cNvPr>
          <p:cNvSpPr txBox="1">
            <a:spLocks noGrp="1"/>
          </p:cNvSpPr>
          <p:nvPr>
            <p:ph type="title"/>
          </p:nvPr>
        </p:nvSpPr>
        <p:spPr>
          <a:xfrm>
            <a:off x="984186" y="4130113"/>
            <a:ext cx="7486125" cy="101522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350" dirty="0">
                <a:latin typeface="EB Garamond"/>
                <a:ea typeface="EB Garamond"/>
                <a:cs typeface="EB Garamond"/>
                <a:sym typeface="EB Garamond"/>
              </a:rPr>
              <a:t>Finally, Remember! </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350" dirty="0">
                <a:latin typeface="EB Garamond"/>
                <a:ea typeface="EB Garamond"/>
                <a:cs typeface="EB Garamond"/>
                <a:sym typeface="EB Garamond"/>
              </a:rPr>
              <a:t>Take your high blood pressure medication per your doctor's recommendations</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350" dirty="0">
                <a:latin typeface="EB Garamond"/>
                <a:ea typeface="EB Garamond"/>
                <a:cs typeface="EB Garamond"/>
                <a:sym typeface="EB Garamond"/>
              </a:rPr>
              <a:t>Do not stop your medication on your own, always ask before.</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US" sz="1350" dirty="0">
                <a:latin typeface="EB Garamond"/>
                <a:ea typeface="EB Garamond"/>
                <a:cs typeface="EB Garamond"/>
                <a:sym typeface="EB Garamond"/>
              </a:rPr>
              <a:t>Don't run out of medication; visit your pharmacy in advance.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0399C-DF08-6E37-0040-6100468D37C5}"/>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8DCC1D71-3069-C106-5A9E-ADAAF6E562E8}"/>
              </a:ext>
            </a:extLst>
          </p:cNvPr>
          <p:cNvSpPr txBox="1"/>
          <p:nvPr/>
        </p:nvSpPr>
        <p:spPr>
          <a:xfrm>
            <a:off x="1521177" y="4502302"/>
            <a:ext cx="6101645" cy="369332"/>
          </a:xfrm>
          <a:prstGeom prst="rect">
            <a:avLst/>
          </a:prstGeom>
          <a:noFill/>
        </p:spPr>
        <p:txBody>
          <a:bodyPr wrap="square">
            <a:spAutoFit/>
          </a:bodyPr>
          <a:lstStyle/>
          <a:p>
            <a:pPr algn="ctr"/>
            <a:r>
              <a:rPr lang="en-US" sz="1800" dirty="0">
                <a:latin typeface="Times New Roman" panose="02020603050405020304" pitchFamily="18" charset="0"/>
                <a:cs typeface="Times New Roman" panose="02020603050405020304" pitchFamily="18" charset="0"/>
              </a:rPr>
              <a:t>Keeping your blood pressure controlled is giving yourself life.</a:t>
            </a:r>
            <a:endParaRPr lang="es-AR" sz="1800" dirty="0">
              <a:latin typeface="Times New Roman" panose="02020603050405020304" pitchFamily="18" charset="0"/>
              <a:cs typeface="Times New Roman" panose="02020603050405020304" pitchFamily="18" charset="0"/>
            </a:endParaRPr>
          </a:p>
        </p:txBody>
      </p:sp>
      <p:pic>
        <p:nvPicPr>
          <p:cNvPr id="9" name="Imagen 8">
            <a:extLst>
              <a:ext uri="{FF2B5EF4-FFF2-40B4-BE49-F238E27FC236}">
                <a16:creationId xmlns:a16="http://schemas.microsoft.com/office/drawing/2014/main" id="{EB18E3BE-98A4-2123-A7A0-917BE14D68F5}"/>
              </a:ext>
            </a:extLst>
          </p:cNvPr>
          <p:cNvPicPr>
            <a:picLocks noChangeAspect="1"/>
          </p:cNvPicPr>
          <p:nvPr/>
        </p:nvPicPr>
        <p:blipFill>
          <a:blip r:embed="rId2"/>
          <a:stretch>
            <a:fillRect/>
          </a:stretch>
        </p:blipFill>
        <p:spPr>
          <a:xfrm>
            <a:off x="0" y="-102864"/>
            <a:ext cx="9144000" cy="4458410"/>
          </a:xfrm>
          <a:prstGeom prst="rect">
            <a:avLst/>
          </a:prstGeom>
        </p:spPr>
      </p:pic>
    </p:spTree>
    <p:extLst>
      <p:ext uri="{BB962C8B-B14F-4D97-AF65-F5344CB8AC3E}">
        <p14:creationId xmlns:p14="http://schemas.microsoft.com/office/powerpoint/2010/main" val="5914874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1FBFACEC-6838-9668-0146-DB90F8665406}"/>
            </a:ext>
          </a:extLst>
        </p:cNvPr>
        <p:cNvGrpSpPr/>
        <p:nvPr/>
      </p:nvGrpSpPr>
      <p:grpSpPr>
        <a:xfrm>
          <a:off x="0" y="0"/>
          <a:ext cx="0" cy="0"/>
          <a:chOff x="0" y="0"/>
          <a:chExt cx="0" cy="0"/>
        </a:xfrm>
      </p:grpSpPr>
      <p:sp>
        <p:nvSpPr>
          <p:cNvPr id="54" name="Google Shape;54;p13">
            <a:extLst>
              <a:ext uri="{FF2B5EF4-FFF2-40B4-BE49-F238E27FC236}">
                <a16:creationId xmlns:a16="http://schemas.microsoft.com/office/drawing/2014/main" id="{3368DF06-AB60-5328-2008-71025DF896D8}"/>
              </a:ext>
            </a:extLst>
          </p:cNvPr>
          <p:cNvSpPr txBox="1">
            <a:spLocks noGrp="1"/>
          </p:cNvSpPr>
          <p:nvPr>
            <p:ph type="ctrTitle"/>
          </p:nvPr>
        </p:nvSpPr>
        <p:spPr>
          <a:xfrm>
            <a:off x="311700" y="0"/>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b="1" dirty="0">
                <a:solidFill>
                  <a:srgbClr val="C00000"/>
                </a:solidFill>
              </a:rPr>
              <a:t>Video #6</a:t>
            </a:r>
            <a:endParaRPr b="1" dirty="0">
              <a:solidFill>
                <a:srgbClr val="C00000"/>
              </a:solidFill>
            </a:endParaRPr>
          </a:p>
        </p:txBody>
      </p:sp>
      <p:sp>
        <p:nvSpPr>
          <p:cNvPr id="3" name="CuadroTexto 2">
            <a:extLst>
              <a:ext uri="{FF2B5EF4-FFF2-40B4-BE49-F238E27FC236}">
                <a16:creationId xmlns:a16="http://schemas.microsoft.com/office/drawing/2014/main" id="{60396748-E6D0-CF25-36BB-CFDBD675D1BB}"/>
              </a:ext>
            </a:extLst>
          </p:cNvPr>
          <p:cNvSpPr txBox="1"/>
          <p:nvPr/>
        </p:nvSpPr>
        <p:spPr>
          <a:xfrm>
            <a:off x="1181414" y="2431239"/>
            <a:ext cx="6781172" cy="965970"/>
          </a:xfrm>
          <a:prstGeom prst="rect">
            <a:avLst/>
          </a:prstGeom>
          <a:noFill/>
        </p:spPr>
        <p:txBody>
          <a:bodyPr wrap="square">
            <a:spAutoFit/>
          </a:bodyPr>
          <a:lstStyle/>
          <a:p>
            <a:pPr algn="ctr">
              <a:lnSpc>
                <a:spcPct val="150000"/>
              </a:lnSpc>
            </a:pPr>
            <a:r>
              <a:rPr lang="en-US" sz="2000" dirty="0">
                <a:effectLst/>
                <a:latin typeface="Calibri" panose="020F0502020204030204" pitchFamily="34" charset="0"/>
                <a:ea typeface="Calibri" panose="020F0502020204030204" pitchFamily="34" charset="0"/>
              </a:rPr>
              <a:t>Self-monitoring blood pressure: key tips for adequate blood pressure measurement at home.</a:t>
            </a:r>
            <a:endParaRPr lang="es-AR" sz="2400" dirty="0"/>
          </a:p>
        </p:txBody>
      </p:sp>
    </p:spTree>
    <p:extLst>
      <p:ext uri="{BB962C8B-B14F-4D97-AF65-F5344CB8AC3E}">
        <p14:creationId xmlns:p14="http://schemas.microsoft.com/office/powerpoint/2010/main" val="6287318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3B2A6CE-6834-6E12-0EE2-EFBB749972BD}"/>
              </a:ext>
            </a:extLst>
          </p:cNvPr>
          <p:cNvPicPr>
            <a:picLocks noChangeAspect="1"/>
          </p:cNvPicPr>
          <p:nvPr/>
        </p:nvPicPr>
        <p:blipFill>
          <a:blip r:embed="rId2"/>
          <a:stretch>
            <a:fillRect/>
          </a:stretch>
        </p:blipFill>
        <p:spPr>
          <a:xfrm>
            <a:off x="0" y="0"/>
            <a:ext cx="9144000" cy="3965749"/>
          </a:xfrm>
          <a:prstGeom prst="rect">
            <a:avLst/>
          </a:prstGeom>
        </p:spPr>
      </p:pic>
      <p:sp>
        <p:nvSpPr>
          <p:cNvPr id="6" name="CuadroTexto 5">
            <a:extLst>
              <a:ext uri="{FF2B5EF4-FFF2-40B4-BE49-F238E27FC236}">
                <a16:creationId xmlns:a16="http://schemas.microsoft.com/office/drawing/2014/main" id="{E0E0ED9E-AA65-E9B1-B113-7976A457EB54}"/>
              </a:ext>
            </a:extLst>
          </p:cNvPr>
          <p:cNvSpPr txBox="1"/>
          <p:nvPr/>
        </p:nvSpPr>
        <p:spPr>
          <a:xfrm>
            <a:off x="1295399" y="4253944"/>
            <a:ext cx="6553201" cy="369332"/>
          </a:xfrm>
          <a:prstGeom prst="rect">
            <a:avLst/>
          </a:prstGeom>
          <a:noFill/>
        </p:spPr>
        <p:txBody>
          <a:bodyPr wrap="square">
            <a:spAutoFit/>
          </a:bodyPr>
          <a:lstStyle/>
          <a:p>
            <a:pPr algn="ctr"/>
            <a:r>
              <a:rPr lang="en-US" sz="1800" dirty="0">
                <a:latin typeface="Times New Roman" panose="02020603050405020304" pitchFamily="18" charset="0"/>
                <a:cs typeface="Times New Roman" panose="02020603050405020304" pitchFamily="18" charset="0"/>
              </a:rPr>
              <a:t>Why is it important to control your blood pressure at home?</a:t>
            </a:r>
            <a:endParaRPr lang="es-A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7758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1"/>
          <p:cNvSpPr txBox="1">
            <a:spLocks noGrp="1"/>
          </p:cNvSpPr>
          <p:nvPr>
            <p:ph type="title"/>
          </p:nvPr>
        </p:nvSpPr>
        <p:spPr>
          <a:xfrm>
            <a:off x="770150" y="4289725"/>
            <a:ext cx="7367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latin typeface="EB Garamond"/>
                <a:ea typeface="EB Garamond"/>
                <a:cs typeface="EB Garamond"/>
                <a:sym typeface="EB Garamond"/>
              </a:rPr>
              <a:t>It helps you and your health team to know if your blood pressure is well controlled.</a:t>
            </a:r>
            <a:endParaRPr sz="1400" dirty="0">
              <a:latin typeface="EB Garamond"/>
              <a:ea typeface="EB Garamond"/>
              <a:cs typeface="EB Garamond"/>
              <a:sym typeface="EB Garamond"/>
            </a:endParaRPr>
          </a:p>
        </p:txBody>
      </p:sp>
      <p:pic>
        <p:nvPicPr>
          <p:cNvPr id="217" name="Google Shape;217;p41"/>
          <p:cNvPicPr preferRelativeResize="0"/>
          <p:nvPr/>
        </p:nvPicPr>
        <p:blipFill>
          <a:blip r:embed="rId3">
            <a:alphaModFix/>
          </a:blip>
          <a:stretch>
            <a:fillRect/>
          </a:stretch>
        </p:blipFill>
        <p:spPr>
          <a:xfrm>
            <a:off x="770150" y="0"/>
            <a:ext cx="7367542" cy="41694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956974" y="0"/>
            <a:ext cx="7230049" cy="4126900"/>
          </a:xfrm>
          <a:prstGeom prst="rect">
            <a:avLst/>
          </a:prstGeom>
          <a:noFill/>
          <a:ln>
            <a:noFill/>
          </a:ln>
        </p:spPr>
      </p:pic>
      <p:sp>
        <p:nvSpPr>
          <p:cNvPr id="60" name="Google Shape;60;p14"/>
          <p:cNvSpPr txBox="1"/>
          <p:nvPr/>
        </p:nvSpPr>
        <p:spPr>
          <a:xfrm>
            <a:off x="1126310" y="4285050"/>
            <a:ext cx="6845400" cy="40007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latin typeface="EB Garamond"/>
                <a:ea typeface="EB Garamond"/>
                <a:cs typeface="EB Garamond"/>
                <a:sym typeface="EB Garamond"/>
              </a:rPr>
              <a:t>It is an increase in the force that your blood exerts on the walls of your body’s arteries.   </a:t>
            </a:r>
            <a:endParaRPr dirty="0">
              <a:latin typeface="EB Garamond"/>
              <a:ea typeface="EB Garamond"/>
              <a:cs typeface="EB Garamond"/>
              <a:sym typeface="EB Garamon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D673F313-CD9A-708C-5631-9F506A824B47}"/>
              </a:ext>
            </a:extLst>
          </p:cNvPr>
          <p:cNvPicPr>
            <a:picLocks noChangeAspect="1"/>
          </p:cNvPicPr>
          <p:nvPr/>
        </p:nvPicPr>
        <p:blipFill>
          <a:blip r:embed="rId2"/>
          <a:stretch>
            <a:fillRect/>
          </a:stretch>
        </p:blipFill>
        <p:spPr>
          <a:xfrm>
            <a:off x="0" y="0"/>
            <a:ext cx="9144000" cy="4292768"/>
          </a:xfrm>
          <a:prstGeom prst="rect">
            <a:avLst/>
          </a:prstGeom>
        </p:spPr>
      </p:pic>
      <p:sp>
        <p:nvSpPr>
          <p:cNvPr id="7" name="CuadroTexto 6">
            <a:extLst>
              <a:ext uri="{FF2B5EF4-FFF2-40B4-BE49-F238E27FC236}">
                <a16:creationId xmlns:a16="http://schemas.microsoft.com/office/drawing/2014/main" id="{098716A3-181B-482B-7694-3FBE9398FCD9}"/>
              </a:ext>
            </a:extLst>
          </p:cNvPr>
          <p:cNvSpPr txBox="1"/>
          <p:nvPr/>
        </p:nvSpPr>
        <p:spPr>
          <a:xfrm>
            <a:off x="1738489" y="4497169"/>
            <a:ext cx="5413023" cy="369332"/>
          </a:xfrm>
          <a:prstGeom prst="rect">
            <a:avLst/>
          </a:prstGeom>
          <a:noFill/>
        </p:spPr>
        <p:txBody>
          <a:bodyPr wrap="square">
            <a:spAutoFit/>
          </a:bodyPr>
          <a:lstStyle/>
          <a:p>
            <a:r>
              <a:rPr lang="en" sz="1800" dirty="0">
                <a:latin typeface="EB Garamond"/>
                <a:ea typeface="EB Garamond"/>
                <a:cs typeface="EB Garamond"/>
                <a:sym typeface="EB Garamond"/>
              </a:rPr>
              <a:t>What do I need to monitor my blood pressure at home?</a:t>
            </a:r>
            <a:endParaRPr lang="es-AR" sz="1800" dirty="0"/>
          </a:p>
        </p:txBody>
      </p:sp>
    </p:spTree>
    <p:extLst>
      <p:ext uri="{BB962C8B-B14F-4D97-AF65-F5344CB8AC3E}">
        <p14:creationId xmlns:p14="http://schemas.microsoft.com/office/powerpoint/2010/main" val="2714689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42"/>
          <p:cNvSpPr txBox="1">
            <a:spLocks noGrp="1"/>
          </p:cNvSpPr>
          <p:nvPr>
            <p:ph type="title"/>
          </p:nvPr>
        </p:nvSpPr>
        <p:spPr>
          <a:xfrm>
            <a:off x="741325" y="4260200"/>
            <a:ext cx="7425300" cy="77464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latin typeface="EB Garamond"/>
                <a:ea typeface="EB Garamond"/>
                <a:cs typeface="EB Garamond"/>
                <a:sym typeface="EB Garamond"/>
              </a:rPr>
              <a:t>You can use either a validated and automatic blood pressure monitor for your arm or a traditional blood pressure cuff, as long as you have someone who knows how to read it. Record the value, date, and time of your blood pressure measurement to share it with your healthcare team.</a:t>
            </a:r>
            <a:endParaRPr sz="1400" dirty="0">
              <a:latin typeface="EB Garamond"/>
              <a:ea typeface="EB Garamond"/>
              <a:cs typeface="EB Garamond"/>
              <a:sym typeface="EB Garamond"/>
            </a:endParaRPr>
          </a:p>
        </p:txBody>
      </p:sp>
      <p:pic>
        <p:nvPicPr>
          <p:cNvPr id="223" name="Google Shape;223;p42"/>
          <p:cNvPicPr preferRelativeResize="0"/>
          <p:nvPr/>
        </p:nvPicPr>
        <p:blipFill>
          <a:blip r:embed="rId3">
            <a:alphaModFix/>
          </a:blip>
          <a:stretch>
            <a:fillRect/>
          </a:stretch>
        </p:blipFill>
        <p:spPr>
          <a:xfrm>
            <a:off x="741325" y="0"/>
            <a:ext cx="7425203" cy="416942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6E4D25E-A555-BDCE-FFEB-FB0137D588A7}"/>
              </a:ext>
            </a:extLst>
          </p:cNvPr>
          <p:cNvPicPr>
            <a:picLocks noChangeAspect="1"/>
          </p:cNvPicPr>
          <p:nvPr/>
        </p:nvPicPr>
        <p:blipFill>
          <a:blip r:embed="rId2"/>
          <a:stretch>
            <a:fillRect/>
          </a:stretch>
        </p:blipFill>
        <p:spPr>
          <a:xfrm>
            <a:off x="0" y="0"/>
            <a:ext cx="9144000" cy="4085617"/>
          </a:xfrm>
          <a:prstGeom prst="rect">
            <a:avLst/>
          </a:prstGeom>
        </p:spPr>
      </p:pic>
      <p:sp>
        <p:nvSpPr>
          <p:cNvPr id="7" name="CuadroTexto 6">
            <a:extLst>
              <a:ext uri="{FF2B5EF4-FFF2-40B4-BE49-F238E27FC236}">
                <a16:creationId xmlns:a16="http://schemas.microsoft.com/office/drawing/2014/main" id="{BDBBEB46-47F3-3B5D-5BF6-F6E38D6DD582}"/>
              </a:ext>
            </a:extLst>
          </p:cNvPr>
          <p:cNvSpPr txBox="1"/>
          <p:nvPr/>
        </p:nvSpPr>
        <p:spPr>
          <a:xfrm>
            <a:off x="863601" y="4429401"/>
            <a:ext cx="5943600" cy="369332"/>
          </a:xfrm>
          <a:prstGeom prst="rect">
            <a:avLst/>
          </a:prstGeom>
          <a:noFill/>
        </p:spPr>
        <p:txBody>
          <a:bodyPr wrap="square">
            <a:spAutoFit/>
          </a:bodyPr>
          <a:lstStyle/>
          <a:p>
            <a:r>
              <a:rPr lang="en" sz="1800" dirty="0">
                <a:latin typeface="EB Garamond"/>
                <a:ea typeface="EB Garamond"/>
                <a:cs typeface="EB Garamond"/>
                <a:sym typeface="EB Garamond"/>
              </a:rPr>
              <a:t>Tips for an adequate blood pressure measurement at home. </a:t>
            </a:r>
            <a:endParaRPr lang="es-AR" sz="1800" dirty="0"/>
          </a:p>
        </p:txBody>
      </p:sp>
    </p:spTree>
    <p:extLst>
      <p:ext uri="{BB962C8B-B14F-4D97-AF65-F5344CB8AC3E}">
        <p14:creationId xmlns:p14="http://schemas.microsoft.com/office/powerpoint/2010/main" val="1504853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90BCD24-4972-B1D3-09B2-8D48598D295E}"/>
              </a:ext>
            </a:extLst>
          </p:cNvPr>
          <p:cNvPicPr>
            <a:picLocks noChangeAspect="1"/>
          </p:cNvPicPr>
          <p:nvPr/>
        </p:nvPicPr>
        <p:blipFill>
          <a:blip r:embed="rId2"/>
          <a:srcRect t="2327"/>
          <a:stretch/>
        </p:blipFill>
        <p:spPr>
          <a:xfrm>
            <a:off x="0" y="0"/>
            <a:ext cx="9144000" cy="4266084"/>
          </a:xfrm>
          <a:prstGeom prst="rect">
            <a:avLst/>
          </a:prstGeom>
        </p:spPr>
      </p:pic>
      <p:sp>
        <p:nvSpPr>
          <p:cNvPr id="5" name="CuadroTexto 4">
            <a:extLst>
              <a:ext uri="{FF2B5EF4-FFF2-40B4-BE49-F238E27FC236}">
                <a16:creationId xmlns:a16="http://schemas.microsoft.com/office/drawing/2014/main" id="{BB2FD2B4-2FF5-9E47-57B1-F88A5F79AFA4}"/>
              </a:ext>
            </a:extLst>
          </p:cNvPr>
          <p:cNvSpPr txBox="1"/>
          <p:nvPr/>
        </p:nvSpPr>
        <p:spPr>
          <a:xfrm>
            <a:off x="299155" y="4347995"/>
            <a:ext cx="6090356" cy="70519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 sz="1400" dirty="0">
                <a:latin typeface="EB Garamond"/>
                <a:ea typeface="EB Garamond"/>
                <a:cs typeface="EB Garamond"/>
                <a:sym typeface="EB Garamond"/>
              </a:rPr>
              <a:t>Before conducting the measurement, rest for five minutes. </a:t>
            </a:r>
          </a:p>
          <a:p>
            <a:pPr marL="285750" indent="-285750">
              <a:lnSpc>
                <a:spcPct val="150000"/>
              </a:lnSpc>
              <a:buFont typeface="Arial" panose="020B0604020202020204" pitchFamily="34" charset="0"/>
              <a:buChar char="•"/>
            </a:pPr>
            <a:r>
              <a:rPr lang="en" sz="1400" dirty="0">
                <a:latin typeface="EB Garamond"/>
                <a:ea typeface="EB Garamond"/>
                <a:cs typeface="EB Garamond"/>
                <a:sym typeface="EB Garamond"/>
              </a:rPr>
              <a:t>30 minutes before don’t smoke, drink coffee or mate, or exercise. </a:t>
            </a:r>
            <a:endParaRPr lang="es-AR" dirty="0"/>
          </a:p>
        </p:txBody>
      </p:sp>
    </p:spTree>
    <p:extLst>
      <p:ext uri="{BB962C8B-B14F-4D97-AF65-F5344CB8AC3E}">
        <p14:creationId xmlns:p14="http://schemas.microsoft.com/office/powerpoint/2010/main" val="24638392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3"/>
          <p:cNvSpPr txBox="1">
            <a:spLocks noGrp="1"/>
          </p:cNvSpPr>
          <p:nvPr>
            <p:ph type="title"/>
          </p:nvPr>
        </p:nvSpPr>
        <p:spPr>
          <a:xfrm>
            <a:off x="583513" y="4051350"/>
            <a:ext cx="7740819" cy="109215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 sz="1400" dirty="0">
                <a:latin typeface="EB Garamond"/>
                <a:ea typeface="EB Garamond"/>
                <a:cs typeface="EB Garamond"/>
                <a:sym typeface="EB Garamond"/>
              </a:rPr>
              <a:t>Keep your arm at the height of your heart, the cuff should be placed directly on your skin, do not talk while it is being measured, do not cross your legs, keep your back straight and both legs on the floor. Remember to </a:t>
            </a:r>
            <a:r>
              <a:rPr lang="en-US" sz="1400" dirty="0">
                <a:latin typeface="EB Garamond"/>
                <a:ea typeface="EB Garamond"/>
                <a:cs typeface="EB Garamond"/>
                <a:sym typeface="EB Garamond"/>
              </a:rPr>
              <a:t>empty the bladder before taking the measurement. </a:t>
            </a:r>
            <a:endParaRPr sz="1400" dirty="0">
              <a:latin typeface="EB Garamond"/>
              <a:ea typeface="EB Garamond"/>
              <a:cs typeface="EB Garamond"/>
              <a:sym typeface="EB Garamond"/>
            </a:endParaRPr>
          </a:p>
        </p:txBody>
      </p:sp>
      <p:pic>
        <p:nvPicPr>
          <p:cNvPr id="229" name="Google Shape;229;p43"/>
          <p:cNvPicPr preferRelativeResize="0"/>
          <p:nvPr/>
        </p:nvPicPr>
        <p:blipFill>
          <a:blip r:embed="rId3">
            <a:alphaModFix/>
          </a:blip>
          <a:stretch>
            <a:fillRect/>
          </a:stretch>
        </p:blipFill>
        <p:spPr>
          <a:xfrm>
            <a:off x="837025" y="0"/>
            <a:ext cx="7233797" cy="405135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7DBA536-3AFB-DE21-1788-0B630F858D4E}"/>
              </a:ext>
            </a:extLst>
          </p:cNvPr>
          <p:cNvPicPr>
            <a:picLocks noChangeAspect="1"/>
          </p:cNvPicPr>
          <p:nvPr/>
        </p:nvPicPr>
        <p:blipFill>
          <a:blip r:embed="rId2"/>
          <a:stretch>
            <a:fillRect/>
          </a:stretch>
        </p:blipFill>
        <p:spPr>
          <a:xfrm>
            <a:off x="0" y="0"/>
            <a:ext cx="9144000" cy="4277032"/>
          </a:xfrm>
          <a:prstGeom prst="rect">
            <a:avLst/>
          </a:prstGeom>
        </p:spPr>
      </p:pic>
      <p:sp>
        <p:nvSpPr>
          <p:cNvPr id="9" name="CuadroTexto 8">
            <a:extLst>
              <a:ext uri="{FF2B5EF4-FFF2-40B4-BE49-F238E27FC236}">
                <a16:creationId xmlns:a16="http://schemas.microsoft.com/office/drawing/2014/main" id="{EEB2E6BA-D744-7651-1F63-CBFEC75BF55B}"/>
              </a:ext>
            </a:extLst>
          </p:cNvPr>
          <p:cNvSpPr txBox="1"/>
          <p:nvPr/>
        </p:nvSpPr>
        <p:spPr>
          <a:xfrm>
            <a:off x="936977" y="4479723"/>
            <a:ext cx="6908799" cy="369332"/>
          </a:xfrm>
          <a:prstGeom prst="rect">
            <a:avLst/>
          </a:prstGeom>
          <a:noFill/>
        </p:spPr>
        <p:txBody>
          <a:bodyPr wrap="square">
            <a:spAutoFit/>
          </a:bodyPr>
          <a:lstStyle/>
          <a:p>
            <a:r>
              <a:rPr lang="en-US" sz="1800" dirty="0">
                <a:latin typeface="Times New Roman" panose="02020603050405020304" pitchFamily="18" charset="0"/>
                <a:cs typeface="Times New Roman" panose="02020603050405020304" pitchFamily="18" charset="0"/>
              </a:rPr>
              <a:t>Remember to take at least two readings with a minute in between.</a:t>
            </a:r>
            <a:endParaRPr lang="es-A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25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5" name="Google Shape;235;p44"/>
          <p:cNvPicPr preferRelativeResize="0"/>
          <p:nvPr/>
        </p:nvPicPr>
        <p:blipFill>
          <a:blip r:embed="rId3">
            <a:alphaModFix/>
          </a:blip>
          <a:stretch>
            <a:fillRect/>
          </a:stretch>
        </p:blipFill>
        <p:spPr>
          <a:xfrm>
            <a:off x="943088" y="0"/>
            <a:ext cx="7257825" cy="4093150"/>
          </a:xfrm>
          <a:prstGeom prst="rect">
            <a:avLst/>
          </a:prstGeom>
          <a:noFill/>
          <a:ln>
            <a:noFill/>
          </a:ln>
        </p:spPr>
      </p:pic>
      <p:sp>
        <p:nvSpPr>
          <p:cNvPr id="5" name="Google Shape;77;p17">
            <a:extLst>
              <a:ext uri="{FF2B5EF4-FFF2-40B4-BE49-F238E27FC236}">
                <a16:creationId xmlns:a16="http://schemas.microsoft.com/office/drawing/2014/main" id="{244D9751-242F-14FF-DE09-5C69246D3401}"/>
              </a:ext>
            </a:extLst>
          </p:cNvPr>
          <p:cNvSpPr txBox="1">
            <a:spLocks noGrp="1"/>
          </p:cNvSpPr>
          <p:nvPr>
            <p:ph type="title"/>
          </p:nvPr>
        </p:nvSpPr>
        <p:spPr>
          <a:xfrm>
            <a:off x="984186" y="4130113"/>
            <a:ext cx="7486125" cy="101522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350" dirty="0">
                <a:latin typeface="EB Garamond"/>
                <a:ea typeface="EB Garamond"/>
                <a:cs typeface="EB Garamond"/>
                <a:sym typeface="EB Garamond"/>
              </a:rPr>
              <a:t>Finally, Remember! </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350" dirty="0">
                <a:latin typeface="EB Garamond"/>
                <a:ea typeface="EB Garamond"/>
                <a:cs typeface="EB Garamond"/>
                <a:sym typeface="EB Garamond"/>
              </a:rPr>
              <a:t>Take your high blood pressure medication per your doctor's recommendations</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 sz="1350" dirty="0">
                <a:latin typeface="EB Garamond"/>
                <a:ea typeface="EB Garamond"/>
                <a:cs typeface="EB Garamond"/>
                <a:sym typeface="EB Garamond"/>
              </a:rPr>
              <a:t>Do not stop your medication on your own, always ask before.</a:t>
            </a:r>
            <a:endParaRPr sz="1350" dirty="0">
              <a:latin typeface="EB Garamond"/>
              <a:ea typeface="EB Garamond"/>
              <a:cs typeface="EB Garamond"/>
              <a:sym typeface="EB Garamond"/>
            </a:endParaRPr>
          </a:p>
          <a:p>
            <a:pPr marL="457200" lvl="0" indent="-301625" algn="l" rtl="0">
              <a:spcBef>
                <a:spcPts val="0"/>
              </a:spcBef>
              <a:spcAft>
                <a:spcPts val="0"/>
              </a:spcAft>
              <a:buSzPts val="1150"/>
              <a:buFont typeface="EB Garamond"/>
              <a:buChar char="●"/>
            </a:pPr>
            <a:r>
              <a:rPr lang="en-US" sz="1350" dirty="0">
                <a:latin typeface="EB Garamond"/>
                <a:ea typeface="EB Garamond"/>
                <a:cs typeface="EB Garamond"/>
                <a:sym typeface="EB Garamond"/>
              </a:rPr>
              <a:t>Don't run out of medication; visit your pharmacy in advance.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21DC8-6EEB-5C58-1D88-CE4CC7A92DC9}"/>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F4D5743C-7F98-D2BA-AD72-A1E8F34D3C20}"/>
              </a:ext>
            </a:extLst>
          </p:cNvPr>
          <p:cNvSpPr txBox="1"/>
          <p:nvPr/>
        </p:nvSpPr>
        <p:spPr>
          <a:xfrm>
            <a:off x="1521177" y="4502302"/>
            <a:ext cx="6101645" cy="369332"/>
          </a:xfrm>
          <a:prstGeom prst="rect">
            <a:avLst/>
          </a:prstGeom>
          <a:noFill/>
        </p:spPr>
        <p:txBody>
          <a:bodyPr wrap="square">
            <a:spAutoFit/>
          </a:bodyPr>
          <a:lstStyle/>
          <a:p>
            <a:pPr algn="ctr"/>
            <a:r>
              <a:rPr lang="en-US" sz="1800" dirty="0">
                <a:latin typeface="Times New Roman" panose="02020603050405020304" pitchFamily="18" charset="0"/>
                <a:cs typeface="Times New Roman" panose="02020603050405020304" pitchFamily="18" charset="0"/>
              </a:rPr>
              <a:t>Keeping your blood pressure controlled is giving yourself life.</a:t>
            </a:r>
            <a:endParaRPr lang="es-AR" sz="1800" dirty="0">
              <a:latin typeface="Times New Roman" panose="02020603050405020304" pitchFamily="18" charset="0"/>
              <a:cs typeface="Times New Roman" panose="02020603050405020304" pitchFamily="18" charset="0"/>
            </a:endParaRPr>
          </a:p>
        </p:txBody>
      </p:sp>
      <p:pic>
        <p:nvPicPr>
          <p:cNvPr id="9" name="Imagen 8">
            <a:extLst>
              <a:ext uri="{FF2B5EF4-FFF2-40B4-BE49-F238E27FC236}">
                <a16:creationId xmlns:a16="http://schemas.microsoft.com/office/drawing/2014/main" id="{AD7C8F35-8F19-8EF8-FDA2-589F69BDF4B9}"/>
              </a:ext>
            </a:extLst>
          </p:cNvPr>
          <p:cNvPicPr>
            <a:picLocks noChangeAspect="1"/>
          </p:cNvPicPr>
          <p:nvPr/>
        </p:nvPicPr>
        <p:blipFill>
          <a:blip r:embed="rId2"/>
          <a:stretch>
            <a:fillRect/>
          </a:stretch>
        </p:blipFill>
        <p:spPr>
          <a:xfrm>
            <a:off x="0" y="-102864"/>
            <a:ext cx="9144000" cy="4458410"/>
          </a:xfrm>
          <a:prstGeom prst="rect">
            <a:avLst/>
          </a:prstGeom>
        </p:spPr>
      </p:pic>
    </p:spTree>
    <p:extLst>
      <p:ext uri="{BB962C8B-B14F-4D97-AF65-F5344CB8AC3E}">
        <p14:creationId xmlns:p14="http://schemas.microsoft.com/office/powerpoint/2010/main" val="465939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D390BE6-AF26-0FB3-181D-75797C479F43}"/>
              </a:ext>
            </a:extLst>
          </p:cNvPr>
          <p:cNvPicPr>
            <a:picLocks noChangeAspect="1"/>
          </p:cNvPicPr>
          <p:nvPr/>
        </p:nvPicPr>
        <p:blipFill>
          <a:blip r:embed="rId2"/>
          <a:stretch>
            <a:fillRect/>
          </a:stretch>
        </p:blipFill>
        <p:spPr>
          <a:xfrm>
            <a:off x="589994" y="84036"/>
            <a:ext cx="7964011" cy="3982006"/>
          </a:xfrm>
          <a:prstGeom prst="rect">
            <a:avLst/>
          </a:prstGeom>
        </p:spPr>
      </p:pic>
      <p:sp>
        <p:nvSpPr>
          <p:cNvPr id="6" name="CuadroTexto 5">
            <a:extLst>
              <a:ext uri="{FF2B5EF4-FFF2-40B4-BE49-F238E27FC236}">
                <a16:creationId xmlns:a16="http://schemas.microsoft.com/office/drawing/2014/main" id="{3DB4BE3E-E3CE-E718-151E-E42F096ED3F8}"/>
              </a:ext>
            </a:extLst>
          </p:cNvPr>
          <p:cNvSpPr txBox="1"/>
          <p:nvPr/>
        </p:nvSpPr>
        <p:spPr>
          <a:xfrm>
            <a:off x="2285999" y="4210722"/>
            <a:ext cx="4572000" cy="383888"/>
          </a:xfrm>
          <a:prstGeom prst="rect">
            <a:avLst/>
          </a:prstGeom>
          <a:noFill/>
        </p:spPr>
        <p:txBody>
          <a:bodyPr wrap="square">
            <a:spAutoFit/>
          </a:bodyPr>
          <a:lstStyle/>
          <a:p>
            <a:pPr marL="0" lvl="0" indent="0" algn="ctr" rtl="0">
              <a:lnSpc>
                <a:spcPct val="150000"/>
              </a:lnSpc>
              <a:spcBef>
                <a:spcPts val="0"/>
              </a:spcBef>
              <a:spcAft>
                <a:spcPts val="0"/>
              </a:spcAft>
              <a:buNone/>
            </a:pPr>
            <a:r>
              <a:rPr lang="en-US" dirty="0">
                <a:latin typeface="EB Garamond"/>
                <a:ea typeface="EB Garamond"/>
                <a:cs typeface="EB Garamond"/>
                <a:sym typeface="EB Garamond"/>
              </a:rPr>
              <a:t>When are you considered to have high blood pressure?</a:t>
            </a:r>
          </a:p>
        </p:txBody>
      </p:sp>
    </p:spTree>
    <p:extLst>
      <p:ext uri="{BB962C8B-B14F-4D97-AF65-F5344CB8AC3E}">
        <p14:creationId xmlns:p14="http://schemas.microsoft.com/office/powerpoint/2010/main" val="1760325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5"/>
          <p:cNvPicPr preferRelativeResize="0"/>
          <p:nvPr/>
        </p:nvPicPr>
        <p:blipFill>
          <a:blip r:embed="rId3">
            <a:alphaModFix/>
          </a:blip>
          <a:stretch>
            <a:fillRect/>
          </a:stretch>
        </p:blipFill>
        <p:spPr>
          <a:xfrm>
            <a:off x="1026524" y="0"/>
            <a:ext cx="7090949" cy="4026751"/>
          </a:xfrm>
          <a:prstGeom prst="rect">
            <a:avLst/>
          </a:prstGeom>
          <a:noFill/>
          <a:ln>
            <a:noFill/>
          </a:ln>
        </p:spPr>
      </p:pic>
      <p:sp>
        <p:nvSpPr>
          <p:cNvPr id="66" name="Google Shape;66;p15"/>
          <p:cNvSpPr txBox="1"/>
          <p:nvPr/>
        </p:nvSpPr>
        <p:spPr>
          <a:xfrm>
            <a:off x="389081" y="4172991"/>
            <a:ext cx="8456145" cy="507801"/>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US" dirty="0">
                <a:latin typeface="EB Garamond"/>
                <a:ea typeface="EB Garamond"/>
                <a:cs typeface="EB Garamond"/>
                <a:sym typeface="EB Garamond"/>
              </a:rPr>
              <a:t>Blood pressure is considered high when your values are equal to or above 140 for the maximum and 90 for the minimum.</a:t>
            </a:r>
            <a:endParaRPr dirty="0">
              <a:latin typeface="EB Garamond"/>
              <a:ea typeface="EB Garamond"/>
              <a:cs typeface="EB Garamond"/>
              <a:sym typeface="EB 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95CFC12-B298-3DC1-A6D5-FF7429698778}"/>
              </a:ext>
            </a:extLst>
          </p:cNvPr>
          <p:cNvPicPr>
            <a:picLocks noChangeAspect="1"/>
          </p:cNvPicPr>
          <p:nvPr/>
        </p:nvPicPr>
        <p:blipFill>
          <a:blip r:embed="rId2"/>
          <a:stretch>
            <a:fillRect/>
          </a:stretch>
        </p:blipFill>
        <p:spPr>
          <a:xfrm>
            <a:off x="566178" y="0"/>
            <a:ext cx="8011643" cy="3962953"/>
          </a:xfrm>
          <a:prstGeom prst="rect">
            <a:avLst/>
          </a:prstGeom>
        </p:spPr>
      </p:pic>
      <p:sp>
        <p:nvSpPr>
          <p:cNvPr id="7" name="CuadroTexto 6">
            <a:extLst>
              <a:ext uri="{FF2B5EF4-FFF2-40B4-BE49-F238E27FC236}">
                <a16:creationId xmlns:a16="http://schemas.microsoft.com/office/drawing/2014/main" id="{0AE214F1-8E1F-1C70-15DA-5864C8038ED4}"/>
              </a:ext>
            </a:extLst>
          </p:cNvPr>
          <p:cNvSpPr txBox="1"/>
          <p:nvPr/>
        </p:nvSpPr>
        <p:spPr>
          <a:xfrm>
            <a:off x="2285999" y="4203623"/>
            <a:ext cx="4572000" cy="307777"/>
          </a:xfrm>
          <a:prstGeom prst="rect">
            <a:avLst/>
          </a:prstGeom>
          <a:noFill/>
        </p:spPr>
        <p:txBody>
          <a:bodyPr wrap="square">
            <a:spAutoFit/>
          </a:bodyPr>
          <a:lstStyle/>
          <a:p>
            <a:pPr algn="ctr"/>
            <a:r>
              <a:rPr lang="en" sz="1400" dirty="0">
                <a:latin typeface="EB Garamond"/>
                <a:ea typeface="EB Garamond"/>
                <a:cs typeface="EB Garamond"/>
                <a:sym typeface="EB Garamond"/>
              </a:rPr>
              <a:t>What are the best values for my blood pressure?</a:t>
            </a:r>
            <a:endParaRPr lang="es-AR" dirty="0"/>
          </a:p>
        </p:txBody>
      </p:sp>
    </p:spTree>
    <p:extLst>
      <p:ext uri="{BB962C8B-B14F-4D97-AF65-F5344CB8AC3E}">
        <p14:creationId xmlns:p14="http://schemas.microsoft.com/office/powerpoint/2010/main" val="3771897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1020425" y="4208600"/>
            <a:ext cx="67803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400" dirty="0">
                <a:latin typeface="EB Garamond"/>
                <a:ea typeface="EB Garamond"/>
                <a:cs typeface="EB Garamond"/>
                <a:sym typeface="EB Garamond"/>
              </a:rPr>
              <a:t>Normal blood pressure is considered to be 120 for the maximum and 80 for the minimum.</a:t>
            </a:r>
            <a:endParaRPr sz="1400" dirty="0">
              <a:latin typeface="EB Garamond"/>
              <a:ea typeface="EB Garamond"/>
              <a:cs typeface="EB Garamond"/>
              <a:sym typeface="EB Garamond"/>
            </a:endParaRPr>
          </a:p>
        </p:txBody>
      </p:sp>
      <p:pic>
        <p:nvPicPr>
          <p:cNvPr id="72" name="Google Shape;72;p16"/>
          <p:cNvPicPr preferRelativeResize="0"/>
          <p:nvPr/>
        </p:nvPicPr>
        <p:blipFill>
          <a:blip r:embed="rId3">
            <a:alphaModFix/>
          </a:blip>
          <a:stretch>
            <a:fillRect/>
          </a:stretch>
        </p:blipFill>
        <p:spPr>
          <a:xfrm>
            <a:off x="1020413" y="0"/>
            <a:ext cx="7103176" cy="4026751"/>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1102</Words>
  <Application>Microsoft Office PowerPoint</Application>
  <PresentationFormat>Presentación en pantalla (16:9)</PresentationFormat>
  <Paragraphs>82</Paragraphs>
  <Slides>57</Slides>
  <Notes>33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57</vt:i4>
      </vt:variant>
    </vt:vector>
  </HeadingPairs>
  <TitlesOfParts>
    <vt:vector size="62" baseType="lpstr">
      <vt:lpstr>Times New Roman</vt:lpstr>
      <vt:lpstr>Arial</vt:lpstr>
      <vt:lpstr>EB Garamond</vt:lpstr>
      <vt:lpstr>Calibri</vt:lpstr>
      <vt:lpstr>Simple Light</vt:lpstr>
      <vt:lpstr>Presentación de PowerPoint</vt:lpstr>
      <vt:lpstr>Video #1</vt:lpstr>
      <vt:lpstr>Presentación de PowerPoint</vt:lpstr>
      <vt:lpstr>Presentación de PowerPoint</vt:lpstr>
      <vt:lpstr>Presentación de PowerPoint</vt:lpstr>
      <vt:lpstr>Presentación de PowerPoint</vt:lpstr>
      <vt:lpstr>Presentación de PowerPoint</vt:lpstr>
      <vt:lpstr>Presentación de PowerPoint</vt:lpstr>
      <vt:lpstr>Normal blood pressure is considered to be 120 for the maximum and 80 for the minimum.</vt:lpstr>
      <vt:lpstr>Finally, Remember!  Take your high blood pressure medication per your doctor's recommendations Do not stop your medication on your own, always ask before. Don't run out of medication; visit your pharmacy in advance.</vt:lpstr>
      <vt:lpstr>Presentación de PowerPoint</vt:lpstr>
      <vt:lpstr>Video #2</vt:lpstr>
      <vt:lpstr>Presentación de PowerPoint</vt:lpstr>
      <vt:lpstr>Presentación de PowerPoint</vt:lpstr>
      <vt:lpstr>Presentación de PowerPoint</vt:lpstr>
      <vt:lpstr>High blood pressure contributes to our arteries becoming unhealthy; which can lead, for example, to a heart attack or a stroke.</vt:lpstr>
      <vt:lpstr>Presentación de PowerPoint</vt:lpstr>
      <vt:lpstr>No. High blood pressure usually does not present with symptoms, so it is very important to take your medication daily, even if you don’t experience any symptoms.</vt:lpstr>
      <vt:lpstr>Presentación de PowerPoint</vt:lpstr>
      <vt:lpstr>No. It is important to attend your doctor and the health team appointments, as well as follow the instructions of your doctor. </vt:lpstr>
      <vt:lpstr>Finally, Remember!  Take your high blood pressure medication per your doctor's recommendations Do not stop your medication on your own, always ask before. Don't run out of medication; visit your pharmacy in advance.</vt:lpstr>
      <vt:lpstr>Presentación de PowerPoint</vt:lpstr>
      <vt:lpstr>Video #3</vt:lpstr>
      <vt:lpstr>Presentación de PowerPoint</vt:lpstr>
      <vt:lpstr>Taking your blood pressure medication daily greatly helps mitigate future health problems, especially those related to the heart, arteries, and kidneys.</vt:lpstr>
      <vt:lpstr>Having a routine to take your medication will help you remember to take them. For example, you can take it along with breakfast or dinner.</vt:lpstr>
      <vt:lpstr>If you have trouble remembering to take your medication, make sure to tell your family and the health team, they can help you. </vt:lpstr>
      <vt:lpstr>Reminders on your refrigerator, a pillbox, or an alarm on your phone are all ways to help you remember to take your medication every day.</vt:lpstr>
      <vt:lpstr>Finally, Remember!  Take your high blood pressure medication per your doctor's recommendations Do not stop your medication on your own, always ask before. Don't run out of medication; visit your pharmacy in advance.</vt:lpstr>
      <vt:lpstr>Presentación de PowerPoint</vt:lpstr>
      <vt:lpstr>Video #4</vt:lpstr>
      <vt:lpstr>Presentación de PowerPoint</vt:lpstr>
      <vt:lpstr>Control your weight, being overweight affects your general health and makes it harder to maintain normal blood pressure. </vt:lpstr>
      <vt:lpstr>It is important to do exercise. At least 30 minutes of moderate exercise per day, protect your overall health. </vt:lpstr>
      <vt:lpstr>Don’t smoke! Remember one cigarette can put your health at risk. If you are thinking of quitting smoking, please reach out for help.</vt:lpstr>
      <vt:lpstr>Finally, Remember!  Take your high blood pressure medication per your doctor's recommendations Do not stop your medication on your own, always ask before. Don't run out of medication; visit your pharmacy in advance.</vt:lpstr>
      <vt:lpstr>Presentación de PowerPoint</vt:lpstr>
      <vt:lpstr>Video #5</vt:lpstr>
      <vt:lpstr>Presentación de PowerPoint</vt:lpstr>
      <vt:lpstr>Presentación de PowerPoint</vt:lpstr>
      <vt:lpstr>…drink at least 2 liters of water, approximately eight glasses a day</vt:lpstr>
      <vt:lpstr>Avoid adding salt to your food. </vt:lpstr>
      <vt:lpstr>Avoid drinking alcohol and eating foods rich in fats and sodium.</vt:lpstr>
      <vt:lpstr>Say “no” to sugary drinks.</vt:lpstr>
      <vt:lpstr>Finally, Remember!  Take your high blood pressure medication per your doctor's recommendations Do not stop your medication on your own, always ask before. Don't run out of medication; visit your pharmacy in advance.</vt:lpstr>
      <vt:lpstr>Presentación de PowerPoint</vt:lpstr>
      <vt:lpstr>Video #6</vt:lpstr>
      <vt:lpstr>Presentación de PowerPoint</vt:lpstr>
      <vt:lpstr>It helps you and your health team to know if your blood pressure is well controlled.</vt:lpstr>
      <vt:lpstr>Presentación de PowerPoint</vt:lpstr>
      <vt:lpstr>You can use either a validated and automatic blood pressure monitor for your arm or a traditional blood pressure cuff, as long as you have someone who knows how to read it. Record the value, date, and time of your blood pressure measurement to share it with your healthcare team.</vt:lpstr>
      <vt:lpstr>Presentación de PowerPoint</vt:lpstr>
      <vt:lpstr>Presentación de PowerPoint</vt:lpstr>
      <vt:lpstr>Keep your arm at the height of your heart, the cuff should be placed directly on your skin, do not talk while it is being measured, do not cross your legs, keep your back straight and both legs on the floor. Remember to empty the bladder before taking the measurement. </vt:lpstr>
      <vt:lpstr>Presentación de PowerPoint</vt:lpstr>
      <vt:lpstr>Finally, Remember!  Take your high blood pressure medication per your doctor's recommendations Do not stop your medication on your own, always ask before. Don't run out of medication; visit your pharmacy in advance.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Pablo Gulayin</cp:lastModifiedBy>
  <cp:revision>29</cp:revision>
  <dcterms:modified xsi:type="dcterms:W3CDTF">2025-06-19T02:42:20Z</dcterms:modified>
</cp:coreProperties>
</file>