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/>
        </p:nvGraphicFramePr>
        <p:xfrm>
          <a:off x="247650" y="774700"/>
          <a:ext cx="8233410" cy="530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8825"/>
                <a:gridCol w="1453515"/>
                <a:gridCol w="1630045"/>
                <a:gridCol w="1473835"/>
                <a:gridCol w="1647190"/>
              </a:tblGrid>
              <a:tr h="294640">
                <a:tc rowSpan="2">
                  <a:txBody>
                    <a:bodyPr/>
                    <a:p>
                      <a:pPr algn="l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</a:rPr>
                        <a:t>Characteristics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Serum sample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Tissue sample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 vMerge="1"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LaC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NC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LaC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ParaLaC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No. 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29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Sex (male/female)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29/0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36/0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18/0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16/0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Age (years)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61.56 ± 8.96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56.22 ± 16.07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64.59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9.58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62.08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8.05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BMI (kg/m</a:t>
                      </a:r>
                      <a:r>
                        <a:rPr lang="en-US" altLang="en-US" sz="1600" baseline="3000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24.01 ± 3.71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r>
                        <a:rPr lang="en-US" altLang="en-US" sz="1600" baseline="30000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a</a:t>
                      </a:r>
                      <a:endParaRPr lang="en-US" altLang="en-US" sz="1600" baseline="30000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24.30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3.06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24.84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2.74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FPG (mmol/L)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5.64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0.87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5.71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0.91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5.78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0.97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5.70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1.09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TB (µmol/L)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13.65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4.64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16.21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7.10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13.63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4.12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13.87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6.51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HCT (%)</a:t>
                      </a:r>
                      <a:endParaRPr lang="zh-CN" altLang="en-US" sz="1600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43.48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3.48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43.92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4.15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43.85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4.05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44.48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2.59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0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HGB (g/L)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146.36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13.22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148.54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13.85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147.47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16.06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150.50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10.52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MCHC (g/L)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336.44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10.23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338.11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6.58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335.82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10.39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338.17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11.03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 algn="l" rtl="0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sz="1600" i="0" u="none" strike="noStrike">
                          <a:latin typeface="Times New Roman" panose="02020603050405020304" charset="0"/>
                          <a:cs typeface="Times New Roman" panose="02020603050405020304" charset="0"/>
                        </a:rPr>
                        <a:t> MCH (pg)</a:t>
                      </a:r>
                      <a:endParaRPr lang="en-US" sz="1600" i="0" u="none" strike="noStrike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7052" marR="7052" marT="70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31.14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2.43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31.64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1.27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31.64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1.82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31.84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1.61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 algn="l" rtl="0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sz="1600" i="0" u="none" strike="noStrike">
                          <a:latin typeface="Times New Roman" panose="02020603050405020304" charset="0"/>
                          <a:cs typeface="Times New Roman" panose="02020603050405020304" charset="0"/>
                        </a:rPr>
                        <a:t> MCV (fL)</a:t>
                      </a:r>
                      <a:endParaRPr lang="en-US" sz="1600" i="0" u="none" strike="noStrike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7052" marR="7052" marT="70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92.54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6.27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93.48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3.91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94.22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4.86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94.15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3.87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PLT (10^9/L)</a:t>
                      </a:r>
                      <a:endParaRPr lang="en-US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223.92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56.60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215.23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65.20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213.29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43.17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220.92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34.78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WBC (10^9/L)</a:t>
                      </a:r>
                      <a:endParaRPr lang="en-US" altLang="zh-CN" sz="1600" b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6.66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1.66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7.33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1.88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6.56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1.28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6.77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1.26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RBC (10^12/L)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4.72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0.50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4.69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0.41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4.60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0.55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4.71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0.33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Urea (mmol/L)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6.09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1.74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5.86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2.09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6.89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2.01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6.51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1.78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UricAcid (µmol/L)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381.20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82.41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360.34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± </a:t>
                      </a: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83.75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391.88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84.75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405.41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 </a:t>
                      </a:r>
                      <a:r>
                        <a:rPr lang="en-US" altLang="en-US" sz="16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99.99</a:t>
                      </a:r>
                      <a:endParaRPr lang="en-US" altLang="en-US" sz="16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06" name="文本框 1"/>
          <p:cNvSpPr txBox="1"/>
          <p:nvPr/>
        </p:nvSpPr>
        <p:spPr>
          <a:xfrm>
            <a:off x="814388" y="317500"/>
            <a:ext cx="7097712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Table 1. </a:t>
            </a:r>
            <a:r>
              <a:rPr lang="zh-CN" altLang="en-US" sz="1600">
                <a:latin typeface="Times New Roman" panose="02020603050405020304" charset="0"/>
                <a:ea typeface="黑体" panose="02010609060101010101" charset="-122"/>
              </a:rPr>
              <a:t>Characteristics of </a:t>
            </a:r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the subjects</a:t>
            </a:r>
            <a:r>
              <a:rPr lang="zh-CN" altLang="en-US" sz="1600">
                <a:latin typeface="Times New Roman" panose="02020603050405020304" charset="0"/>
                <a:ea typeface="黑体" panose="02010609060101010101" charset="-122"/>
              </a:rPr>
              <a:t> for</a:t>
            </a:r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 l</a:t>
            </a:r>
            <a:r>
              <a:rPr lang="zh-CN" altLang="en-US" sz="1600">
                <a:latin typeface="Times New Roman" panose="02020603050405020304" charset="0"/>
                <a:ea typeface="黑体" panose="02010609060101010101" charset="-122"/>
              </a:rPr>
              <a:t>ipidomic</a:t>
            </a:r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s</a:t>
            </a:r>
            <a:r>
              <a:rPr lang="zh-CN" altLang="en-US" sz="1600">
                <a:latin typeface="Times New Roman" panose="02020603050405020304" charset="0"/>
                <a:ea typeface="黑体" panose="02010609060101010101" charset="-122"/>
              </a:rPr>
              <a:t> </a:t>
            </a:r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analyses</a:t>
            </a:r>
            <a:endParaRPr lang="en-US" altLang="zh-CN" sz="1600"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8307" name="文本框 2"/>
          <p:cNvSpPr txBox="1"/>
          <p:nvPr/>
        </p:nvSpPr>
        <p:spPr>
          <a:xfrm>
            <a:off x="428625" y="6237288"/>
            <a:ext cx="5624513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1600" baseline="300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NC group lacks of BMI information. Data represent mean ± SD.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1119188" y="534988"/>
          <a:ext cx="6988175" cy="583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620"/>
                <a:gridCol w="1498600"/>
                <a:gridCol w="1311275"/>
                <a:gridCol w="1462405"/>
                <a:gridCol w="1311275"/>
              </a:tblGrid>
              <a:tr h="367030">
                <a:tc rowSpan="2">
                  <a:txBody>
                    <a:bodyPr/>
                    <a:p>
                      <a:pPr algn="l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Lipid class</a:t>
                      </a:r>
                      <a:endParaRPr lang="en-US" altLang="en-US" sz="16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Serum sample (LaC vs NC)</a:t>
                      </a:r>
                      <a:endParaRPr lang="en-US" altLang="en-US" sz="16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Tissue sample (LaCT vs ANT)</a:t>
                      </a:r>
                      <a:endParaRPr lang="en-US" altLang="en-US" sz="16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cap="flat"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71780">
                <a:tc vMerge="1">
                  <a:tcPr>
                    <a:lnB w="12700" cap="flat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Fold change</a:t>
                      </a:r>
                      <a:endParaRPr lang="en-US" altLang="en-US" sz="16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 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value</a:t>
                      </a:r>
                      <a:endParaRPr lang="en-US" altLang="en-US" sz="1600" i="1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Fold change</a:t>
                      </a:r>
                      <a:endParaRPr lang="en-US" altLang="en-US" sz="16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 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value</a:t>
                      </a:r>
                      <a:endParaRPr lang="en-US" altLang="en-US" sz="1600" i="1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0.95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5.0E-01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1.33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4.9E-01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OAHFA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1.04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8.0E-01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1.50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5.7E-01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3.2E-02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1.27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2.6E-01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CerG1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1.28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5.3E-04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1.16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5.4E-01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CerG2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1.06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4.7E-01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0.88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7.3E-01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SM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1.35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2.1E-06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1.17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2.5E-01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LPC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0.42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1.2E-22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1.37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3.1E-01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LPC-O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0.29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3.3E-26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1.65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1.3E-01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LPE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0.84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2.1E-02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1.09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7.5E-01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LPE-p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0.26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5.0E-15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1.48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3.5E-01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PC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1.84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2.9E-11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3.2E-01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PC-O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1.53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1.1E-06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1.12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5.0E-01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1.69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1.1E-04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1.06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8.2E-01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PE-p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1.30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7.9E-02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1.11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6.3E-01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PI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1.66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5.2E-06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5.72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PS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1.35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1.2E-06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3.25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1.6E-01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DG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0.47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4.4E-08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2.00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2.0E-01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TG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1.09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5.6E-01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0.27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1.4E-01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7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ChE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1.18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7.0E-03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1.51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2.3E-01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45" name="文本框 1"/>
          <p:cNvSpPr txBox="1"/>
          <p:nvPr/>
        </p:nvSpPr>
        <p:spPr>
          <a:xfrm>
            <a:off x="742950" y="174625"/>
            <a:ext cx="77882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Table 2. Fold changs and </a:t>
            </a:r>
            <a:r>
              <a:rPr lang="en-US" altLang="zh-CN" sz="1600" i="1">
                <a:latin typeface="Times New Roman" panose="02020603050405020304" charset="0"/>
                <a:ea typeface="黑体" panose="02010609060101010101" charset="-122"/>
              </a:rPr>
              <a:t>p</a:t>
            </a:r>
            <a:r>
              <a:rPr lang="en-US" altLang="zh-CN" sz="1600">
                <a:latin typeface="Times New Roman" panose="02020603050405020304" charset="0"/>
                <a:ea typeface="黑体" panose="02010609060101010101" charset="-122"/>
              </a:rPr>
              <a:t> values of each lipid class between patients with LaC and controls.</a:t>
            </a:r>
            <a:endParaRPr lang="en-US" altLang="zh-CN" sz="1600">
              <a:latin typeface="Times New Roman" panose="02020603050405020304" charset="0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1871</Words>
  <Application>WPS 演示</Application>
  <PresentationFormat>宽屏</PresentationFormat>
  <Paragraphs>396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Arial Unicode MS</vt:lpstr>
      <vt:lpstr>Calibri</vt:lpstr>
      <vt:lpstr>微软雅黑</vt:lpstr>
      <vt:lpstr>Times New Roman</vt:lpstr>
      <vt:lpstr>黑体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Tiger Liu</cp:lastModifiedBy>
  <cp:revision>2</cp:revision>
  <dcterms:created xsi:type="dcterms:W3CDTF">2020-11-01T05:51:52Z</dcterms:created>
  <dcterms:modified xsi:type="dcterms:W3CDTF">2020-11-01T06:02:04Z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