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10" r:id="rId3"/>
    <p:sldId id="411" r:id="rId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288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H:\&#31227;&#21160;&#30828;&#30424;1\yubo\yubo-DATA-serum\&#33026;&#36136;&#32452;&#25968;&#25454;&#21512;&#24182;&#22788;&#29702;.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H:\&#31227;&#21160;&#30828;&#30424;1\yubo\yubo-DATA-serum\&#33026;&#36136;&#32452;&#25968;&#25454;&#21512;&#24182;&#22788;&#29702;.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H:\&#31227;&#21160;&#30828;&#30424;1\yubo\yubo-DATA-tissue\&#25968;&#25454;&#22788;&#29702;\&#22788;&#29702;\&#25972;&#29702;.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H:\&#31227;&#21160;&#30828;&#30424;1\yubo\yubo-DATA-serum\&#33026;&#36136;&#32452;&#25968;&#25454;&#21512;&#24182;&#22788;&#29702;.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H:\&#31227;&#21160;&#30828;&#30424;1\yubo\yubo-DATA-serum\&#33026;&#36136;&#32452;&#25968;&#25454;&#21512;&#24182;&#22788;&#297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spPr>
              <a:solidFill>
                <a:srgbClr val="4F81BD"/>
              </a:solidFill>
              <a:ln>
                <a:noFill/>
              </a:ln>
              <a:effectLst>
                <a:outerShdw blurRad="63500" sx="102000" sy="102000" algn="ctr" rotWithShape="0">
                  <a:prstClr val="black">
                    <a:alpha val="20000"/>
                  </a:prstClr>
                </a:outerShdw>
              </a:effectLst>
            </c:spPr>
          </c:dPt>
          <c:dPt>
            <c:idx val="1"/>
            <c:bubble3D val="0"/>
            <c:spPr>
              <a:solidFill>
                <a:srgbClr val="C0504D"/>
              </a:solidFill>
              <a:ln>
                <a:noFill/>
              </a:ln>
              <a:effectLst>
                <a:outerShdw blurRad="63500" sx="102000" sy="102000" algn="ctr" rotWithShape="0">
                  <a:prstClr val="black">
                    <a:alpha val="20000"/>
                  </a:prstClr>
                </a:outerShdw>
              </a:effectLst>
            </c:spPr>
          </c:dPt>
          <c:dPt>
            <c:idx val="2"/>
            <c:bubble3D val="0"/>
            <c:spPr>
              <a:solidFill>
                <a:srgbClr val="9BBB59"/>
              </a:solidFill>
              <a:ln>
                <a:noFill/>
              </a:ln>
              <a:effectLst>
                <a:outerShdw blurRad="63500" sx="102000" sy="102000" algn="ctr" rotWithShape="0">
                  <a:prstClr val="black">
                    <a:alpha val="20000"/>
                  </a:prstClr>
                </a:outerShdw>
              </a:effectLst>
            </c:spPr>
          </c:dPt>
          <c:dPt>
            <c:idx val="3"/>
            <c:bubble3D val="0"/>
            <c:spPr>
              <a:solidFill>
                <a:srgbClr val="8064A2"/>
              </a:solidFill>
              <a:ln>
                <a:noFill/>
              </a:ln>
              <a:effectLst>
                <a:outerShdw blurRad="63500" sx="102000" sy="102000" algn="ctr" rotWithShape="0">
                  <a:prstClr val="black">
                    <a:alpha val="20000"/>
                  </a:prstClr>
                </a:outerShdw>
              </a:effectLst>
            </c:spPr>
          </c:dPt>
          <c:dPt>
            <c:idx val="4"/>
            <c:bubble3D val="0"/>
            <c:spPr>
              <a:solidFill>
                <a:srgbClr val="4BACC6"/>
              </a:solidFill>
              <a:ln>
                <a:noFill/>
              </a:ln>
              <a:effectLst>
                <a:outerShdw blurRad="63500" sx="102000" sy="102000" algn="ctr" rotWithShape="0">
                  <a:prstClr val="black">
                    <a:alpha val="20000"/>
                  </a:prstClr>
                </a:outerShdw>
              </a:effectLst>
            </c:spPr>
          </c:dPt>
          <c:dPt>
            <c:idx val="5"/>
            <c:bubble3D val="0"/>
            <c:spPr>
              <a:solidFill>
                <a:srgbClr val="F79646"/>
              </a:solidFill>
              <a:ln>
                <a:noFill/>
              </a:ln>
              <a:effectLst>
                <a:outerShdw blurRad="63500" sx="102000" sy="102000" algn="ctr" rotWithShape="0">
                  <a:prstClr val="black">
                    <a:alpha val="20000"/>
                  </a:prstClr>
                </a:outerShdw>
              </a:effectLst>
            </c:spPr>
          </c:dPt>
          <c:dPt>
            <c:idx val="6"/>
            <c:bubble3D val="0"/>
            <c:spPr>
              <a:solidFill>
                <a:srgbClr val="4F81BD">
                  <a:lumMod val="60000"/>
                </a:srgbClr>
              </a:solidFill>
              <a:ln>
                <a:noFill/>
              </a:ln>
              <a:effectLst>
                <a:outerShdw blurRad="63500" sx="102000" sy="102000" algn="ctr" rotWithShape="0">
                  <a:prstClr val="black">
                    <a:alpha val="20000"/>
                  </a:prstClr>
                </a:outerShdw>
              </a:effectLst>
            </c:spPr>
          </c:dPt>
          <c:dPt>
            <c:idx val="7"/>
            <c:bubble3D val="0"/>
            <c:spPr>
              <a:solidFill>
                <a:srgbClr val="C0504D">
                  <a:lumMod val="60000"/>
                </a:srgbClr>
              </a:solidFill>
              <a:ln>
                <a:noFill/>
              </a:ln>
              <a:effectLst>
                <a:outerShdw blurRad="63500" sx="102000" sy="102000" algn="ctr" rotWithShape="0">
                  <a:prstClr val="black">
                    <a:alpha val="20000"/>
                  </a:prstClr>
                </a:outerShdw>
              </a:effectLst>
            </c:spPr>
          </c:dPt>
          <c:dPt>
            <c:idx val="8"/>
            <c:bubble3D val="0"/>
            <c:spPr>
              <a:solidFill>
                <a:srgbClr val="9BBB59">
                  <a:lumMod val="60000"/>
                </a:srgbClr>
              </a:solidFill>
              <a:ln>
                <a:noFill/>
              </a:ln>
              <a:effectLst>
                <a:outerShdw blurRad="63500" sx="102000" sy="102000" algn="ctr" rotWithShape="0">
                  <a:prstClr val="black">
                    <a:alpha val="20000"/>
                  </a:prstClr>
                </a:outerShdw>
              </a:effectLst>
            </c:spPr>
          </c:dPt>
          <c:dPt>
            <c:idx val="9"/>
            <c:bubble3D val="0"/>
            <c:spPr>
              <a:solidFill>
                <a:srgbClr val="8064A2">
                  <a:lumMod val="60000"/>
                </a:srgbClr>
              </a:solidFill>
              <a:ln>
                <a:noFill/>
              </a:ln>
              <a:effectLst>
                <a:outerShdw blurRad="63500" sx="102000" sy="102000" algn="ctr" rotWithShape="0">
                  <a:prstClr val="black">
                    <a:alpha val="20000"/>
                  </a:prstClr>
                </a:outerShdw>
              </a:effectLst>
            </c:spPr>
          </c:dPt>
          <c:dPt>
            <c:idx val="10"/>
            <c:bubble3D val="0"/>
            <c:spPr>
              <a:solidFill>
                <a:srgbClr val="4BACC6">
                  <a:lumMod val="60000"/>
                </a:srgbClr>
              </a:solidFill>
              <a:ln>
                <a:noFill/>
              </a:ln>
              <a:effectLst>
                <a:outerShdw blurRad="63500" sx="102000" sy="102000" algn="ctr" rotWithShape="0">
                  <a:prstClr val="black">
                    <a:alpha val="20000"/>
                  </a:prstClr>
                </a:outerShdw>
              </a:effectLst>
            </c:spPr>
          </c:dPt>
          <c:dPt>
            <c:idx val="11"/>
            <c:bubble3D val="0"/>
            <c:spPr>
              <a:solidFill>
                <a:srgbClr val="F79646">
                  <a:lumMod val="60000"/>
                </a:srgbClr>
              </a:solidFill>
              <a:ln>
                <a:noFill/>
              </a:ln>
              <a:effectLst>
                <a:outerShdw blurRad="63500" sx="102000" sy="102000" algn="ctr" rotWithShape="0">
                  <a:prstClr val="black">
                    <a:alpha val="20000"/>
                  </a:prstClr>
                </a:outerShdw>
              </a:effectLst>
            </c:spPr>
          </c:dPt>
          <c:dPt>
            <c:idx val="12"/>
            <c:bubble3D val="0"/>
            <c:spPr>
              <a:solidFill>
                <a:srgbClr val="4F81BD">
                  <a:lumMod val="80000"/>
                  <a:lumOff val="20000"/>
                </a:srgbClr>
              </a:solidFill>
              <a:ln>
                <a:noFill/>
              </a:ln>
              <a:effectLst>
                <a:outerShdw blurRad="63500" sx="102000" sy="102000" algn="ctr" rotWithShape="0">
                  <a:prstClr val="black">
                    <a:alpha val="20000"/>
                  </a:prstClr>
                </a:outerShdw>
              </a:effectLst>
            </c:spPr>
          </c:dPt>
          <c:dPt>
            <c:idx val="13"/>
            <c:bubble3D val="0"/>
            <c:spPr>
              <a:solidFill>
                <a:srgbClr val="C0504D">
                  <a:lumMod val="80000"/>
                  <a:lumOff val="20000"/>
                </a:srgbClr>
              </a:solidFill>
              <a:ln>
                <a:noFill/>
              </a:ln>
              <a:effectLst>
                <a:outerShdw blurRad="63500" sx="102000" sy="102000" algn="ctr" rotWithShape="0">
                  <a:prstClr val="black">
                    <a:alpha val="20000"/>
                  </a:prstClr>
                </a:outerShdw>
              </a:effectLst>
            </c:spPr>
          </c:dPt>
          <c:dPt>
            <c:idx val="14"/>
            <c:bubble3D val="0"/>
            <c:spPr>
              <a:solidFill>
                <a:srgbClr val="9BBB59">
                  <a:lumMod val="80000"/>
                  <a:lumOff val="20000"/>
                </a:srgbClr>
              </a:solidFill>
              <a:ln>
                <a:noFill/>
              </a:ln>
              <a:effectLst>
                <a:outerShdw blurRad="63500" sx="102000" sy="102000" algn="ctr" rotWithShape="0">
                  <a:prstClr val="black">
                    <a:alpha val="20000"/>
                  </a:prstClr>
                </a:outerShdw>
              </a:effectLst>
            </c:spPr>
          </c:dPt>
          <c:dPt>
            <c:idx val="15"/>
            <c:bubble3D val="0"/>
            <c:spPr>
              <a:solidFill>
                <a:srgbClr val="8064A2">
                  <a:lumMod val="80000"/>
                  <a:lumOff val="20000"/>
                </a:srgbClr>
              </a:solidFill>
              <a:ln>
                <a:noFill/>
              </a:ln>
              <a:effectLst>
                <a:outerShdw blurRad="63500" sx="102000" sy="102000" algn="ctr" rotWithShape="0">
                  <a:prstClr val="black">
                    <a:alpha val="20000"/>
                  </a:prstClr>
                </a:outerShdw>
              </a:effectLst>
            </c:spPr>
          </c:dPt>
          <c:dPt>
            <c:idx val="16"/>
            <c:bubble3D val="0"/>
            <c:spPr>
              <a:solidFill>
                <a:srgbClr val="4BACC6">
                  <a:lumMod val="80000"/>
                  <a:lumOff val="20000"/>
                </a:srgbClr>
              </a:solidFill>
              <a:ln>
                <a:noFill/>
              </a:ln>
              <a:effectLst>
                <a:outerShdw blurRad="63500" sx="102000" sy="102000" algn="ctr" rotWithShape="0">
                  <a:prstClr val="black">
                    <a:alpha val="20000"/>
                  </a:prstClr>
                </a:outerShdw>
              </a:effectLst>
            </c:spPr>
          </c:dPt>
          <c:dLbls>
            <c:dLbl>
              <c:idx val="0"/>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1"/>
              <c:layout>
                <c:manualLayout>
                  <c:x val="0.0413400337383137"/>
                  <c:y val="-0.0998178618977362"/>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0.0208605308964317"/>
                  <c:y val="-0.10876001125617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3"/>
              <c:layout>
                <c:manualLayout>
                  <c:x val="0.0360918803654153"/>
                  <c:y val="-0.0679685204391061"/>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4"/>
              <c:layout>
                <c:manualLayout>
                  <c:x val="0.025"/>
                  <c:y val="-0.01491737185938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5"/>
              <c:layout>
                <c:manualLayout>
                  <c:x val="-0.00416666666666667"/>
                  <c:y val="0.0243055555555556"/>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manualLayout>
                      <c:w val="0.123411662315057"/>
                      <c:h val="0.11404958677686"/>
                    </c:manualLayout>
                  </c15:layout>
                </c:ext>
              </c:extLst>
            </c:dLbl>
            <c:dLbl>
              <c:idx val="6"/>
              <c:layout>
                <c:manualLayout>
                  <c:x val="-0.0052219321148825"/>
                  <c:y val="0.021432674791963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7"/>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8"/>
              <c:layout>
                <c:manualLayout>
                  <c:x val="0.031331592689295"/>
                  <c:y val="-0.00413223140495868"/>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9"/>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10"/>
              <c:layout>
                <c:manualLayout>
                  <c:x val="0.000135683760772238"/>
                  <c:y val="-0.00517407422027798"/>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1"/>
              <c:layout>
                <c:manualLayout>
                  <c:x val="-0.0394102564495404"/>
                  <c:y val="0.0156592591130553"/>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2"/>
              <c:layout>
                <c:manualLayout>
                  <c:x val="-0.057629273516041"/>
                  <c:y val="-0.0088425939217190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3"/>
              <c:layout>
                <c:manualLayout>
                  <c:x val="-0.0677574786522091"/>
                  <c:y val="-0.093975927992717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4"/>
              <c:layout>
                <c:manualLayout>
                  <c:x val="-0.0272724359152198"/>
                  <c:y val="-0.139546299552656"/>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5"/>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16"/>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ysClr val="windowText" lastClr="000000">
                          <a:lumMod val="35000"/>
                          <a:lumOff val="65000"/>
                        </a:sysClr>
                      </a:solidFill>
                      <a:round/>
                    </a:ln>
                    <a:effectLst/>
                  </c:spPr>
                </c15:leaderLines>
              </c:ext>
            </c:extLst>
          </c:dLbls>
          <c:cat>
            <c:strRef>
              <c:f>'[脂质组数据合并处理.xlsx]RSD%'!$CW$19:$CW$35</c:f>
              <c:strCache>
                <c:ptCount val="17"/>
                <c:pt idx="0">
                  <c:v>FA</c:v>
                </c:pt>
                <c:pt idx="1">
                  <c:v>LPC</c:v>
                </c:pt>
                <c:pt idx="2">
                  <c:v>LPC-O</c:v>
                </c:pt>
                <c:pt idx="3">
                  <c:v>LPE</c:v>
                </c:pt>
                <c:pt idx="4">
                  <c:v>LPE-p</c:v>
                </c:pt>
                <c:pt idx="5">
                  <c:v>Cer</c:v>
                </c:pt>
                <c:pt idx="6">
                  <c:v>SM</c:v>
                </c:pt>
                <c:pt idx="7">
                  <c:v>PC</c:v>
                </c:pt>
                <c:pt idx="8">
                  <c:v>PC-O</c:v>
                </c:pt>
                <c:pt idx="9">
                  <c:v>PE</c:v>
                </c:pt>
                <c:pt idx="10">
                  <c:v>PE-p</c:v>
                </c:pt>
                <c:pt idx="11">
                  <c:v>PI</c:v>
                </c:pt>
                <c:pt idx="12">
                  <c:v>PG</c:v>
                </c:pt>
                <c:pt idx="13">
                  <c:v>PS</c:v>
                </c:pt>
                <c:pt idx="14">
                  <c:v>DG</c:v>
                </c:pt>
                <c:pt idx="15">
                  <c:v>TG</c:v>
                </c:pt>
                <c:pt idx="16">
                  <c:v>ChE</c:v>
                </c:pt>
              </c:strCache>
            </c:strRef>
          </c:cat>
          <c:val>
            <c:numRef>
              <c:f>'[脂质组数据合并处理.xlsx]RSD%'!$CX$19:$CX$35</c:f>
              <c:numCache>
                <c:formatCode>0_ </c:formatCode>
                <c:ptCount val="17"/>
                <c:pt idx="0">
                  <c:v>45</c:v>
                </c:pt>
                <c:pt idx="1">
                  <c:v>26</c:v>
                </c:pt>
                <c:pt idx="2">
                  <c:v>4</c:v>
                </c:pt>
                <c:pt idx="3">
                  <c:v>7</c:v>
                </c:pt>
                <c:pt idx="4">
                  <c:v>3</c:v>
                </c:pt>
                <c:pt idx="5">
                  <c:v>15</c:v>
                </c:pt>
                <c:pt idx="6">
                  <c:v>18</c:v>
                </c:pt>
                <c:pt idx="7">
                  <c:v>72</c:v>
                </c:pt>
                <c:pt idx="8">
                  <c:v>21</c:v>
                </c:pt>
                <c:pt idx="9">
                  <c:v>25</c:v>
                </c:pt>
                <c:pt idx="10">
                  <c:v>21</c:v>
                </c:pt>
                <c:pt idx="11">
                  <c:v>16</c:v>
                </c:pt>
                <c:pt idx="12">
                  <c:v>2</c:v>
                </c:pt>
                <c:pt idx="13">
                  <c:v>2</c:v>
                </c:pt>
                <c:pt idx="14">
                  <c:v>11</c:v>
                </c:pt>
                <c:pt idx="15">
                  <c:v>72</c:v>
                </c:pt>
                <c:pt idx="16">
                  <c:v>7</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lang="zh-CN" sz="1200">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'[整理.xlsx]RSD%-lipid'!$AT$10:$AT$14</c:f>
              <c:strCache>
                <c:ptCount val="5"/>
                <c:pt idx="0" c:formatCode="0%">
                  <c:v>0-5%</c:v>
                </c:pt>
                <c:pt idx="1">
                  <c:v>5-10%</c:v>
                </c:pt>
                <c:pt idx="2">
                  <c:v>10-20%</c:v>
                </c:pt>
                <c:pt idx="3">
                  <c:v>20-30%</c:v>
                </c:pt>
                <c:pt idx="4">
                  <c:v>&gt;30%</c:v>
                </c:pt>
              </c:strCache>
            </c:strRef>
          </c:cat>
          <c:val>
            <c:numRef>
              <c:f>'[整理.xlsx]RSD%-lipid'!$AU$10:$AU$14</c:f>
              <c:numCache>
                <c:formatCode>0_ </c:formatCode>
                <c:ptCount val="5"/>
                <c:pt idx="0">
                  <c:v>228</c:v>
                </c:pt>
                <c:pt idx="1">
                  <c:v>94</c:v>
                </c:pt>
                <c:pt idx="2">
                  <c:v>24</c:v>
                </c:pt>
                <c:pt idx="3">
                  <c:v>3</c:v>
                </c:pt>
                <c:pt idx="4">
                  <c:v>26</c:v>
                </c:pt>
              </c:numCache>
            </c:numRef>
          </c:val>
        </c:ser>
        <c:dLbls>
          <c:showLegendKey val="0"/>
          <c:showVal val="0"/>
          <c:showCatName val="0"/>
          <c:showSerName val="0"/>
          <c:showPercent val="0"/>
          <c:showBubbleSize val="0"/>
        </c:dLbls>
        <c:gapWidth val="150"/>
        <c:overlap val="0"/>
        <c:axId val="393152015"/>
        <c:axId val="393145359"/>
      </c:barChart>
      <c:lineChart>
        <c:grouping val="standard"/>
        <c:varyColors val="0"/>
        <c:ser>
          <c:idx val="1"/>
          <c:order val="1"/>
          <c:spPr>
            <a:ln w="28575" cap="rnd">
              <a:solidFill>
                <a:schemeClr val="tx2"/>
              </a:solidFill>
              <a:round/>
            </a:ln>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'[整理.xlsx]RSD%-lipid'!$AT$10:$AT$14</c:f>
              <c:strCache>
                <c:ptCount val="5"/>
                <c:pt idx="0" c:formatCode="0%">
                  <c:v>0-5%</c:v>
                </c:pt>
                <c:pt idx="1">
                  <c:v>5-10%</c:v>
                </c:pt>
                <c:pt idx="2">
                  <c:v>10-20%</c:v>
                </c:pt>
                <c:pt idx="3">
                  <c:v>20-30%</c:v>
                </c:pt>
                <c:pt idx="4">
                  <c:v>&gt;30%</c:v>
                </c:pt>
              </c:strCache>
            </c:strRef>
          </c:cat>
          <c:val>
            <c:numRef>
              <c:f>'[整理.xlsx]RSD%-lipid'!$AV$10:$AV$14</c:f>
              <c:numCache>
                <c:formatCode>0.0000_);[Red]\(0.0000\)</c:formatCode>
                <c:ptCount val="5"/>
                <c:pt idx="0">
                  <c:v>0.608</c:v>
                </c:pt>
                <c:pt idx="1">
                  <c:v>0.858666666666667</c:v>
                </c:pt>
                <c:pt idx="2">
                  <c:v>0.922666666666667</c:v>
                </c:pt>
                <c:pt idx="3">
                  <c:v>0.930666666666667</c:v>
                </c:pt>
                <c:pt idx="4">
                  <c:v>1</c:v>
                </c:pt>
              </c:numCache>
            </c:numRef>
          </c:val>
          <c:smooth val="0"/>
        </c:ser>
        <c:dLbls>
          <c:showLegendKey val="0"/>
          <c:showVal val="0"/>
          <c:showCatName val="0"/>
          <c:showSerName val="0"/>
          <c:showPercent val="0"/>
          <c:showBubbleSize val="0"/>
        </c:dLbls>
        <c:marker val="0"/>
        <c:smooth val="0"/>
        <c:axId val="393156591"/>
        <c:axId val="393143279"/>
      </c:lineChart>
      <c:catAx>
        <c:axId val="393152015"/>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393145359"/>
        <c:crosses val="autoZero"/>
        <c:auto val="1"/>
        <c:lblAlgn val="ctr"/>
        <c:lblOffset val="100"/>
        <c:noMultiLvlLbl val="0"/>
      </c:catAx>
      <c:valAx>
        <c:axId val="393145359"/>
        <c:scaling>
          <c:orientation val="minMax"/>
        </c:scaling>
        <c:delete val="0"/>
        <c:axPos val="l"/>
        <c:numFmt formatCode="0_ "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393152015"/>
        <c:crosses val="autoZero"/>
        <c:crossBetween val="between"/>
      </c:valAx>
      <c:catAx>
        <c:axId val="393156591"/>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393143279"/>
        <c:crosses val="autoZero"/>
        <c:auto val="1"/>
        <c:lblAlgn val="ctr"/>
        <c:lblOffset val="100"/>
        <c:noMultiLvlLbl val="0"/>
      </c:catAx>
      <c:valAx>
        <c:axId val="393143279"/>
        <c:scaling>
          <c:orientation val="minMax"/>
          <c:max val="1"/>
        </c:scaling>
        <c:delete val="0"/>
        <c:axPos val="r"/>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393156591"/>
        <c:crosses val="max"/>
        <c:crossBetween val="between"/>
        <c:majorUnit val="0.2"/>
      </c:valAx>
      <c:spPr>
        <a:noFill/>
        <a:ln>
          <a:noFill/>
        </a:ln>
        <a:effectLst/>
      </c:spPr>
    </c:plotArea>
    <c:plotVisOnly val="1"/>
    <c:dispBlanksAs val="gap"/>
    <c:showDLblsOverMax val="0"/>
  </c:chart>
  <c:spPr>
    <a:noFill/>
    <a:ln w="9525" cap="flat" cmpd="sng" algn="ctr">
      <a:noFill/>
      <a:round/>
    </a:ln>
    <a:effectLst/>
  </c:spPr>
  <c:txPr>
    <a:bodyPr/>
    <a:lstStyle/>
    <a:p>
      <a:pPr>
        <a:defRPr lang="zh-CN" sz="120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'[脂质组数据合并处理.xlsx]RSD%'!$CS$10:$CS$14</c:f>
              <c:strCache>
                <c:ptCount val="5"/>
                <c:pt idx="0">
                  <c:v>0-5%</c:v>
                </c:pt>
                <c:pt idx="1">
                  <c:v>5-10%</c:v>
                </c:pt>
                <c:pt idx="2">
                  <c:v>10-20%</c:v>
                </c:pt>
                <c:pt idx="3">
                  <c:v>20-30%</c:v>
                </c:pt>
                <c:pt idx="4">
                  <c:v>&gt;30%</c:v>
                </c:pt>
              </c:strCache>
            </c:strRef>
          </c:cat>
          <c:val>
            <c:numRef>
              <c:f>'[脂质组数据合并处理.xlsx]RSD%'!$CT$10:$CT$14</c:f>
              <c:numCache>
                <c:formatCode>General</c:formatCode>
                <c:ptCount val="5"/>
                <c:pt idx="0">
                  <c:v>64</c:v>
                </c:pt>
                <c:pt idx="1">
                  <c:v>119</c:v>
                </c:pt>
                <c:pt idx="2">
                  <c:v>158</c:v>
                </c:pt>
                <c:pt idx="3">
                  <c:v>40</c:v>
                </c:pt>
                <c:pt idx="4">
                  <c:v>9</c:v>
                </c:pt>
              </c:numCache>
            </c:numRef>
          </c:val>
        </c:ser>
        <c:dLbls>
          <c:showLegendKey val="0"/>
          <c:showVal val="1"/>
          <c:showCatName val="0"/>
          <c:showSerName val="0"/>
          <c:showPercent val="0"/>
          <c:showBubbleSize val="0"/>
        </c:dLbls>
        <c:gapWidth val="150"/>
        <c:overlap val="0"/>
        <c:axId val="257970677"/>
        <c:axId val="509537914"/>
      </c:barChart>
      <c:lineChart>
        <c:grouping val="standard"/>
        <c:varyColors val="0"/>
        <c:ser>
          <c:idx val="1"/>
          <c:order val="1"/>
          <c:spPr>
            <a:ln w="28575" cap="rnd">
              <a:solidFill>
                <a:schemeClr val="tx1"/>
              </a:solidFill>
              <a:round/>
            </a:ln>
            <a:effectLst/>
          </c:spPr>
          <c:marker>
            <c:symbol val="none"/>
          </c:marker>
          <c:dLbls>
            <c:numFmt formatCode="0%" sourceLinked="0"/>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'[脂质组数据合并处理.xlsx]RSD%'!$CS$10:$CS$14</c:f>
              <c:strCache>
                <c:ptCount val="5"/>
                <c:pt idx="0">
                  <c:v>0-5%</c:v>
                </c:pt>
                <c:pt idx="1">
                  <c:v>5-10%</c:v>
                </c:pt>
                <c:pt idx="2">
                  <c:v>10-20%</c:v>
                </c:pt>
                <c:pt idx="3">
                  <c:v>20-30%</c:v>
                </c:pt>
                <c:pt idx="4">
                  <c:v>&gt;30%</c:v>
                </c:pt>
              </c:strCache>
            </c:strRef>
          </c:cat>
          <c:val>
            <c:numRef>
              <c:f>'[脂质组数据合并处理.xlsx]RSD%'!$CU$10:$CU$14</c:f>
              <c:numCache>
                <c:formatCode>General</c:formatCode>
                <c:ptCount val="5"/>
                <c:pt idx="0">
                  <c:v>0.164102564102564</c:v>
                </c:pt>
                <c:pt idx="1">
                  <c:v>0.469230769230769</c:v>
                </c:pt>
                <c:pt idx="2">
                  <c:v>0.874358974358974</c:v>
                </c:pt>
                <c:pt idx="3">
                  <c:v>0.976923076923077</c:v>
                </c:pt>
                <c:pt idx="4">
                  <c:v>1</c:v>
                </c:pt>
              </c:numCache>
            </c:numRef>
          </c:val>
          <c:smooth val="0"/>
        </c:ser>
        <c:dLbls>
          <c:showLegendKey val="0"/>
          <c:showVal val="1"/>
          <c:showCatName val="0"/>
          <c:showSerName val="0"/>
          <c:showPercent val="0"/>
          <c:showBubbleSize val="0"/>
        </c:dLbls>
        <c:marker val="0"/>
        <c:smooth val="0"/>
        <c:axId val="49012509"/>
        <c:axId val="816973728"/>
      </c:lineChart>
      <c:catAx>
        <c:axId val="257970677"/>
        <c:scaling>
          <c:orientation val="minMax"/>
        </c:scaling>
        <c:delete val="0"/>
        <c:axPos val="b"/>
        <c:majorTickMark val="out"/>
        <c:minorTickMark val="none"/>
        <c:tickLblPos val="nextTo"/>
        <c:spPr>
          <a:noFill/>
          <a:ln w="9525" cap="flat" cmpd="sng" algn="ctr">
            <a:solidFill>
              <a:schemeClr val="tx1"/>
            </a:solidFill>
            <a:round/>
          </a:ln>
          <a:effectLst/>
        </c:spPr>
        <c:txPr>
          <a:bodyPr rot="-60000000" spcFirstLastPara="0" vertOverflow="ellipsis" vert="horz" wrap="square" anchor="ctr" anchorCtr="1"/>
          <a:lstStyle/>
          <a:p>
            <a:pPr>
              <a:defRPr lang="zh-CN" sz="1200" b="0" i="0" u="none" strike="noStrike" kern="1200" baseline="0">
                <a:solidFill>
                  <a:schemeClr val="tx2"/>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509537914"/>
        <c:crosses val="autoZero"/>
        <c:auto val="1"/>
        <c:lblAlgn val="ctr"/>
        <c:lblOffset val="100"/>
        <c:noMultiLvlLbl val="0"/>
      </c:catAx>
      <c:valAx>
        <c:axId val="509537914"/>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257970677"/>
        <c:crosses val="autoZero"/>
        <c:crossBetween val="between"/>
        <c:majorUnit val="30"/>
      </c:valAx>
      <c:catAx>
        <c:axId val="49012509"/>
        <c:scaling>
          <c:orientation val="minMax"/>
        </c:scaling>
        <c:delete val="1"/>
        <c:axPos val="b"/>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816973728"/>
        <c:crosses val="autoZero"/>
        <c:auto val="1"/>
        <c:lblAlgn val="ctr"/>
        <c:lblOffset val="100"/>
        <c:noMultiLvlLbl val="0"/>
      </c:catAx>
      <c:valAx>
        <c:axId val="816973728"/>
        <c:scaling>
          <c:orientation val="minMax"/>
          <c:max val="1"/>
        </c:scaling>
        <c:delete val="0"/>
        <c:axPos val="r"/>
        <c:numFmt formatCode="0%" sourceLinked="0"/>
        <c:majorTickMark val="out"/>
        <c:minorTickMark val="none"/>
        <c:tickLblPos val="nextTo"/>
        <c:spPr>
          <a:noFill/>
          <a:ln>
            <a:solidFill>
              <a:schemeClr val="tx1"/>
            </a:solidFill>
          </a:ln>
          <a:effectLst/>
        </c:spPr>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crossAx val="49012509"/>
        <c:crosses val="max"/>
        <c:crossBetween val="between"/>
        <c:majorUnit val="0.2"/>
      </c:valAx>
      <c:spPr>
        <a:noFill/>
        <a:ln>
          <a:noFill/>
        </a:ln>
        <a:effectLst/>
      </c:spPr>
    </c:plotArea>
    <c:plotVisOnly val="1"/>
    <c:dispBlanksAs val="gap"/>
    <c:showDLblsOverMax val="0"/>
  </c:chart>
  <c:spPr>
    <a:noFill/>
    <a:ln w="9525" cap="flat" cmpd="sng" algn="ctr">
      <a:noFill/>
      <a:round/>
    </a:ln>
    <a:effectLst/>
  </c:spPr>
  <c:txPr>
    <a:bodyPr/>
    <a:lstStyle/>
    <a:p>
      <a:pPr>
        <a:defRPr lang="zh-CN" sz="1200">
          <a:solidFill>
            <a:schemeClr val="tx1"/>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spPr>
              <a:solidFill>
                <a:srgbClr val="4F81BD"/>
              </a:solidFill>
              <a:ln>
                <a:noFill/>
              </a:ln>
              <a:effectLst>
                <a:outerShdw blurRad="63500" sx="102000" sy="102000" algn="ctr" rotWithShape="0">
                  <a:prstClr val="black">
                    <a:alpha val="20000"/>
                  </a:prstClr>
                </a:outerShdw>
              </a:effectLst>
            </c:spPr>
          </c:dPt>
          <c:dPt>
            <c:idx val="1"/>
            <c:bubble3D val="0"/>
            <c:spPr>
              <a:solidFill>
                <a:srgbClr val="C0504D"/>
              </a:solidFill>
              <a:ln>
                <a:noFill/>
              </a:ln>
              <a:effectLst>
                <a:outerShdw blurRad="63500" sx="102000" sy="102000" algn="ctr" rotWithShape="0">
                  <a:prstClr val="black">
                    <a:alpha val="20000"/>
                  </a:prstClr>
                </a:outerShdw>
              </a:effectLst>
            </c:spPr>
          </c:dPt>
          <c:dPt>
            <c:idx val="2"/>
            <c:bubble3D val="0"/>
            <c:spPr>
              <a:solidFill>
                <a:srgbClr val="9BBB59"/>
              </a:solidFill>
              <a:ln>
                <a:noFill/>
              </a:ln>
              <a:effectLst>
                <a:outerShdw blurRad="63500" sx="102000" sy="102000" algn="ctr" rotWithShape="0">
                  <a:prstClr val="black">
                    <a:alpha val="20000"/>
                  </a:prstClr>
                </a:outerShdw>
              </a:effectLst>
            </c:spPr>
          </c:dPt>
          <c:dPt>
            <c:idx val="3"/>
            <c:bubble3D val="0"/>
            <c:spPr>
              <a:solidFill>
                <a:srgbClr val="8064A2"/>
              </a:solidFill>
              <a:ln>
                <a:noFill/>
              </a:ln>
              <a:effectLst>
                <a:outerShdw blurRad="63500" sx="102000" sy="102000" algn="ctr" rotWithShape="0">
                  <a:prstClr val="black">
                    <a:alpha val="20000"/>
                  </a:prstClr>
                </a:outerShdw>
              </a:effectLst>
            </c:spPr>
          </c:dPt>
          <c:dPt>
            <c:idx val="4"/>
            <c:bubble3D val="0"/>
            <c:spPr>
              <a:solidFill>
                <a:srgbClr val="4BACC6"/>
              </a:solidFill>
              <a:ln>
                <a:noFill/>
              </a:ln>
              <a:effectLst>
                <a:outerShdw blurRad="63500" sx="102000" sy="102000" algn="ctr" rotWithShape="0">
                  <a:prstClr val="black">
                    <a:alpha val="20000"/>
                  </a:prstClr>
                </a:outerShdw>
              </a:effectLst>
            </c:spPr>
          </c:dPt>
          <c:dPt>
            <c:idx val="5"/>
            <c:bubble3D val="0"/>
            <c:spPr>
              <a:solidFill>
                <a:srgbClr val="F79646"/>
              </a:solidFill>
              <a:ln>
                <a:noFill/>
              </a:ln>
              <a:effectLst>
                <a:outerShdw blurRad="63500" sx="102000" sy="102000" algn="ctr" rotWithShape="0">
                  <a:prstClr val="black">
                    <a:alpha val="20000"/>
                  </a:prstClr>
                </a:outerShdw>
              </a:effectLst>
            </c:spPr>
          </c:dPt>
          <c:dPt>
            <c:idx val="6"/>
            <c:bubble3D val="0"/>
            <c:spPr>
              <a:solidFill>
                <a:srgbClr val="4F81BD">
                  <a:lumMod val="60000"/>
                </a:srgbClr>
              </a:solidFill>
              <a:ln>
                <a:noFill/>
              </a:ln>
              <a:effectLst>
                <a:outerShdw blurRad="63500" sx="102000" sy="102000" algn="ctr" rotWithShape="0">
                  <a:prstClr val="black">
                    <a:alpha val="20000"/>
                  </a:prstClr>
                </a:outerShdw>
              </a:effectLst>
            </c:spPr>
          </c:dPt>
          <c:dPt>
            <c:idx val="7"/>
            <c:bubble3D val="0"/>
            <c:spPr>
              <a:solidFill>
                <a:srgbClr val="C0504D">
                  <a:lumMod val="60000"/>
                </a:srgbClr>
              </a:solidFill>
              <a:ln>
                <a:noFill/>
              </a:ln>
              <a:effectLst>
                <a:outerShdw blurRad="63500" sx="102000" sy="102000" algn="ctr" rotWithShape="0">
                  <a:prstClr val="black">
                    <a:alpha val="20000"/>
                  </a:prstClr>
                </a:outerShdw>
              </a:effectLst>
            </c:spPr>
          </c:dPt>
          <c:dPt>
            <c:idx val="8"/>
            <c:bubble3D val="0"/>
            <c:spPr>
              <a:solidFill>
                <a:srgbClr val="9BBB59">
                  <a:lumMod val="60000"/>
                </a:srgbClr>
              </a:solidFill>
              <a:ln>
                <a:noFill/>
              </a:ln>
              <a:effectLst>
                <a:outerShdw blurRad="63500" sx="102000" sy="102000" algn="ctr" rotWithShape="0">
                  <a:prstClr val="black">
                    <a:alpha val="20000"/>
                  </a:prstClr>
                </a:outerShdw>
              </a:effectLst>
            </c:spPr>
          </c:dPt>
          <c:dPt>
            <c:idx val="9"/>
            <c:bubble3D val="0"/>
            <c:spPr>
              <a:solidFill>
                <a:srgbClr val="8064A2">
                  <a:lumMod val="60000"/>
                </a:srgbClr>
              </a:solidFill>
              <a:ln>
                <a:noFill/>
              </a:ln>
              <a:effectLst>
                <a:outerShdw blurRad="63500" sx="102000" sy="102000" algn="ctr" rotWithShape="0">
                  <a:prstClr val="black">
                    <a:alpha val="20000"/>
                  </a:prstClr>
                </a:outerShdw>
              </a:effectLst>
            </c:spPr>
          </c:dPt>
          <c:dPt>
            <c:idx val="10"/>
            <c:bubble3D val="0"/>
            <c:spPr>
              <a:solidFill>
                <a:srgbClr val="4BACC6">
                  <a:lumMod val="60000"/>
                </a:srgbClr>
              </a:solidFill>
              <a:ln>
                <a:noFill/>
              </a:ln>
              <a:effectLst>
                <a:outerShdw blurRad="63500" sx="102000" sy="102000" algn="ctr" rotWithShape="0">
                  <a:prstClr val="black">
                    <a:alpha val="20000"/>
                  </a:prstClr>
                </a:outerShdw>
              </a:effectLst>
            </c:spPr>
          </c:dPt>
          <c:dPt>
            <c:idx val="11"/>
            <c:bubble3D val="0"/>
            <c:spPr>
              <a:solidFill>
                <a:srgbClr val="F79646">
                  <a:lumMod val="60000"/>
                </a:srgbClr>
              </a:solidFill>
              <a:ln>
                <a:noFill/>
              </a:ln>
              <a:effectLst>
                <a:outerShdw blurRad="63500" sx="102000" sy="102000" algn="ctr" rotWithShape="0">
                  <a:prstClr val="black">
                    <a:alpha val="20000"/>
                  </a:prstClr>
                </a:outerShdw>
              </a:effectLst>
            </c:spPr>
          </c:dPt>
          <c:dPt>
            <c:idx val="12"/>
            <c:bubble3D val="0"/>
            <c:spPr>
              <a:solidFill>
                <a:srgbClr val="4F81BD">
                  <a:lumMod val="80000"/>
                  <a:lumOff val="20000"/>
                </a:srgbClr>
              </a:solidFill>
              <a:ln>
                <a:noFill/>
              </a:ln>
              <a:effectLst>
                <a:outerShdw blurRad="63500" sx="102000" sy="102000" algn="ctr" rotWithShape="0">
                  <a:prstClr val="black">
                    <a:alpha val="20000"/>
                  </a:prstClr>
                </a:outerShdw>
              </a:effectLst>
            </c:spPr>
          </c:dPt>
          <c:dPt>
            <c:idx val="13"/>
            <c:bubble3D val="0"/>
            <c:spPr>
              <a:solidFill>
                <a:srgbClr val="C0504D">
                  <a:lumMod val="80000"/>
                  <a:lumOff val="20000"/>
                </a:srgbClr>
              </a:solidFill>
              <a:ln>
                <a:noFill/>
              </a:ln>
              <a:effectLst>
                <a:outerShdw blurRad="63500" sx="102000" sy="102000" algn="ctr" rotWithShape="0">
                  <a:prstClr val="black">
                    <a:alpha val="20000"/>
                  </a:prstClr>
                </a:outerShdw>
              </a:effectLst>
            </c:spPr>
          </c:dPt>
          <c:dPt>
            <c:idx val="14"/>
            <c:bubble3D val="0"/>
            <c:spPr>
              <a:solidFill>
                <a:srgbClr val="9BBB59">
                  <a:lumMod val="80000"/>
                  <a:lumOff val="20000"/>
                </a:srgbClr>
              </a:solidFill>
              <a:ln>
                <a:noFill/>
              </a:ln>
              <a:effectLst>
                <a:outerShdw blurRad="63500" sx="102000" sy="102000" algn="ctr" rotWithShape="0">
                  <a:prstClr val="black">
                    <a:alpha val="20000"/>
                  </a:prstClr>
                </a:outerShdw>
              </a:effectLst>
            </c:spPr>
          </c:dPt>
          <c:dPt>
            <c:idx val="15"/>
            <c:bubble3D val="0"/>
            <c:spPr>
              <a:solidFill>
                <a:srgbClr val="8064A2">
                  <a:lumMod val="80000"/>
                  <a:lumOff val="20000"/>
                </a:srgbClr>
              </a:solidFill>
              <a:ln>
                <a:noFill/>
              </a:ln>
              <a:effectLst>
                <a:outerShdw blurRad="63500" sx="102000" sy="102000" algn="ctr" rotWithShape="0">
                  <a:prstClr val="black">
                    <a:alpha val="20000"/>
                  </a:prstClr>
                </a:outerShdw>
              </a:effectLst>
            </c:spPr>
          </c:dPt>
          <c:dPt>
            <c:idx val="16"/>
            <c:bubble3D val="0"/>
            <c:spPr>
              <a:solidFill>
                <a:srgbClr val="4BACC6">
                  <a:lumMod val="80000"/>
                  <a:lumOff val="20000"/>
                </a:srgbClr>
              </a:solidFill>
              <a:ln>
                <a:noFill/>
              </a:ln>
              <a:effectLst>
                <a:outerShdw blurRad="63500" sx="102000" sy="102000" algn="ctr" rotWithShape="0">
                  <a:prstClr val="black">
                    <a:alpha val="20000"/>
                  </a:prstClr>
                </a:outerShdw>
              </a:effectLst>
            </c:spPr>
          </c:dPt>
          <c:dLbls>
            <c:dLbl>
              <c:idx val="0"/>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1"/>
              <c:layout>
                <c:manualLayout>
                  <c:x val="0.00234252889785431"/>
                  <c:y val="-0.0910637805612948"/>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0.0416744482620732"/>
                  <c:y val="-0.0732240282799587"/>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3"/>
              <c:layout>
                <c:manualLayout>
                  <c:x val="0.0413171792482137"/>
                  <c:y val="-0.021728515625"/>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4"/>
              <c:layout>
                <c:manualLayout>
                  <c:x val="0.025"/>
                  <c:y val="0.026945592286501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5"/>
              <c:layout>
                <c:manualLayout>
                  <c:x val="0.0130747126436782"/>
                  <c:y val="0.0460340711805556"/>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manualLayout>
                      <c:w val="0.138863000931966"/>
                      <c:h val="0.093505859375"/>
                    </c:manualLayout>
                  </c15:layout>
                </c:ext>
              </c:extLst>
            </c:dLbl>
            <c:dLbl>
              <c:idx val="6"/>
              <c:layout>
                <c:manualLayout>
                  <c:x val="-0.00522193211488254"/>
                  <c:y val="0.0100904732696281"/>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7"/>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8"/>
              <c:layout>
                <c:manualLayout>
                  <c:x val="0.0417385513721158"/>
                  <c:y val="0"/>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9"/>
              <c:layout>
                <c:manualLayout>
                  <c:x val="0.0102516309412861"/>
                  <c:y val="0"/>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0"/>
              <c:layout>
                <c:manualLayout>
                  <c:x val="0"/>
                  <c:y val="0.027099609375"/>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1"/>
              <c:layout>
                <c:manualLayout>
                  <c:x val="-0.0551219322771047"/>
                  <c:y val="0.0535481770833333"/>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2"/>
              <c:layout>
                <c:manualLayout>
                  <c:x val="-0.0534075023299161"/>
                  <c:y val="0.032823350694444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3"/>
              <c:layout>
                <c:manualLayout>
                  <c:x val="-0.0651483379931656"/>
                  <c:y val="-0.0425618489583333"/>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4"/>
              <c:layout>
                <c:manualLayout>
                  <c:x val="-0.0380552966759863"/>
                  <c:y val="-0.0680067274305556"/>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5"/>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dLbl>
              <c:idx val="16"/>
              <c:layout/>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200" b="0" i="0" u="none" strike="noStrike" kern="1200" spc="0" baseline="0">
                    <a:solidFill>
                      <a:sysClr val="windowText" lastClr="000000"/>
                    </a:solidFill>
                    <a:latin typeface="Times New Roman" panose="02020603050405020304" charset="0"/>
                    <a:ea typeface="Times New Roman" panose="02020603050405020304" charset="0"/>
                    <a:cs typeface="Times New Roman" panose="02020603050405020304" charset="0"/>
                    <a:sym typeface="Times New Roman" panose="02020603050405020304" charset="0"/>
                  </a:defRPr>
                </a:pPr>
              </a:p>
            </c:txPr>
            <c:dLblPos val="outEnd"/>
            <c:showLegendKey val="0"/>
            <c:showVal val="1"/>
            <c:showCatName val="1"/>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solidFill>
                      <a:round/>
                    </a:ln>
                    <a:effectLst/>
                  </c:spPr>
                </c15:leaderLines>
              </c:ext>
            </c:extLst>
          </c:dLbls>
          <c:cat>
            <c:strRef>
              <c:f>'[脂质组数据合并处理.xlsx]RSD%'!$CW$19:$CW$35</c:f>
              <c:strCache>
                <c:ptCount val="17"/>
                <c:pt idx="0">
                  <c:v>FA</c:v>
                </c:pt>
                <c:pt idx="1">
                  <c:v>LPC</c:v>
                </c:pt>
                <c:pt idx="2">
                  <c:v>LPC-O</c:v>
                </c:pt>
                <c:pt idx="3">
                  <c:v>LPE</c:v>
                </c:pt>
                <c:pt idx="4">
                  <c:v>LPE-p</c:v>
                </c:pt>
                <c:pt idx="5">
                  <c:v>Cer</c:v>
                </c:pt>
                <c:pt idx="6">
                  <c:v>SM</c:v>
                </c:pt>
                <c:pt idx="7">
                  <c:v>PC</c:v>
                </c:pt>
                <c:pt idx="8">
                  <c:v>PC-O</c:v>
                </c:pt>
                <c:pt idx="9">
                  <c:v>PE</c:v>
                </c:pt>
                <c:pt idx="10">
                  <c:v>PE-p</c:v>
                </c:pt>
                <c:pt idx="11">
                  <c:v>PI</c:v>
                </c:pt>
                <c:pt idx="12">
                  <c:v>PG</c:v>
                </c:pt>
                <c:pt idx="13">
                  <c:v>PS</c:v>
                </c:pt>
                <c:pt idx="14">
                  <c:v>DG</c:v>
                </c:pt>
                <c:pt idx="15">
                  <c:v>TG</c:v>
                </c:pt>
                <c:pt idx="16">
                  <c:v>ChE</c:v>
                </c:pt>
              </c:strCache>
            </c:strRef>
          </c:cat>
          <c:val>
            <c:numRef>
              <c:f>'[脂质组数据合并处理.xlsx]RSD%'!$CX$19:$CX$35</c:f>
              <c:numCache>
                <c:formatCode>General</c:formatCode>
                <c:ptCount val="17"/>
                <c:pt idx="0">
                  <c:v>50</c:v>
                </c:pt>
                <c:pt idx="1">
                  <c:v>23</c:v>
                </c:pt>
                <c:pt idx="2">
                  <c:v>4</c:v>
                </c:pt>
                <c:pt idx="3">
                  <c:v>6</c:v>
                </c:pt>
                <c:pt idx="4">
                  <c:v>3</c:v>
                </c:pt>
                <c:pt idx="5">
                  <c:v>16</c:v>
                </c:pt>
                <c:pt idx="6">
                  <c:v>21</c:v>
                </c:pt>
                <c:pt idx="7">
                  <c:v>55</c:v>
                </c:pt>
                <c:pt idx="8">
                  <c:v>21</c:v>
                </c:pt>
                <c:pt idx="9">
                  <c:v>22</c:v>
                </c:pt>
                <c:pt idx="10">
                  <c:v>24</c:v>
                </c:pt>
                <c:pt idx="11">
                  <c:v>18</c:v>
                </c:pt>
                <c:pt idx="12">
                  <c:v>1</c:v>
                </c:pt>
                <c:pt idx="13">
                  <c:v>2</c:v>
                </c:pt>
                <c:pt idx="14">
                  <c:v>15</c:v>
                </c:pt>
                <c:pt idx="15">
                  <c:v>101</c:v>
                </c:pt>
                <c:pt idx="16">
                  <c:v>8</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ysClr val="windowText" lastClr="000000">
        <a:lumMod val="65000"/>
        <a:lumOff val="35000"/>
      </a:sysClr>
    </cs:fontRef>
    <cs:defRPr sz="900" kern="1200" cap="all"/>
  </cs:axisTitle>
  <cs:categoryAxis>
    <cs:lnRef idx="0"/>
    <cs:fillRef idx="0"/>
    <cs:effectRef idx="0"/>
    <cs:fontRef idx="minor">
      <a:sysClr val="windowText" lastClr="000000">
        <a:lumMod val="65000"/>
        <a:lumOff val="35000"/>
      </a:sysClr>
    </cs:fontRef>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ysClr val="window" lastClr="FFFFFF"/>
      </a:solidFill>
      <a:ln>
        <a:solidFill>
          <a:srgbClr val="FFFFFF"/>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ysClr val="windowText" lastClr="000000"/>
    </cs:fontRef>
    <cs:spPr>
      <a:solidFill>
        <a:srgbClr val="FFFFFF"/>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ysClr val="windowText" lastClr="000000"/>
    </cs:fontRef>
    <cs:spPr>
      <a:solidFill>
        <a:srgbClr val="FFFFFF"/>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fillRef idx="0">
      <cs:styleClr val="auto"/>
    </cs:fillRef>
    <cs:effectRef idx="0"/>
    <cs:fontRef idx="minor">
      <a:sysClr val="windowText" lastClr="000000"/>
    </cs:fontRef>
    <cs:spPr>
      <a:solidFill>
        <a:srgbClr val="FFFFFF"/>
      </a:solidFill>
      <a:ln w="9525">
        <a:solidFill>
          <a:sysClr val="window" lastClr="FFFFFF"/>
        </a:solidFill>
      </a:ln>
    </cs:spPr>
  </cs:dataPointMarker>
  <cs:dataPointMarkerLayout symbol="circle" size="6"/>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600" b="1" kern="1200" cap="all" baseline="0"/>
  </cs:title>
  <cs:trendline>
    <cs:lnRef idx="0">
      <cs:styleClr val="auto"/>
    </cs:lnRef>
    <cs:fillRef idx="0"/>
    <cs:effectRef idx="0"/>
    <cs:fontRef idx="minor">
      <a:sysClr val="windowText" lastClr="000000"/>
    </cs:fontRef>
    <cs:spPr>
      <a:ln w="19050" cap="rnd">
        <a:solidFill>
          <a:srgbClr val="FFFFFF"/>
        </a:solidFill>
        <a:prstDash val="sysDash"/>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ysClr val="windowText" lastClr="000000">
        <a:lumMod val="65000"/>
        <a:lumOff val="35000"/>
      </a:sysClr>
    </cs:fontRef>
    <cs:defRPr sz="900" kern="1200" cap="all"/>
  </cs:axisTitle>
  <cs:categoryAxis>
    <cs:lnRef idx="0"/>
    <cs:fillRef idx="0"/>
    <cs:effectRef idx="0"/>
    <cs:fontRef idx="minor">
      <a:sysClr val="windowText" lastClr="000000">
        <a:lumMod val="65000"/>
        <a:lumOff val="35000"/>
      </a:sysClr>
    </cs:fontRef>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ysClr val="window" lastClr="FFFFFF"/>
      </a:solidFill>
      <a:ln>
        <a:solidFill>
          <a:srgbClr val="FFFFFF"/>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ysClr val="windowText" lastClr="000000"/>
    </cs:fontRef>
    <cs:spPr>
      <a:solidFill>
        <a:srgbClr val="FFFFFF"/>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ysClr val="windowText" lastClr="000000"/>
    </cs:fontRef>
    <cs:spPr>
      <a:solidFill>
        <a:srgbClr val="FFFFFF"/>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fillRef idx="0">
      <cs:styleClr val="auto"/>
    </cs:fillRef>
    <cs:effectRef idx="0"/>
    <cs:fontRef idx="minor">
      <a:sysClr val="windowText" lastClr="000000"/>
    </cs:fontRef>
    <cs:spPr>
      <a:solidFill>
        <a:srgbClr val="FFFFFF"/>
      </a:solidFill>
      <a:ln w="9525">
        <a:solidFill>
          <a:sysClr val="window" lastClr="FFFFFF"/>
        </a:solidFill>
      </a:ln>
    </cs:spPr>
  </cs:dataPointMarker>
  <cs:dataPointMarkerLayout symbol="circle" size="6"/>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600" b="1" kern="1200" cap="all" baseline="0"/>
  </cs:title>
  <cs:trendline>
    <cs:lnRef idx="0">
      <cs:styleClr val="auto"/>
    </cs:lnRef>
    <cs:fillRef idx="0"/>
    <cs:effectRef idx="0"/>
    <cs:fontRef idx="minor">
      <a:sysClr val="windowText" lastClr="000000"/>
    </cs:fontRef>
    <cs:spPr>
      <a:ln w="19050" cap="rnd">
        <a:solidFill>
          <a:srgbClr val="FFFFFF"/>
        </a:solidFill>
        <a:prstDash val="sysDash"/>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幻灯片图像占位符 1"/>
          <p:cNvSpPr>
            <a:spLocks noGrp="1" noRot="1"/>
          </p:cNvSpPr>
          <p:nvPr>
            <p:ph type="sldImg"/>
          </p:nvPr>
        </p:nvSpPr>
        <p:spPr/>
      </p:sp>
      <p:sp>
        <p:nvSpPr>
          <p:cNvPr id="16386" name="文本占位符 2"/>
          <p:cNvSpPr>
            <a:spLocks noGrp="1"/>
          </p:cNvSpPr>
          <p:nvPr>
            <p:ph type="body"/>
          </p:nvPr>
        </p:nvSpPr>
        <p:spPr/>
        <p:txBody>
          <a:bodyPr lIns="91440" tIns="45720" rIns="91440" bIns="45720" anchor="t"/>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899100" y="914400"/>
            <a:ext cx="73494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899100" y="3560400"/>
            <a:ext cx="73494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456300" y="1490400"/>
            <a:ext cx="82269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3848400"/>
            <a:ext cx="58266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4615200"/>
            <a:ext cx="58266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456300" y="1501200"/>
            <a:ext cx="38826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4808700" y="1501200"/>
            <a:ext cx="38826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456300" y="1429200"/>
            <a:ext cx="40068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854000"/>
            <a:ext cx="40068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1421729"/>
            <a:ext cx="40068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854000"/>
            <a:ext cx="40068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555200"/>
            <a:ext cx="3924808"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4762800" y="1555200"/>
            <a:ext cx="3920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914400"/>
            <a:ext cx="783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685800" y="914400"/>
            <a:ext cx="68769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774000"/>
            <a:ext cx="82296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2484000"/>
            <a:ext cx="73494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899100" y="3560400"/>
            <a:ext cx="73494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456300" y="608400"/>
            <a:ext cx="82269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456300" y="1490400"/>
            <a:ext cx="82269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459000" y="6314400"/>
            <a:ext cx="2025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6314400"/>
            <a:ext cx="297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658200" y="6314400"/>
            <a:ext cx="2025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 name="图表 9"/>
          <p:cNvGraphicFramePr/>
          <p:nvPr/>
        </p:nvGraphicFramePr>
        <p:xfrm>
          <a:off x="4184968" y="252730"/>
          <a:ext cx="4680000" cy="27000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172085" y="253365"/>
          <a:ext cx="4320000" cy="2627992"/>
        </p:xfrm>
        <a:graphic>
          <a:graphicData uri="http://schemas.openxmlformats.org/drawingml/2006/chart">
            <c:chart xmlns:c="http://schemas.openxmlformats.org/drawingml/2006/chart" xmlns:r="http://schemas.openxmlformats.org/officeDocument/2006/relationships" r:id="rId2"/>
          </a:graphicData>
        </a:graphic>
      </p:graphicFrame>
      <p:sp>
        <p:nvSpPr>
          <p:cNvPr id="15364" name="文本框 5"/>
          <p:cNvSpPr txBox="1"/>
          <p:nvPr/>
        </p:nvSpPr>
        <p:spPr>
          <a:xfrm>
            <a:off x="533400" y="5956300"/>
            <a:ext cx="8162925" cy="736600"/>
          </a:xfrm>
          <a:prstGeom prst="rect">
            <a:avLst/>
          </a:prstGeom>
          <a:noFill/>
          <a:ln w="9525">
            <a:noFill/>
          </a:ln>
        </p:spPr>
        <p:txBody>
          <a:bodyPr wrap="square" anchor="t">
            <a:spAutoFit/>
          </a:bodyPr>
          <a:p>
            <a:r>
              <a:rPr lang="en-US" altLang="zh-CN" sz="1400">
                <a:latin typeface="Times New Roman" panose="02020603050405020304" charset="0"/>
                <a:ea typeface="宋体" panose="02010600030101010101" pitchFamily="2" charset="-122"/>
              </a:rPr>
              <a:t>Figure S1.  Distribution of all identified lipid species (subclass, no. of lipids) in serum (A) and tissue (B) samples, respectively. RSD distribution of  the identified lipids  in all QC  samples from serum (C) and  tissue (D) samples, respectively</a:t>
            </a:r>
            <a:endParaRPr lang="en-US" altLang="zh-CN" sz="1400">
              <a:latin typeface="Times New Roman" panose="02020603050405020304" charset="0"/>
              <a:ea typeface="宋体" panose="02010600030101010101" pitchFamily="2" charset="-122"/>
            </a:endParaRPr>
          </a:p>
        </p:txBody>
      </p:sp>
      <p:sp>
        <p:nvSpPr>
          <p:cNvPr id="15365" name="文本框 5"/>
          <p:cNvSpPr txBox="1"/>
          <p:nvPr/>
        </p:nvSpPr>
        <p:spPr>
          <a:xfrm>
            <a:off x="1517650" y="5619750"/>
            <a:ext cx="2092325" cy="336550"/>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RSD distribution</a:t>
            </a:r>
            <a:endParaRPr lang="en-US" altLang="zh-CN" sz="1600">
              <a:latin typeface="Times New Roman" panose="02020603050405020304" charset="0"/>
              <a:ea typeface="宋体" panose="02010600030101010101" pitchFamily="2" charset="-122"/>
            </a:endParaRPr>
          </a:p>
        </p:txBody>
      </p:sp>
      <p:sp>
        <p:nvSpPr>
          <p:cNvPr id="15366" name="文本框 6"/>
          <p:cNvSpPr txBox="1"/>
          <p:nvPr/>
        </p:nvSpPr>
        <p:spPr>
          <a:xfrm>
            <a:off x="5813425" y="5619750"/>
            <a:ext cx="1655763" cy="336550"/>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RSD distribution</a:t>
            </a:r>
            <a:endParaRPr lang="en-US" altLang="zh-CN" sz="1600">
              <a:latin typeface="Times New Roman" panose="02020603050405020304" charset="0"/>
              <a:ea typeface="宋体" panose="02010600030101010101" pitchFamily="2" charset="-122"/>
            </a:endParaRPr>
          </a:p>
        </p:txBody>
      </p:sp>
      <p:sp>
        <p:nvSpPr>
          <p:cNvPr id="15367" name="文本框 7"/>
          <p:cNvSpPr txBox="1"/>
          <p:nvPr/>
        </p:nvSpPr>
        <p:spPr>
          <a:xfrm rot="10800000">
            <a:off x="117475" y="3192463"/>
            <a:ext cx="396875" cy="1981200"/>
          </a:xfrm>
          <a:prstGeom prst="rect">
            <a:avLst/>
          </a:prstGeom>
          <a:noFill/>
          <a:ln w="9525">
            <a:noFill/>
          </a:ln>
        </p:spPr>
        <p:txBody>
          <a:bodyPr vert="eaVert" wrap="square" anchor="t">
            <a:spAutoFit/>
          </a:bodyPr>
          <a:p>
            <a:r>
              <a:rPr lang="en-US" altLang="zh-CN" sz="1400">
                <a:latin typeface="Times New Roman" panose="02020603050405020304" charset="0"/>
                <a:ea typeface="宋体" panose="02010600030101010101" pitchFamily="2" charset="-122"/>
              </a:rPr>
              <a:t>No. of the detected lipids</a:t>
            </a:r>
            <a:endParaRPr lang="en-US" altLang="zh-CN" sz="1400">
              <a:latin typeface="Times New Roman" panose="02020603050405020304" charset="0"/>
              <a:ea typeface="宋体" panose="02010600030101010101" pitchFamily="2" charset="-122"/>
            </a:endParaRPr>
          </a:p>
        </p:txBody>
      </p:sp>
      <p:sp>
        <p:nvSpPr>
          <p:cNvPr id="15368" name="文本框 9"/>
          <p:cNvSpPr txBox="1"/>
          <p:nvPr/>
        </p:nvSpPr>
        <p:spPr>
          <a:xfrm rot="10800000">
            <a:off x="4094163" y="2789238"/>
            <a:ext cx="398462" cy="2786062"/>
          </a:xfrm>
          <a:prstGeom prst="rect">
            <a:avLst/>
          </a:prstGeom>
          <a:noFill/>
          <a:ln w="9525">
            <a:noFill/>
          </a:ln>
        </p:spPr>
        <p:txBody>
          <a:bodyPr vert="eaVert" wrap="square" anchor="t">
            <a:spAutoFit/>
          </a:bodyPr>
          <a:p>
            <a:r>
              <a:rPr lang="en-US" altLang="zh-CN" sz="1400">
                <a:latin typeface="Times New Roman" panose="02020603050405020304" charset="0"/>
                <a:ea typeface="宋体" panose="02010600030101010101" pitchFamily="2" charset="-122"/>
              </a:rPr>
              <a:t>Percentage of the detected lipids</a:t>
            </a:r>
            <a:endParaRPr lang="en-US" altLang="zh-CN" sz="1400">
              <a:latin typeface="Times New Roman" panose="02020603050405020304" charset="0"/>
              <a:ea typeface="宋体" panose="02010600030101010101" pitchFamily="2" charset="-122"/>
            </a:endParaRPr>
          </a:p>
        </p:txBody>
      </p:sp>
      <p:sp>
        <p:nvSpPr>
          <p:cNvPr id="15369" name="文本框 12"/>
          <p:cNvSpPr txBox="1"/>
          <p:nvPr/>
        </p:nvSpPr>
        <p:spPr>
          <a:xfrm>
            <a:off x="206375" y="2790825"/>
            <a:ext cx="307975" cy="336550"/>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C</a:t>
            </a:r>
            <a:endParaRPr lang="en-US" altLang="zh-CN" sz="1600">
              <a:latin typeface="Times New Roman" panose="02020603050405020304" charset="0"/>
              <a:ea typeface="宋体" panose="02010600030101010101" pitchFamily="2" charset="-122"/>
            </a:endParaRPr>
          </a:p>
        </p:txBody>
      </p:sp>
      <p:sp>
        <p:nvSpPr>
          <p:cNvPr id="15370" name="文本框 13"/>
          <p:cNvSpPr txBox="1"/>
          <p:nvPr/>
        </p:nvSpPr>
        <p:spPr>
          <a:xfrm>
            <a:off x="4394200" y="2854325"/>
            <a:ext cx="307975" cy="338138"/>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D</a:t>
            </a:r>
            <a:endParaRPr lang="en-US" altLang="zh-CN" sz="1600">
              <a:latin typeface="Times New Roman" panose="02020603050405020304" charset="0"/>
              <a:ea typeface="宋体" panose="02010600030101010101" pitchFamily="2" charset="-122"/>
            </a:endParaRPr>
          </a:p>
        </p:txBody>
      </p:sp>
      <p:graphicFrame>
        <p:nvGraphicFramePr>
          <p:cNvPr id="8" name="图表 7"/>
          <p:cNvGraphicFramePr/>
          <p:nvPr/>
        </p:nvGraphicFramePr>
        <p:xfrm>
          <a:off x="4599305" y="3121660"/>
          <a:ext cx="3852000" cy="2664000"/>
        </p:xfrm>
        <a:graphic>
          <a:graphicData uri="http://schemas.openxmlformats.org/drawingml/2006/chart">
            <c:chart xmlns:c="http://schemas.openxmlformats.org/drawingml/2006/chart" xmlns:r="http://schemas.openxmlformats.org/officeDocument/2006/relationships" r:id="rId3"/>
          </a:graphicData>
        </a:graphic>
      </p:graphicFrame>
      <p:sp>
        <p:nvSpPr>
          <p:cNvPr id="15372" name="文本框 7"/>
          <p:cNvSpPr txBox="1"/>
          <p:nvPr/>
        </p:nvSpPr>
        <p:spPr>
          <a:xfrm rot="10800000">
            <a:off x="4394200" y="3192463"/>
            <a:ext cx="396875" cy="1981200"/>
          </a:xfrm>
          <a:prstGeom prst="rect">
            <a:avLst/>
          </a:prstGeom>
          <a:noFill/>
          <a:ln w="9525">
            <a:noFill/>
          </a:ln>
        </p:spPr>
        <p:txBody>
          <a:bodyPr vert="eaVert" wrap="square" anchor="t">
            <a:spAutoFit/>
          </a:bodyPr>
          <a:p>
            <a:r>
              <a:rPr lang="en-US" altLang="zh-CN" sz="1400">
                <a:latin typeface="Times New Roman" panose="02020603050405020304" charset="0"/>
                <a:ea typeface="宋体" panose="02010600030101010101" pitchFamily="2" charset="-122"/>
              </a:rPr>
              <a:t>No. of the detected lipids</a:t>
            </a:r>
            <a:endParaRPr lang="en-US" altLang="zh-CN" sz="1400">
              <a:latin typeface="Times New Roman" panose="02020603050405020304" charset="0"/>
              <a:ea typeface="宋体" panose="02010600030101010101" pitchFamily="2" charset="-122"/>
            </a:endParaRPr>
          </a:p>
        </p:txBody>
      </p:sp>
      <p:sp>
        <p:nvSpPr>
          <p:cNvPr id="15373" name="文本框 9"/>
          <p:cNvSpPr txBox="1"/>
          <p:nvPr/>
        </p:nvSpPr>
        <p:spPr>
          <a:xfrm rot="10800000">
            <a:off x="8297863" y="2790825"/>
            <a:ext cx="398462" cy="2786063"/>
          </a:xfrm>
          <a:prstGeom prst="rect">
            <a:avLst/>
          </a:prstGeom>
          <a:noFill/>
          <a:ln w="9525">
            <a:noFill/>
          </a:ln>
        </p:spPr>
        <p:txBody>
          <a:bodyPr vert="eaVert" wrap="square" anchor="t">
            <a:spAutoFit/>
          </a:bodyPr>
          <a:p>
            <a:r>
              <a:rPr lang="en-US" altLang="zh-CN" sz="1400">
                <a:latin typeface="Times New Roman" panose="02020603050405020304" charset="0"/>
                <a:ea typeface="宋体" panose="02010600030101010101" pitchFamily="2" charset="-122"/>
              </a:rPr>
              <a:t>Percentage of the detected lipids</a:t>
            </a:r>
            <a:endParaRPr lang="en-US" altLang="zh-CN" sz="1400">
              <a:latin typeface="Times New Roman" panose="02020603050405020304" charset="0"/>
              <a:ea typeface="宋体" panose="02010600030101010101" pitchFamily="2" charset="-122"/>
            </a:endParaRPr>
          </a:p>
        </p:txBody>
      </p:sp>
      <p:graphicFrame>
        <p:nvGraphicFramePr>
          <p:cNvPr id="4" name="图表 3"/>
          <p:cNvGraphicFramePr/>
          <p:nvPr/>
        </p:nvGraphicFramePr>
        <p:xfrm>
          <a:off x="389890" y="3120390"/>
          <a:ext cx="3852000" cy="2664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图表 1"/>
          <p:cNvGraphicFramePr/>
          <p:nvPr/>
        </p:nvGraphicFramePr>
        <p:xfrm>
          <a:off x="-42550" y="181610"/>
          <a:ext cx="4680000" cy="2699995"/>
        </p:xfrm>
        <a:graphic>
          <a:graphicData uri="http://schemas.openxmlformats.org/drawingml/2006/chart">
            <c:chart xmlns:c="http://schemas.openxmlformats.org/drawingml/2006/chart" xmlns:r="http://schemas.openxmlformats.org/officeDocument/2006/relationships" r:id="rId5"/>
          </a:graphicData>
        </a:graphic>
      </p:graphicFrame>
      <p:sp>
        <p:nvSpPr>
          <p:cNvPr id="15376" name="文本框 12"/>
          <p:cNvSpPr txBox="1"/>
          <p:nvPr/>
        </p:nvSpPr>
        <p:spPr>
          <a:xfrm>
            <a:off x="206375" y="155575"/>
            <a:ext cx="307975" cy="336550"/>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A</a:t>
            </a:r>
            <a:endParaRPr lang="en-US" altLang="zh-CN" sz="1600">
              <a:latin typeface="Times New Roman" panose="02020603050405020304" charset="0"/>
              <a:ea typeface="宋体" panose="02010600030101010101" pitchFamily="2" charset="-122"/>
            </a:endParaRPr>
          </a:p>
        </p:txBody>
      </p:sp>
      <p:sp>
        <p:nvSpPr>
          <p:cNvPr id="15377" name="文本框 12"/>
          <p:cNvSpPr txBox="1"/>
          <p:nvPr/>
        </p:nvSpPr>
        <p:spPr>
          <a:xfrm>
            <a:off x="4532313" y="155575"/>
            <a:ext cx="307975" cy="336550"/>
          </a:xfrm>
          <a:prstGeom prst="rect">
            <a:avLst/>
          </a:prstGeom>
          <a:noFill/>
          <a:ln w="9525">
            <a:noFill/>
          </a:ln>
        </p:spPr>
        <p:txBody>
          <a:bodyPr wrap="square" anchor="t">
            <a:spAutoFit/>
          </a:bodyPr>
          <a:p>
            <a:r>
              <a:rPr lang="en-US" altLang="zh-CN" sz="1600">
                <a:latin typeface="Times New Roman" panose="02020603050405020304" charset="0"/>
                <a:ea typeface="宋体" panose="02010600030101010101" pitchFamily="2" charset="-122"/>
              </a:rPr>
              <a:t>B</a:t>
            </a:r>
            <a:endParaRPr lang="en-US" altLang="zh-CN" sz="1600">
              <a:latin typeface="Times New Roman" panose="0202060305040502030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520700" y="1530350"/>
          <a:ext cx="7407275" cy="3724275"/>
        </p:xfrm>
        <a:graphic>
          <a:graphicData uri="http://schemas.openxmlformats.org/drawingml/2006/table">
            <a:tbl>
              <a:tblPr firstRow="1" bandRow="1">
                <a:tableStyleId>{5C22544A-7EE6-4342-B048-85BDC9FD1C3A}</a:tableStyleId>
              </a:tblPr>
              <a:tblGrid>
                <a:gridCol w="1648460"/>
                <a:gridCol w="1377315"/>
                <a:gridCol w="1318895"/>
                <a:gridCol w="1323975"/>
                <a:gridCol w="883920"/>
                <a:gridCol w="854075"/>
              </a:tblGrid>
              <a:tr h="731520">
                <a:tc>
                  <a:txBody>
                    <a:bodyPr/>
                    <a:p>
                      <a:pPr algn="ctr">
                        <a:buNone/>
                      </a:pPr>
                      <a:r>
                        <a:rPr lang="en-US" altLang="zh-CN" sz="1400">
                          <a:solidFill>
                            <a:schemeClr val="tx1"/>
                          </a:solidFill>
                          <a:latin typeface="Times New Roman" panose="02020603050405020304" charset="0"/>
                          <a:cs typeface="Times New Roman" panose="02020603050405020304" charset="0"/>
                        </a:rPr>
                        <a:t>Lipid internal standards</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algn="ctr">
                        <a:buNone/>
                      </a:pPr>
                      <a:r>
                        <a:rPr lang="en-US" altLang="zh-CN" sz="1400">
                          <a:solidFill>
                            <a:schemeClr val="tx1"/>
                          </a:solidFill>
                          <a:latin typeface="Times New Roman" panose="02020603050405020304" charset="0"/>
                          <a:cs typeface="Times New Roman" panose="02020603050405020304" charset="0"/>
                        </a:rPr>
                        <a:t>C</a:t>
                      </a:r>
                      <a:r>
                        <a:rPr lang="zh-CN" altLang="en-US" sz="1400">
                          <a:solidFill>
                            <a:schemeClr val="tx1"/>
                          </a:solidFill>
                          <a:latin typeface="Times New Roman" panose="02020603050405020304" charset="0"/>
                          <a:cs typeface="Times New Roman" panose="02020603050405020304" charset="0"/>
                        </a:rPr>
                        <a:t>orrect</a:t>
                      </a:r>
                      <a:r>
                        <a:rPr lang="en-US" altLang="zh-CN" sz="1400">
                          <a:solidFill>
                            <a:schemeClr val="tx1"/>
                          </a:solidFill>
                          <a:latin typeface="Times New Roman" panose="02020603050405020304" charset="0"/>
                          <a:cs typeface="Times New Roman" panose="02020603050405020304" charset="0"/>
                        </a:rPr>
                        <a:t>ed </a:t>
                      </a:r>
                      <a:r>
                        <a:rPr lang="zh-CN" altLang="en-US" sz="1400">
                          <a:solidFill>
                            <a:schemeClr val="tx1"/>
                          </a:solidFill>
                          <a:latin typeface="Times New Roman" panose="02020603050405020304" charset="0"/>
                          <a:cs typeface="Times New Roman" panose="02020603050405020304" charset="0"/>
                        </a:rPr>
                        <a:t>lipid </a:t>
                      </a:r>
                      <a:r>
                        <a:rPr lang="en-US" altLang="zh-CN" sz="1400">
                          <a:solidFill>
                            <a:schemeClr val="tx1"/>
                          </a:solidFill>
                          <a:latin typeface="Times New Roman" panose="02020603050405020304" charset="0"/>
                          <a:cs typeface="Times New Roman" panose="02020603050405020304" charset="0"/>
                        </a:rPr>
                        <a:t>(sub)classes</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algn="ctr">
                        <a:buNone/>
                      </a:pPr>
                      <a:r>
                        <a:rPr lang="en-US" altLang="zh-CN" sz="1400">
                          <a:solidFill>
                            <a:schemeClr val="tx1"/>
                          </a:solidFill>
                          <a:latin typeface="Times New Roman" panose="02020603050405020304" charset="0"/>
                          <a:cs typeface="Times New Roman" panose="02020603050405020304" charset="0"/>
                        </a:rPr>
                        <a:t>Work solution (µg/mL)</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algn="ctr">
                        <a:buNone/>
                      </a:pPr>
                      <a:r>
                        <a:rPr lang="en-US" altLang="zh-CN" sz="1400">
                          <a:solidFill>
                            <a:schemeClr val="tx1"/>
                          </a:solidFill>
                          <a:latin typeface="Times New Roman" panose="02020603050405020304" charset="0"/>
                          <a:cs typeface="Times New Roman" panose="02020603050405020304" charset="0"/>
                          <a:sym typeface="+mn-ea"/>
                        </a:rPr>
                        <a:t>Stock solution (mg/mL)</a:t>
                      </a:r>
                      <a:endParaRPr lang="en-US" altLang="zh-CN" sz="1400">
                        <a:solidFill>
                          <a:schemeClr val="tx1"/>
                        </a:solidFill>
                        <a:latin typeface="Times New Roman" panose="02020603050405020304" charset="0"/>
                        <a:cs typeface="Times New Roman" panose="02020603050405020304" charset="0"/>
                      </a:endParaRPr>
                    </a:p>
                    <a:p>
                      <a:pPr algn="ctr">
                        <a:buNone/>
                      </a:pP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algn="ctr">
                        <a:buNone/>
                      </a:pPr>
                      <a:r>
                        <a:rPr lang="en-US" altLang="zh-CN" sz="1400">
                          <a:solidFill>
                            <a:schemeClr val="tx1"/>
                          </a:solidFill>
                          <a:latin typeface="Times New Roman" panose="02020603050405020304" charset="0"/>
                          <a:cs typeface="Times New Roman" panose="02020603050405020304" charset="0"/>
                        </a:rPr>
                        <a:t>ESI (+) M/Z</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algn="ctr">
                        <a:buNone/>
                      </a:pPr>
                      <a:r>
                        <a:rPr lang="en-US" altLang="zh-CN" sz="1400">
                          <a:solidFill>
                            <a:schemeClr val="tx1"/>
                          </a:solidFill>
                          <a:latin typeface="Times New Roman" panose="02020603050405020304" charset="0"/>
                          <a:cs typeface="Times New Roman" panose="02020603050405020304" charset="0"/>
                        </a:rPr>
                        <a:t>ESI (-) M/Z</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w="12700">
                      <a:solidFill>
                        <a:schemeClr val="tx1"/>
                      </a:solidFill>
                      <a:prstDash val="solid"/>
                    </a:lnB>
                    <a:lnTlToBr>
                      <a:noFill/>
                    </a:lnTlToBr>
                    <a:lnBlToTr>
                      <a:noFill/>
                    </a:lnBlToTr>
                    <a:noFill/>
                  </a:tcPr>
                </a:tc>
              </a:tr>
              <a:tr h="359410">
                <a:tc>
                  <a:txBody>
                    <a:bodyPr/>
                    <a:p>
                      <a:pPr>
                        <a:buNone/>
                      </a:pPr>
                      <a:r>
                        <a:rPr lang="en-US" altLang="zh-CN" sz="1400">
                          <a:solidFill>
                            <a:schemeClr val="tx1"/>
                          </a:solidFill>
                          <a:latin typeface="Times New Roman" panose="02020603050405020304" charset="0"/>
                          <a:cs typeface="Times New Roman" panose="02020603050405020304" charset="0"/>
                        </a:rPr>
                        <a:t>FFA (16-d3)</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FA, OAHFA</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0.7</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sym typeface="+mn-ea"/>
                        </a:rPr>
                        <a:t>258.2518</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w="12700">
                      <a:solidFill>
                        <a:schemeClr val="tx1"/>
                      </a:solidFill>
                      <a:prstDash val="solid"/>
                    </a:lnT>
                    <a:lnB>
                      <a:noFill/>
                    </a:lnB>
                    <a:lnTlToBr>
                      <a:noFill/>
                    </a:lnTlToBr>
                    <a:lnBlToTr>
                      <a:noFill/>
                    </a:lnBlToTr>
                    <a:noFill/>
                  </a:tcPr>
                </a:tc>
              </a:tr>
              <a:tr h="359410">
                <a:tc>
                  <a:txBody>
                    <a:bodyPr/>
                    <a:p>
                      <a:pPr>
                        <a:buNone/>
                      </a:pPr>
                      <a:r>
                        <a:rPr lang="en-US" altLang="zh-CN" sz="1400">
                          <a:solidFill>
                            <a:schemeClr val="tx1"/>
                          </a:solidFill>
                          <a:latin typeface="Times New Roman" panose="02020603050405020304" charset="0"/>
                          <a:cs typeface="Times New Roman" panose="02020603050405020304" charset="0"/>
                        </a:rPr>
                        <a:t>LPC (19:0)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LPC, LPE, LPC-O, LPE-p</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0.35</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1.25</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538.3859</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596.3925</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r>
              <a:tr h="518160">
                <a:tc>
                  <a:txBody>
                    <a:bodyPr/>
                    <a:p>
                      <a:pPr>
                        <a:buNone/>
                      </a:pPr>
                      <a:r>
                        <a:rPr lang="en-US" altLang="zh-CN" sz="1400">
                          <a:solidFill>
                            <a:schemeClr val="tx1"/>
                          </a:solidFill>
                          <a:latin typeface="Times New Roman" panose="02020603050405020304" charset="0"/>
                          <a:cs typeface="Times New Roman" panose="02020603050405020304" charset="0"/>
                        </a:rPr>
                        <a:t>Cer (d18:1/12:0)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Cer, CerG1, CerG2</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0.2</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552.5346</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550.5219</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r>
              <a:tr h="359410">
                <a:tc>
                  <a:txBody>
                    <a:bodyPr/>
                    <a:p>
                      <a:pPr>
                        <a:buNone/>
                      </a:pPr>
                      <a:r>
                        <a:rPr lang="en-US" altLang="zh-CN" sz="1400">
                          <a:solidFill>
                            <a:schemeClr val="tx1"/>
                          </a:solidFill>
                          <a:latin typeface="Times New Roman" panose="02020603050405020304" charset="0"/>
                          <a:cs typeface="Times New Roman" panose="02020603050405020304" charset="0"/>
                        </a:rPr>
                        <a:t>SM (d18:0/17:0)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SM</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0.2</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647.5118</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705.5191</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r>
              <a:tr h="359410">
                <a:tc>
                  <a:txBody>
                    <a:bodyPr/>
                    <a:p>
                      <a:pPr>
                        <a:buNone/>
                      </a:pPr>
                      <a:r>
                        <a:rPr lang="en-US" altLang="zh-CN" sz="1400">
                          <a:solidFill>
                            <a:schemeClr val="tx1"/>
                          </a:solidFill>
                          <a:latin typeface="Times New Roman" panose="02020603050405020304" charset="0"/>
                          <a:cs typeface="Times New Roman" panose="02020603050405020304" charset="0"/>
                        </a:rPr>
                        <a:t>PC (19:0/19:0)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PC, PC-O</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0.7</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818.665</a:t>
                      </a:r>
                      <a:r>
                        <a:rPr lang="en-US" altLang="zh-CN" sz="1400">
                          <a:solidFill>
                            <a:schemeClr val="tx1"/>
                          </a:solidFill>
                          <a:latin typeface="Times New Roman" panose="02020603050405020304" charset="0"/>
                          <a:cs typeface="Times New Roman" panose="02020603050405020304" charset="0"/>
                        </a:rPr>
                        <a:t>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876.6716</a:t>
                      </a:r>
                      <a:endParaRPr lang="zh-CN" altLang="en-US"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r>
              <a:tr h="387985">
                <a:tc>
                  <a:txBody>
                    <a:bodyPr/>
                    <a:p>
                      <a:pPr>
                        <a:buNone/>
                      </a:pPr>
                      <a:r>
                        <a:rPr lang="en-US" altLang="zh-CN" sz="1400">
                          <a:solidFill>
                            <a:schemeClr val="tx1"/>
                          </a:solidFill>
                          <a:latin typeface="Times New Roman" panose="02020603050405020304" charset="0"/>
                          <a:cs typeface="Times New Roman" panose="02020603050405020304" charset="0"/>
                        </a:rPr>
                        <a:t>PE (17:0/17:0)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PE, PE-p, PI, PS, PG</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0.35</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1</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720.551</a:t>
                      </a:r>
                      <a:r>
                        <a:rPr lang="en-US" altLang="zh-CN" sz="1400">
                          <a:solidFill>
                            <a:schemeClr val="tx1"/>
                          </a:solidFill>
                          <a:latin typeface="Times New Roman" panose="02020603050405020304" charset="0"/>
                          <a:cs typeface="Times New Roman" panose="02020603050405020304" charset="0"/>
                        </a:rPr>
                        <a:t>9</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718.537</a:t>
                      </a:r>
                      <a:r>
                        <a:rPr lang="en-US" altLang="zh-CN" sz="1400">
                          <a:solidFill>
                            <a:schemeClr val="tx1"/>
                          </a:solidFill>
                          <a:latin typeface="Times New Roman" panose="02020603050405020304" charset="0"/>
                          <a:cs typeface="Times New Roman" panose="02020603050405020304" charset="0"/>
                        </a:rPr>
                        <a:t>3</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a:noFill/>
                    </a:lnB>
                    <a:lnTlToBr>
                      <a:noFill/>
                    </a:lnTlToBr>
                    <a:lnBlToTr>
                      <a:noFill/>
                    </a:lnBlToTr>
                    <a:noFill/>
                  </a:tcPr>
                </a:tc>
              </a:tr>
              <a:tr h="359410">
                <a:tc>
                  <a:txBody>
                    <a:bodyPr/>
                    <a:p>
                      <a:pPr>
                        <a:buNone/>
                      </a:pPr>
                      <a:r>
                        <a:rPr lang="en-US" altLang="zh-CN" sz="1400">
                          <a:solidFill>
                            <a:schemeClr val="tx1"/>
                          </a:solidFill>
                          <a:latin typeface="Times New Roman" panose="02020603050405020304" charset="0"/>
                          <a:cs typeface="Times New Roman" panose="02020603050405020304" charset="0"/>
                        </a:rPr>
                        <a:t>TG (15:0/15:0/15:0)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TG, DG, ChE</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0.5</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0.5</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c>
                  <a:txBody>
                    <a:bodyPr/>
                    <a:p>
                      <a:pPr>
                        <a:buNone/>
                      </a:pPr>
                      <a:r>
                        <a:rPr lang="zh-CN" altLang="en-US" sz="1400">
                          <a:solidFill>
                            <a:schemeClr val="tx1"/>
                          </a:solidFill>
                          <a:latin typeface="Times New Roman" panose="02020603050405020304" charset="0"/>
                          <a:cs typeface="Times New Roman" panose="02020603050405020304" charset="0"/>
                        </a:rPr>
                        <a:t>782.722</a:t>
                      </a:r>
                      <a:r>
                        <a:rPr lang="en-US" altLang="zh-CN" sz="1400">
                          <a:solidFill>
                            <a:schemeClr val="tx1"/>
                          </a:solidFill>
                          <a:latin typeface="Times New Roman" panose="02020603050405020304" charset="0"/>
                          <a:cs typeface="Times New Roman" panose="02020603050405020304" charset="0"/>
                        </a:rPr>
                        <a:t>0</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c>
                  <a:txBody>
                    <a:bodyPr/>
                    <a:p>
                      <a:pPr>
                        <a:buNone/>
                      </a:pPr>
                      <a:r>
                        <a:rPr lang="en-US" altLang="zh-CN" sz="1400">
                          <a:solidFill>
                            <a:schemeClr val="tx1"/>
                          </a:solidFill>
                          <a:latin typeface="Times New Roman" panose="02020603050405020304" charset="0"/>
                          <a:cs typeface="Times New Roman" panose="02020603050405020304" charset="0"/>
                        </a:rPr>
                        <a:t>/</a:t>
                      </a:r>
                      <a:endParaRPr lang="en-US" altLang="zh-CN" sz="1400">
                        <a:solidFill>
                          <a:schemeClr val="tx1"/>
                        </a:solidFill>
                        <a:latin typeface="Times New Roman" panose="02020603050405020304" charset="0"/>
                        <a:cs typeface="Times New Roman" panose="02020603050405020304" charset="0"/>
                      </a:endParaRPr>
                    </a:p>
                  </a:txBody>
                  <a:tcPr>
                    <a:lnL>
                      <a:noFill/>
                    </a:lnL>
                    <a:lnR>
                      <a:noFill/>
                    </a:lnR>
                    <a:lnT>
                      <a:noFill/>
                    </a:lnT>
                    <a:lnB w="12700">
                      <a:solidFill>
                        <a:schemeClr val="tx1"/>
                      </a:solidFill>
                      <a:prstDash val="solid"/>
                    </a:lnB>
                    <a:lnTlToBr>
                      <a:noFill/>
                    </a:lnTlToBr>
                    <a:lnBlToTr>
                      <a:noFill/>
                    </a:lnBlToTr>
                    <a:noFill/>
                  </a:tcPr>
                </a:tc>
              </a:tr>
            </a:tbl>
          </a:graphicData>
        </a:graphic>
      </p:graphicFrame>
      <p:sp>
        <p:nvSpPr>
          <p:cNvPr id="17474" name="文本框 1"/>
          <p:cNvSpPr txBox="1"/>
          <p:nvPr/>
        </p:nvSpPr>
        <p:spPr>
          <a:xfrm>
            <a:off x="520700" y="852488"/>
            <a:ext cx="7788275" cy="582612"/>
          </a:xfrm>
          <a:prstGeom prst="rect">
            <a:avLst/>
          </a:prstGeom>
          <a:noFill/>
          <a:ln w="9525">
            <a:noFill/>
          </a:ln>
        </p:spPr>
        <p:txBody>
          <a:bodyPr wrap="square" anchor="t">
            <a:spAutoFit/>
          </a:bodyPr>
          <a:p>
            <a:r>
              <a:rPr lang="en-US" altLang="zh-CN" sz="1600">
                <a:latin typeface="Times New Roman" panose="02020603050405020304" charset="0"/>
                <a:ea typeface="黑体" panose="02010609060101010101" charset="-122"/>
              </a:rPr>
              <a:t>Table S1. 1. Information on lipid internal standards that were spiked in sample matrix prior to lipidom extraction</a:t>
            </a:r>
            <a:endParaRPr lang="en-US" altLang="zh-CN" sz="1600">
              <a:latin typeface="Times New Roman" panose="02020603050405020304" charset="0"/>
              <a:ea typeface="黑体" panose="02010609060101010101"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955</Words>
  <Application>WPS 演示</Application>
  <PresentationFormat>宽屏</PresentationFormat>
  <Paragraphs>121</Paragraphs>
  <Slides>2</Slides>
  <Notes>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vt:i4>
      </vt:variant>
    </vt:vector>
  </HeadingPairs>
  <TitlesOfParts>
    <vt:vector size="12" baseType="lpstr">
      <vt:lpstr>Arial</vt:lpstr>
      <vt:lpstr>宋体</vt:lpstr>
      <vt:lpstr>Wingdings</vt:lpstr>
      <vt:lpstr>微软雅黑</vt:lpstr>
      <vt:lpstr>Wingdings</vt:lpstr>
      <vt:lpstr>Arial Unicode MS</vt:lpstr>
      <vt:lpstr>Calibri</vt:lpstr>
      <vt:lpstr>Times New Roman</vt:lpstr>
      <vt:lpstr>黑体</vt:lpstr>
      <vt:lpstr>Office 主题​​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Yang</dc:creator>
  <cp:lastModifiedBy>Tiger Liu</cp:lastModifiedBy>
  <cp:revision>150</cp:revision>
  <dcterms:created xsi:type="dcterms:W3CDTF">2019-06-19T02:08:00Z</dcterms:created>
  <dcterms:modified xsi:type="dcterms:W3CDTF">2020-11-01T06:11:10Z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