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6897"/>
    <p:restoredTop sz="94658"/>
  </p:normalViewPr>
  <p:slideViewPr>
    <p:cSldViewPr snapToGrid="0" showGuides="1">
      <p:cViewPr>
        <p:scale>
          <a:sx n="119" d="100"/>
          <a:sy n="119" d="100"/>
        </p:scale>
        <p:origin x="1752" y="1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5D31236-A436-315F-3B93-3795C2C7FB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F9FDBA8-3336-0FAE-90ED-FFBB0F1BD7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07F2268-B8E9-5427-8614-510BEDB5C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1063B-F733-0948-8B9B-1E12088416D6}" type="datetimeFigureOut">
              <a:rPr kumimoji="1" lang="ja-JP" altLang="en-US" smtClean="0"/>
              <a:t>2026/6/20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47E3376-8F2F-F75B-680C-8AE8D31F3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28D7B48-E0DD-EC5B-63F6-46920FC0F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9E3-C91B-7941-87C0-1857BBE9FE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6497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6747401-5C83-091D-26AD-6C73EEE37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C76D7F1-7E8F-5E9D-00E6-912909935B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EB8F3B7-49C3-2BC7-84D5-774B8B783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1063B-F733-0948-8B9B-1E12088416D6}" type="datetimeFigureOut">
              <a:rPr kumimoji="1" lang="ja-JP" altLang="en-US" smtClean="0"/>
              <a:t>2026/6/20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3E43E44-0861-2E3A-6331-DFF5820BA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18A5489-D5C2-36C4-1F4D-4AAD46880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9E3-C91B-7941-87C0-1857BBE9FE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5941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EE7C37D-37C6-232D-410B-7D3445430C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FDDF05F-91B6-96DF-C20F-BFF5D362D1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B429526-B148-40BF-6652-B059CE477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1063B-F733-0948-8B9B-1E12088416D6}" type="datetimeFigureOut">
              <a:rPr kumimoji="1" lang="ja-JP" altLang="en-US" smtClean="0"/>
              <a:t>2026/6/20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815741B-6B25-4A0F-B1D8-3A8C39A6C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839A0F4-ADAE-148B-64A5-78480717A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9E3-C91B-7941-87C0-1857BBE9FE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325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ADAF17-553F-B617-4B73-558753340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2581791-0688-3D51-B8D8-A5DCFD0ACB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D4CA67E-0E37-C64E-C102-B4821BC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1063B-F733-0948-8B9B-1E12088416D6}" type="datetimeFigureOut">
              <a:rPr kumimoji="1" lang="ja-JP" altLang="en-US" smtClean="0"/>
              <a:t>2026/6/20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504E4CD-2E0E-455F-78C2-76F4E01E0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CD39FCE-3BB2-A56C-2F44-BF7CBB86A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9E3-C91B-7941-87C0-1857BBE9FE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615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B8CFB79-CC4D-91A5-FB10-3CCDDB408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1887CB2-701D-3892-C08F-58014A38F8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BC99607-6127-5BF7-28A7-EAEDC6916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1063B-F733-0948-8B9B-1E12088416D6}" type="datetimeFigureOut">
              <a:rPr kumimoji="1" lang="ja-JP" altLang="en-US" smtClean="0"/>
              <a:t>2026/6/20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2182888-66B0-9516-005F-B54E644C1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7BA65D4-0A6B-128B-1DCE-CC7C27595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9E3-C91B-7941-87C0-1857BBE9FE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756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519FB2D-D46B-5272-EB57-D311D3677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7DA2BB7-455C-8F5E-35FF-93799525CE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85FEF2D-B51E-F05A-9F6F-BE302FE44A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0CAA752-E75A-51A7-6EFA-8FEAA2765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1063B-F733-0948-8B9B-1E12088416D6}" type="datetimeFigureOut">
              <a:rPr kumimoji="1" lang="ja-JP" altLang="en-US" smtClean="0"/>
              <a:t>2026/6/20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9DB362A-8EFB-5CC6-1CFE-D740AD9AE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D506D4A-951B-C124-E16C-BB6F28F6A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9E3-C91B-7941-87C0-1857BBE9FE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4585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52793E5-3CEF-5EA1-D574-36BF5B24E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DF9C88C-AB7A-3D8C-6B6D-E69FF1814B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62ED030-F4E6-1993-4DD3-16A60954B1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A47175FA-8379-3A32-AAF3-62480C9AAF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1506FF7-1F56-86E7-731A-8D2162DC58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29E3124A-5064-6B7C-8D39-620C6CA0D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1063B-F733-0948-8B9B-1E12088416D6}" type="datetimeFigureOut">
              <a:rPr kumimoji="1" lang="ja-JP" altLang="en-US" smtClean="0"/>
              <a:t>2026/6/20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1F424AB4-CF63-3819-1B81-54105314A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E24D268-A7E8-2B5F-3A07-0B1EDC470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9E3-C91B-7941-87C0-1857BBE9FE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7847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B251DBE-9AFF-0583-2D00-F52EAF3E9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D575A95-45AB-3EED-5D42-D6887ABBD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1063B-F733-0948-8B9B-1E12088416D6}" type="datetimeFigureOut">
              <a:rPr kumimoji="1" lang="ja-JP" altLang="en-US" smtClean="0"/>
              <a:t>2026/6/20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3C628D9-9FF1-89FD-816D-B489DD03F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3EF0366-548D-96C4-8D05-D1AFE8DF2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9E3-C91B-7941-87C0-1857BBE9FE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0612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B1B8DC84-DB14-FF87-F48F-C3674DC30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1063B-F733-0948-8B9B-1E12088416D6}" type="datetimeFigureOut">
              <a:rPr kumimoji="1" lang="ja-JP" altLang="en-US" smtClean="0"/>
              <a:t>2026/6/20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C8296A97-B9FA-03CC-31AF-949D7FE23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812191F-C25B-8991-50B0-142E3E66C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9E3-C91B-7941-87C0-1857BBE9FE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9288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102E4EF-55BC-D7E9-95A9-5A1D06977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01DAE80-B7AB-D7CF-B6B2-3128669B33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8F4E083-13BA-A24B-66AB-062B3F46C2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436CB1D-75BC-F2E7-5474-27705FA4E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1063B-F733-0948-8B9B-1E12088416D6}" type="datetimeFigureOut">
              <a:rPr kumimoji="1" lang="ja-JP" altLang="en-US" smtClean="0"/>
              <a:t>2026/6/20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80E361E-DE3B-5E92-4626-AB80ED369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A2041DD-E2B0-71A1-908D-5A910F9D7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9E3-C91B-7941-87C0-1857BBE9FE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7977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5C85CCF-CF71-DF34-DF5C-772854B87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3ED19F75-3D95-FAA0-C43B-3E73968442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910EFA3-5F0D-6D55-E85C-BA75B783E9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C68A363-B123-B542-6962-E4D055A1B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1063B-F733-0948-8B9B-1E12088416D6}" type="datetimeFigureOut">
              <a:rPr kumimoji="1" lang="ja-JP" altLang="en-US" smtClean="0"/>
              <a:t>2026/6/20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DF81843-BF46-A7E1-DF71-B5E58CB7C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751F76C-FF8E-1D8D-E00D-6887C2DDB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9E3-C91B-7941-87C0-1857BBE9FE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1155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422F7EA3-211F-29B7-7227-B18C33678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FADC8A3-7523-91D7-C71D-37895F3368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42E66E8-C035-E758-1CCC-65C32A58E6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51063B-F733-0948-8B9B-1E12088416D6}" type="datetimeFigureOut">
              <a:rPr kumimoji="1" lang="ja-JP" altLang="en-US" smtClean="0"/>
              <a:t>2026/6/20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B251CD1-B7FE-B315-02FE-8D4EC1A69B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BE74030-7DC1-91B0-0911-B55D9680BC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A4469E3-C91B-7941-87C0-1857BBE9FE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2390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18" Type="http://schemas.openxmlformats.org/officeDocument/2006/relationships/image" Target="../media/image17.svg"/><Relationship Id="rId26" Type="http://schemas.openxmlformats.org/officeDocument/2006/relationships/image" Target="../media/image25.sv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33" Type="http://schemas.openxmlformats.org/officeDocument/2006/relationships/image" Target="../media/image32.svg"/><Relationship Id="rId2" Type="http://schemas.openxmlformats.org/officeDocument/2006/relationships/image" Target="../media/image1.sv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29" Type="http://schemas.openxmlformats.org/officeDocument/2006/relationships/image" Target="../media/image28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11" Type="http://schemas.openxmlformats.org/officeDocument/2006/relationships/image" Target="../media/image10.svg"/><Relationship Id="rId24" Type="http://schemas.openxmlformats.org/officeDocument/2006/relationships/image" Target="../media/image23.svg"/><Relationship Id="rId32" Type="http://schemas.openxmlformats.org/officeDocument/2006/relationships/image" Target="../media/image31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28" Type="http://schemas.openxmlformats.org/officeDocument/2006/relationships/image" Target="../media/image27.svg"/><Relationship Id="rId10" Type="http://schemas.openxmlformats.org/officeDocument/2006/relationships/image" Target="../media/image9.svg"/><Relationship Id="rId19" Type="http://schemas.openxmlformats.org/officeDocument/2006/relationships/image" Target="../media/image18.svg"/><Relationship Id="rId31" Type="http://schemas.openxmlformats.org/officeDocument/2006/relationships/image" Target="../media/image30.svg"/><Relationship Id="rId4" Type="http://schemas.openxmlformats.org/officeDocument/2006/relationships/image" Target="../media/image3.svg"/><Relationship Id="rId9" Type="http://schemas.openxmlformats.org/officeDocument/2006/relationships/image" Target="../media/image8.svg"/><Relationship Id="rId14" Type="http://schemas.openxmlformats.org/officeDocument/2006/relationships/image" Target="../media/image13.svg"/><Relationship Id="rId22" Type="http://schemas.openxmlformats.org/officeDocument/2006/relationships/image" Target="../media/image21.svg"/><Relationship Id="rId27" Type="http://schemas.openxmlformats.org/officeDocument/2006/relationships/image" Target="../media/image26.svg"/><Relationship Id="rId30" Type="http://schemas.openxmlformats.org/officeDocument/2006/relationships/image" Target="../media/image29.svg"/><Relationship Id="rId8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角丸四角形 9">
            <a:extLst>
              <a:ext uri="{FF2B5EF4-FFF2-40B4-BE49-F238E27FC236}">
                <a16:creationId xmlns:a16="http://schemas.microsoft.com/office/drawing/2014/main" id="{B2BAABA3-A07D-BFE3-E8C4-23B71C3E41E7}"/>
              </a:ext>
            </a:extLst>
          </p:cNvPr>
          <p:cNvSpPr/>
          <p:nvPr/>
        </p:nvSpPr>
        <p:spPr>
          <a:xfrm>
            <a:off x="131760" y="182880"/>
            <a:ext cx="2520000" cy="6292791"/>
          </a:xfrm>
          <a:prstGeom prst="roundRect">
            <a:avLst>
              <a:gd name="adj" fmla="val 3449"/>
            </a:avLst>
          </a:prstGeom>
          <a:solidFill>
            <a:schemeClr val="accent6">
              <a:lumMod val="20000"/>
              <a:lumOff val="80000"/>
              <a:alpha val="29915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角丸四角形 10">
            <a:extLst>
              <a:ext uri="{FF2B5EF4-FFF2-40B4-BE49-F238E27FC236}">
                <a16:creationId xmlns:a16="http://schemas.microsoft.com/office/drawing/2014/main" id="{8C79F239-39E3-0530-E3E0-88E7591429F0}"/>
              </a:ext>
            </a:extLst>
          </p:cNvPr>
          <p:cNvSpPr/>
          <p:nvPr/>
        </p:nvSpPr>
        <p:spPr>
          <a:xfrm>
            <a:off x="2870200" y="182880"/>
            <a:ext cx="2520000" cy="6292791"/>
          </a:xfrm>
          <a:prstGeom prst="roundRect">
            <a:avLst>
              <a:gd name="adj" fmla="val 3449"/>
            </a:avLst>
          </a:prstGeom>
          <a:solidFill>
            <a:schemeClr val="accent6">
              <a:lumMod val="20000"/>
              <a:lumOff val="80000"/>
              <a:alpha val="29915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角丸四角形 11">
            <a:extLst>
              <a:ext uri="{FF2B5EF4-FFF2-40B4-BE49-F238E27FC236}">
                <a16:creationId xmlns:a16="http://schemas.microsoft.com/office/drawing/2014/main" id="{FF0FBBE9-9EC8-71B8-AE96-4E14792ACE66}"/>
              </a:ext>
            </a:extLst>
          </p:cNvPr>
          <p:cNvSpPr/>
          <p:nvPr/>
        </p:nvSpPr>
        <p:spPr>
          <a:xfrm>
            <a:off x="5603240" y="182880"/>
            <a:ext cx="3718560" cy="6292791"/>
          </a:xfrm>
          <a:prstGeom prst="roundRect">
            <a:avLst>
              <a:gd name="adj" fmla="val 3449"/>
            </a:avLst>
          </a:prstGeom>
          <a:solidFill>
            <a:schemeClr val="accent6">
              <a:lumMod val="20000"/>
              <a:lumOff val="80000"/>
              <a:alpha val="29915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角丸四角形 12">
            <a:extLst>
              <a:ext uri="{FF2B5EF4-FFF2-40B4-BE49-F238E27FC236}">
                <a16:creationId xmlns:a16="http://schemas.microsoft.com/office/drawing/2014/main" id="{D912857B-EB01-9A96-FDAA-232938038E01}"/>
              </a:ext>
            </a:extLst>
          </p:cNvPr>
          <p:cNvSpPr/>
          <p:nvPr/>
        </p:nvSpPr>
        <p:spPr>
          <a:xfrm>
            <a:off x="9540240" y="182880"/>
            <a:ext cx="2520000" cy="6292791"/>
          </a:xfrm>
          <a:prstGeom prst="roundRect">
            <a:avLst>
              <a:gd name="adj" fmla="val 3449"/>
            </a:avLst>
          </a:prstGeom>
          <a:solidFill>
            <a:schemeClr val="accent6">
              <a:lumMod val="20000"/>
              <a:lumOff val="80000"/>
              <a:alpha val="29915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角丸四角形 14">
            <a:extLst>
              <a:ext uri="{FF2B5EF4-FFF2-40B4-BE49-F238E27FC236}">
                <a16:creationId xmlns:a16="http://schemas.microsoft.com/office/drawing/2014/main" id="{DC047910-6CF9-A2B2-0631-73E6B7C982DA}"/>
              </a:ext>
            </a:extLst>
          </p:cNvPr>
          <p:cNvSpPr/>
          <p:nvPr/>
        </p:nvSpPr>
        <p:spPr>
          <a:xfrm>
            <a:off x="137160" y="182880"/>
            <a:ext cx="2520000" cy="609600"/>
          </a:xfrm>
          <a:prstGeom prst="roundRect">
            <a:avLst>
              <a:gd name="adj" fmla="val 9218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spc="3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Context</a:t>
            </a:r>
            <a:endParaRPr kumimoji="1" lang="ja-JP" altLang="en-US" b="1" spc="30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角丸四角形 15">
            <a:extLst>
              <a:ext uri="{FF2B5EF4-FFF2-40B4-BE49-F238E27FC236}">
                <a16:creationId xmlns:a16="http://schemas.microsoft.com/office/drawing/2014/main" id="{344377B2-2BE8-4831-C3FF-255822268F18}"/>
              </a:ext>
            </a:extLst>
          </p:cNvPr>
          <p:cNvSpPr/>
          <p:nvPr/>
        </p:nvSpPr>
        <p:spPr>
          <a:xfrm>
            <a:off x="2870200" y="182880"/>
            <a:ext cx="2520000" cy="609600"/>
          </a:xfrm>
          <a:prstGeom prst="roundRect">
            <a:avLst>
              <a:gd name="adj" fmla="val 10372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b="1" spc="3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Study design</a:t>
            </a:r>
            <a:endParaRPr lang="ja-JP" altLang="en-US" b="1" spc="30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角丸四角形 16">
            <a:extLst>
              <a:ext uri="{FF2B5EF4-FFF2-40B4-BE49-F238E27FC236}">
                <a16:creationId xmlns:a16="http://schemas.microsoft.com/office/drawing/2014/main" id="{4FF62751-6E51-A3C4-A296-3C8FAE70DDB6}"/>
              </a:ext>
            </a:extLst>
          </p:cNvPr>
          <p:cNvSpPr/>
          <p:nvPr/>
        </p:nvSpPr>
        <p:spPr>
          <a:xfrm>
            <a:off x="5603240" y="182880"/>
            <a:ext cx="3718560" cy="609600"/>
          </a:xfrm>
          <a:prstGeom prst="roundRect">
            <a:avLst>
              <a:gd name="adj" fmla="val 8029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b="1" spc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findings</a:t>
            </a:r>
            <a:endParaRPr lang="ja-JP" altLang="en-US" b="1" spc="3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角丸四角形 17">
            <a:extLst>
              <a:ext uri="{FF2B5EF4-FFF2-40B4-BE49-F238E27FC236}">
                <a16:creationId xmlns:a16="http://schemas.microsoft.com/office/drawing/2014/main" id="{51B5C322-B66D-C697-D98E-0D880E4926F8}"/>
              </a:ext>
            </a:extLst>
          </p:cNvPr>
          <p:cNvSpPr/>
          <p:nvPr/>
        </p:nvSpPr>
        <p:spPr>
          <a:xfrm>
            <a:off x="9540240" y="182880"/>
            <a:ext cx="2520000" cy="609600"/>
          </a:xfrm>
          <a:prstGeom prst="roundRect">
            <a:avLst>
              <a:gd name="adj" fmla="val 11526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b="1" spc="3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Implications</a:t>
            </a:r>
            <a:endParaRPr lang="ja-JP" altLang="en-US" b="1" spc="30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三角形 18">
            <a:extLst>
              <a:ext uri="{FF2B5EF4-FFF2-40B4-BE49-F238E27FC236}">
                <a16:creationId xmlns:a16="http://schemas.microsoft.com/office/drawing/2014/main" id="{AD4F873C-B635-D32E-ABE6-EDDBAF7A1582}"/>
              </a:ext>
            </a:extLst>
          </p:cNvPr>
          <p:cNvSpPr/>
          <p:nvPr/>
        </p:nvSpPr>
        <p:spPr>
          <a:xfrm rot="5400000">
            <a:off x="2567305" y="3371928"/>
            <a:ext cx="387350" cy="129384"/>
          </a:xfrm>
          <a:prstGeom prst="triangle">
            <a:avLst/>
          </a:prstGeom>
          <a:solidFill>
            <a:schemeClr val="accent6">
              <a:lumMod val="20000"/>
              <a:lumOff val="8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三角形 19">
            <a:extLst>
              <a:ext uri="{FF2B5EF4-FFF2-40B4-BE49-F238E27FC236}">
                <a16:creationId xmlns:a16="http://schemas.microsoft.com/office/drawing/2014/main" id="{A5F3ED70-DB00-237B-6FFA-5062EF62BE7F}"/>
              </a:ext>
            </a:extLst>
          </p:cNvPr>
          <p:cNvSpPr/>
          <p:nvPr/>
        </p:nvSpPr>
        <p:spPr>
          <a:xfrm rot="5400000">
            <a:off x="5300345" y="3371928"/>
            <a:ext cx="387350" cy="129384"/>
          </a:xfrm>
          <a:prstGeom prst="triangle">
            <a:avLst/>
          </a:prstGeom>
          <a:solidFill>
            <a:schemeClr val="accent6">
              <a:lumMod val="20000"/>
              <a:lumOff val="8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三角形 20">
            <a:extLst>
              <a:ext uri="{FF2B5EF4-FFF2-40B4-BE49-F238E27FC236}">
                <a16:creationId xmlns:a16="http://schemas.microsoft.com/office/drawing/2014/main" id="{5504F374-8421-A81E-F6CD-80AF3CC5591C}"/>
              </a:ext>
            </a:extLst>
          </p:cNvPr>
          <p:cNvSpPr/>
          <p:nvPr/>
        </p:nvSpPr>
        <p:spPr>
          <a:xfrm rot="5400000">
            <a:off x="9231073" y="3371928"/>
            <a:ext cx="387350" cy="129384"/>
          </a:xfrm>
          <a:prstGeom prst="triangle">
            <a:avLst/>
          </a:prstGeom>
          <a:solidFill>
            <a:schemeClr val="accent6">
              <a:lumMod val="20000"/>
              <a:lumOff val="8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角丸四角形 25">
            <a:extLst>
              <a:ext uri="{FF2B5EF4-FFF2-40B4-BE49-F238E27FC236}">
                <a16:creationId xmlns:a16="http://schemas.microsoft.com/office/drawing/2014/main" id="{70F04000-B689-B5F0-33B0-1610E401B26D}"/>
              </a:ext>
            </a:extLst>
          </p:cNvPr>
          <p:cNvSpPr/>
          <p:nvPr/>
        </p:nvSpPr>
        <p:spPr>
          <a:xfrm>
            <a:off x="131760" y="1763580"/>
            <a:ext cx="2520000" cy="914400"/>
          </a:xfrm>
          <a:prstGeom prst="roundRect">
            <a:avLst>
              <a:gd name="adj" fmla="val 6183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Dental treatment under general anesthesia (</a:t>
            </a:r>
            <a:r>
              <a:rPr kumimoji="1" lang="en-US" altLang="ja-JP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DGA</a:t>
            </a:r>
            <a:r>
              <a:rPr kumimoji="1"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is used for some uncooperative pediatric dental patients.</a:t>
            </a:r>
            <a:endParaRPr kumimoji="1" lang="ja-JP" altLang="en-US" sz="12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CC7F856A-24A4-783D-6A82-D8FC415128B2}"/>
              </a:ext>
            </a:extLst>
          </p:cNvPr>
          <p:cNvGrpSpPr/>
          <p:nvPr/>
        </p:nvGrpSpPr>
        <p:grpSpPr>
          <a:xfrm>
            <a:off x="354374" y="875300"/>
            <a:ext cx="2074772" cy="914400"/>
            <a:chOff x="406956" y="971550"/>
            <a:chExt cx="2074772" cy="914400"/>
          </a:xfrm>
        </p:grpSpPr>
        <p:pic>
          <p:nvPicPr>
            <p:cNvPr id="23" name="グラフィックス 22" descr="歯 単色塗りつぶし">
              <a:extLst>
                <a:ext uri="{FF2B5EF4-FFF2-40B4-BE49-F238E27FC236}">
                  <a16:creationId xmlns:a16="http://schemas.microsoft.com/office/drawing/2014/main" id="{AF526145-1DDD-8607-628A-64CCA434AF5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/>
          </p:blipFill>
          <p:spPr>
            <a:xfrm>
              <a:off x="1567328" y="971550"/>
              <a:ext cx="914400" cy="914400"/>
            </a:xfrm>
            <a:prstGeom prst="rect">
              <a:avLst/>
            </a:prstGeom>
          </p:spPr>
        </p:pic>
        <p:pic>
          <p:nvPicPr>
            <p:cNvPr id="25" name="グラフィックス 24" descr="頭の中の脳 単色塗りつぶし">
              <a:extLst>
                <a:ext uri="{FF2B5EF4-FFF2-40B4-BE49-F238E27FC236}">
                  <a16:creationId xmlns:a16="http://schemas.microsoft.com/office/drawing/2014/main" id="{8DC936EA-7491-FCC5-EBB3-DB239AED90F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406956" y="971550"/>
              <a:ext cx="914400" cy="914400"/>
            </a:xfrm>
            <a:prstGeom prst="rect">
              <a:avLst/>
            </a:prstGeom>
          </p:spPr>
        </p:pic>
        <p:grpSp>
          <p:nvGrpSpPr>
            <p:cNvPr id="37" name="グループ化 36">
              <a:extLst>
                <a:ext uri="{FF2B5EF4-FFF2-40B4-BE49-F238E27FC236}">
                  <a16:creationId xmlns:a16="http://schemas.microsoft.com/office/drawing/2014/main" id="{A9B1C7A6-9D8E-A884-50E8-08907336F2DA}"/>
                </a:ext>
              </a:extLst>
            </p:cNvPr>
            <p:cNvGrpSpPr/>
            <p:nvPr/>
          </p:nvGrpSpPr>
          <p:grpSpPr>
            <a:xfrm rot="2699812">
              <a:off x="1357567" y="1338062"/>
              <a:ext cx="173550" cy="181377"/>
              <a:chOff x="1008185" y="3958181"/>
              <a:chExt cx="383575" cy="383575"/>
            </a:xfrm>
          </p:grpSpPr>
          <p:cxnSp>
            <p:nvCxnSpPr>
              <p:cNvPr id="33" name="直線コネクタ 32">
                <a:extLst>
                  <a:ext uri="{FF2B5EF4-FFF2-40B4-BE49-F238E27FC236}">
                    <a16:creationId xmlns:a16="http://schemas.microsoft.com/office/drawing/2014/main" id="{058BF32C-C5F5-3495-B6B9-0595033B11F2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>
                <a:off x="1008185" y="4149969"/>
                <a:ext cx="383575" cy="0"/>
              </a:xfrm>
              <a:prstGeom prst="line">
                <a:avLst/>
              </a:prstGeom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線コネクタ 34">
                <a:extLst>
                  <a:ext uri="{FF2B5EF4-FFF2-40B4-BE49-F238E27FC236}">
                    <a16:creationId xmlns:a16="http://schemas.microsoft.com/office/drawing/2014/main" id="{F0C9A74D-B9D1-13F1-3DA6-B86A8D6E2ECD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rot="5400000">
                <a:off x="1008184" y="4149969"/>
                <a:ext cx="383575" cy="0"/>
              </a:xfrm>
              <a:prstGeom prst="line">
                <a:avLst/>
              </a:prstGeom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35C11BF8-B57A-7B88-2A35-CC50F7AF0B78}"/>
              </a:ext>
            </a:extLst>
          </p:cNvPr>
          <p:cNvCxnSpPr>
            <a:cxnSpLocks/>
          </p:cNvCxnSpPr>
          <p:nvPr/>
        </p:nvCxnSpPr>
        <p:spPr>
          <a:xfrm>
            <a:off x="234764" y="2788365"/>
            <a:ext cx="2313992" cy="0"/>
          </a:xfrm>
          <a:prstGeom prst="line">
            <a:avLst/>
          </a:prstGeom>
          <a:ln>
            <a:solidFill>
              <a:schemeClr val="accent6">
                <a:lumMod val="50000"/>
                <a:alpha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3" name="グラフィックス 42">
            <a:extLst>
              <a:ext uri="{FF2B5EF4-FFF2-40B4-BE49-F238E27FC236}">
                <a16:creationId xmlns:a16="http://schemas.microsoft.com/office/drawing/2014/main" id="{CF9EBFC2-80AB-0693-7722-2588E88735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9895" y="2943684"/>
            <a:ext cx="1253227" cy="1253227"/>
          </a:xfrm>
          <a:prstGeom prst="rect">
            <a:avLst/>
          </a:prstGeom>
        </p:spPr>
      </p:pic>
      <p:sp>
        <p:nvSpPr>
          <p:cNvPr id="44" name="角丸四角形 43">
            <a:extLst>
              <a:ext uri="{FF2B5EF4-FFF2-40B4-BE49-F238E27FC236}">
                <a16:creationId xmlns:a16="http://schemas.microsoft.com/office/drawing/2014/main" id="{A55A01C8-0025-081E-9962-D1D54AB5DEFB}"/>
              </a:ext>
            </a:extLst>
          </p:cNvPr>
          <p:cNvSpPr/>
          <p:nvPr/>
        </p:nvSpPr>
        <p:spPr>
          <a:xfrm>
            <a:off x="1392260" y="3202162"/>
            <a:ext cx="1253227" cy="1099710"/>
          </a:xfrm>
          <a:prstGeom prst="roundRect">
            <a:avLst>
              <a:gd name="adj" fmla="val 6183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Japan, DGA services are limited and concentrated in urban areas.</a:t>
            </a:r>
            <a:endParaRPr kumimoji="1" lang="ja-JP" altLang="en-US" sz="12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6" name="グラフィックス 45" descr="マーカー 単色塗りつぶし">
            <a:extLst>
              <a:ext uri="{FF2B5EF4-FFF2-40B4-BE49-F238E27FC236}">
                <a16:creationId xmlns:a16="http://schemas.microsoft.com/office/drawing/2014/main" id="{E16CD3B8-553B-74C0-2151-F66D5652CA1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8000" y="2945691"/>
            <a:ext cx="279636" cy="220774"/>
          </a:xfrm>
          <a:prstGeom prst="rect">
            <a:avLst/>
          </a:prstGeom>
        </p:spPr>
      </p:pic>
      <p:pic>
        <p:nvPicPr>
          <p:cNvPr id="47" name="グラフィックス 46" descr="マーカー 単色塗りつぶし">
            <a:extLst>
              <a:ext uri="{FF2B5EF4-FFF2-40B4-BE49-F238E27FC236}">
                <a16:creationId xmlns:a16="http://schemas.microsoft.com/office/drawing/2014/main" id="{EA6FE1B6-CC7C-7DD5-C860-11E7604337C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4216" y="3612298"/>
            <a:ext cx="279636" cy="220774"/>
          </a:xfrm>
          <a:prstGeom prst="rect">
            <a:avLst/>
          </a:prstGeom>
        </p:spPr>
      </p:pic>
      <p:pic>
        <p:nvPicPr>
          <p:cNvPr id="48" name="グラフィックス 47" descr="マーカー 単色塗りつぶし">
            <a:extLst>
              <a:ext uri="{FF2B5EF4-FFF2-40B4-BE49-F238E27FC236}">
                <a16:creationId xmlns:a16="http://schemas.microsoft.com/office/drawing/2014/main" id="{0768BFB3-574E-F19E-0C92-8CDEC8B0C60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986" y="3605315"/>
            <a:ext cx="279636" cy="220774"/>
          </a:xfrm>
          <a:prstGeom prst="rect">
            <a:avLst/>
          </a:prstGeom>
        </p:spPr>
      </p:pic>
      <p:pic>
        <p:nvPicPr>
          <p:cNvPr id="50" name="グラフィックス 49" descr="マーカー 単色塗りつぶし">
            <a:extLst>
              <a:ext uri="{FF2B5EF4-FFF2-40B4-BE49-F238E27FC236}">
                <a16:creationId xmlns:a16="http://schemas.microsoft.com/office/drawing/2014/main" id="{9EA4E402-66C6-D5CC-F088-050982F1D4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3122" y="3783450"/>
            <a:ext cx="279636" cy="220774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B0FFB8C2-1D8B-7778-A017-5F6ED949AF71}"/>
              </a:ext>
            </a:extLst>
          </p:cNvPr>
          <p:cNvCxnSpPr>
            <a:cxnSpLocks/>
          </p:cNvCxnSpPr>
          <p:nvPr/>
        </p:nvCxnSpPr>
        <p:spPr>
          <a:xfrm>
            <a:off x="234764" y="4452885"/>
            <a:ext cx="2313992" cy="0"/>
          </a:xfrm>
          <a:prstGeom prst="line">
            <a:avLst/>
          </a:prstGeom>
          <a:ln>
            <a:solidFill>
              <a:schemeClr val="accent6">
                <a:lumMod val="50000"/>
                <a:alpha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グラフィックス 3">
            <a:extLst>
              <a:ext uri="{FF2B5EF4-FFF2-40B4-BE49-F238E27FC236}">
                <a16:creationId xmlns:a16="http://schemas.microsoft.com/office/drawing/2014/main" id="{20A4482B-D036-0279-CF48-C5E1213B1C8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9549" y="4507928"/>
            <a:ext cx="781381" cy="781381"/>
          </a:xfrm>
          <a:prstGeom prst="rect">
            <a:avLst/>
          </a:prstGeom>
        </p:spPr>
      </p:pic>
      <p:pic>
        <p:nvPicPr>
          <p:cNvPr id="49" name="グラフィックス 48" descr="マーカー 単色塗りつぶし">
            <a:extLst>
              <a:ext uri="{FF2B5EF4-FFF2-40B4-BE49-F238E27FC236}">
                <a16:creationId xmlns:a16="http://schemas.microsoft.com/office/drawing/2014/main" id="{3A608CED-80F8-133B-15BF-0E6AB505FB4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2570" y="3629158"/>
            <a:ext cx="279636" cy="220774"/>
          </a:xfrm>
          <a:prstGeom prst="rect">
            <a:avLst/>
          </a:prstGeom>
        </p:spPr>
      </p:pic>
      <p:sp>
        <p:nvSpPr>
          <p:cNvPr id="28" name="角丸四角形 27">
            <a:extLst>
              <a:ext uri="{FF2B5EF4-FFF2-40B4-BE49-F238E27FC236}">
                <a16:creationId xmlns:a16="http://schemas.microsoft.com/office/drawing/2014/main" id="{DEEA079C-92BB-5723-DF28-CD904B616A65}"/>
              </a:ext>
            </a:extLst>
          </p:cNvPr>
          <p:cNvSpPr/>
          <p:nvPr/>
        </p:nvSpPr>
        <p:spPr>
          <a:xfrm>
            <a:off x="2971221" y="5843000"/>
            <a:ext cx="1031456" cy="609601"/>
          </a:xfrm>
          <a:prstGeom prst="roundRect">
            <a:avLst>
              <a:gd name="adj" fmla="val 6183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4.0</a:t>
            </a:r>
            <a:r>
              <a:rPr kumimoji="1" lang="en-US" altLang="ja-JP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years</a:t>
            </a:r>
            <a:endParaRPr kumimoji="1" lang="en-US" altLang="ja-JP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 age</a:t>
            </a:r>
            <a:endParaRPr kumimoji="1" lang="ja-JP" altLang="en-US" sz="12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グラフィックス 29" descr="雌牛 単色塗りつぶし">
            <a:extLst>
              <a:ext uri="{FF2B5EF4-FFF2-40B4-BE49-F238E27FC236}">
                <a16:creationId xmlns:a16="http://schemas.microsoft.com/office/drawing/2014/main" id="{61A865C3-3E2C-1010-43F0-3E0D342D520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476" y="5571520"/>
            <a:ext cx="396000" cy="396000"/>
          </a:xfrm>
          <a:prstGeom prst="rect">
            <a:avLst/>
          </a:prstGeom>
        </p:spPr>
      </p:pic>
      <p:pic>
        <p:nvPicPr>
          <p:cNvPr id="32" name="グラフィックス 31" descr="貝殻 単色塗りつぶし">
            <a:extLst>
              <a:ext uri="{FF2B5EF4-FFF2-40B4-BE49-F238E27FC236}">
                <a16:creationId xmlns:a16="http://schemas.microsoft.com/office/drawing/2014/main" id="{6F69CB3B-586D-3D3E-6C48-5A79EC9BCF5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0208" y="5571520"/>
            <a:ext cx="396000" cy="396000"/>
          </a:xfrm>
          <a:prstGeom prst="rect">
            <a:avLst/>
          </a:prstGeom>
        </p:spPr>
      </p:pic>
      <p:pic>
        <p:nvPicPr>
          <p:cNvPr id="41" name="グラフィックス 40" descr="森林の光景 単色塗りつぶし">
            <a:extLst>
              <a:ext uri="{FF2B5EF4-FFF2-40B4-BE49-F238E27FC236}">
                <a16:creationId xmlns:a16="http://schemas.microsoft.com/office/drawing/2014/main" id="{5C1FE1D0-E176-E589-649A-E19F3FAEB8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656744" y="5571520"/>
            <a:ext cx="396000" cy="396000"/>
          </a:xfrm>
          <a:prstGeom prst="rect">
            <a:avLst/>
          </a:prstGeom>
        </p:spPr>
      </p:pic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4DF89760-AFB8-9CAC-6879-22498C9261B9}"/>
              </a:ext>
            </a:extLst>
          </p:cNvPr>
          <p:cNvCxnSpPr>
            <a:cxnSpLocks/>
          </p:cNvCxnSpPr>
          <p:nvPr/>
        </p:nvCxnSpPr>
        <p:spPr>
          <a:xfrm>
            <a:off x="998433" y="5357038"/>
            <a:ext cx="787654" cy="0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角丸四角形 53">
            <a:extLst>
              <a:ext uri="{FF2B5EF4-FFF2-40B4-BE49-F238E27FC236}">
                <a16:creationId xmlns:a16="http://schemas.microsoft.com/office/drawing/2014/main" id="{4935A491-4AFF-A869-22FE-53DCF38AF854}"/>
              </a:ext>
            </a:extLst>
          </p:cNvPr>
          <p:cNvSpPr/>
          <p:nvPr/>
        </p:nvSpPr>
        <p:spPr>
          <a:xfrm>
            <a:off x="1108299" y="5394369"/>
            <a:ext cx="597498" cy="158492"/>
          </a:xfrm>
          <a:prstGeom prst="roundRect">
            <a:avLst>
              <a:gd name="adj" fmla="val 6183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9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 km</a:t>
            </a:r>
            <a:endParaRPr kumimoji="1" lang="ja-JP" altLang="en-US" sz="900" b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8" name="グラフィックス 57" descr="雪だるま 単色塗りつぶし">
            <a:extLst>
              <a:ext uri="{FF2B5EF4-FFF2-40B4-BE49-F238E27FC236}">
                <a16:creationId xmlns:a16="http://schemas.microsoft.com/office/drawing/2014/main" id="{32D3A7C3-358F-208E-B4BF-0D7D1AF08B5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81940" y="5571520"/>
            <a:ext cx="396000" cy="396000"/>
          </a:xfrm>
          <a:prstGeom prst="rect">
            <a:avLst/>
          </a:prstGeom>
        </p:spPr>
      </p:pic>
      <p:pic>
        <p:nvPicPr>
          <p:cNvPr id="60" name="グラフィックス 59" descr="道路 単色塗りつぶし">
            <a:extLst>
              <a:ext uri="{FF2B5EF4-FFF2-40B4-BE49-F238E27FC236}">
                <a16:creationId xmlns:a16="http://schemas.microsoft.com/office/drawing/2014/main" id="{21C06BED-0A29-CB01-3964-0929D0C7A9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66402" y="963884"/>
            <a:ext cx="1267675" cy="1267675"/>
          </a:xfrm>
          <a:prstGeom prst="rect">
            <a:avLst/>
          </a:prstGeom>
        </p:spPr>
      </p:pic>
      <p:pic>
        <p:nvPicPr>
          <p:cNvPr id="62" name="グラフィックス 61" descr="校舎 単色塗りつぶし">
            <a:extLst>
              <a:ext uri="{FF2B5EF4-FFF2-40B4-BE49-F238E27FC236}">
                <a16:creationId xmlns:a16="http://schemas.microsoft.com/office/drawing/2014/main" id="{43CD8FE7-143A-7292-A0AB-9672586877B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910566" y="1358575"/>
            <a:ext cx="684000" cy="684000"/>
          </a:xfrm>
          <a:prstGeom prst="rect">
            <a:avLst/>
          </a:prstGeom>
        </p:spPr>
      </p:pic>
      <p:pic>
        <p:nvPicPr>
          <p:cNvPr id="69" name="グラフィックス 68" descr="戻る 単色塗りつぶし">
            <a:extLst>
              <a:ext uri="{FF2B5EF4-FFF2-40B4-BE49-F238E27FC236}">
                <a16:creationId xmlns:a16="http://schemas.microsoft.com/office/drawing/2014/main" id="{CDA113D2-8E02-43F6-6EE8-3978353272B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5835782">
            <a:off x="675753" y="3633867"/>
            <a:ext cx="1399789" cy="534993"/>
          </a:xfrm>
          <a:prstGeom prst="rect">
            <a:avLst/>
          </a:prstGeom>
        </p:spPr>
      </p:pic>
      <p:pic>
        <p:nvPicPr>
          <p:cNvPr id="73" name="グラフィックス 72" descr="ブログ 単色塗りつぶし">
            <a:extLst>
              <a:ext uri="{FF2B5EF4-FFF2-40B4-BE49-F238E27FC236}">
                <a16:creationId xmlns:a16="http://schemas.microsoft.com/office/drawing/2014/main" id="{7507C576-D899-7547-B291-02E19EC8BE7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910566" y="769468"/>
            <a:ext cx="684000" cy="684000"/>
          </a:xfrm>
          <a:prstGeom prst="rect">
            <a:avLst/>
          </a:prstGeom>
        </p:spPr>
      </p:pic>
      <p:pic>
        <p:nvPicPr>
          <p:cNvPr id="75" name="グラフィックス 74" descr="日毎カレンダー 単色塗りつぶし">
            <a:extLst>
              <a:ext uri="{FF2B5EF4-FFF2-40B4-BE49-F238E27FC236}">
                <a16:creationId xmlns:a16="http://schemas.microsoft.com/office/drawing/2014/main" id="{7804BED1-33DC-E9B9-3602-ED4A814CB0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906829" y="1947682"/>
            <a:ext cx="684000" cy="684000"/>
          </a:xfrm>
          <a:prstGeom prst="rect">
            <a:avLst/>
          </a:prstGeom>
        </p:spPr>
      </p:pic>
      <p:pic>
        <p:nvPicPr>
          <p:cNvPr id="77" name="グラフィックス 76" descr="グループ 単色塗りつぶし">
            <a:extLst>
              <a:ext uri="{FF2B5EF4-FFF2-40B4-BE49-F238E27FC236}">
                <a16:creationId xmlns:a16="http://schemas.microsoft.com/office/drawing/2014/main" id="{7060EC99-C95A-77DC-C914-53549E5821B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891414" y="2536788"/>
            <a:ext cx="684000" cy="684000"/>
          </a:xfrm>
          <a:prstGeom prst="rect">
            <a:avLst/>
          </a:prstGeom>
        </p:spPr>
      </p:pic>
      <p:pic>
        <p:nvPicPr>
          <p:cNvPr id="79" name="グラフィックス 78" descr="車いすに乗った人 単色塗りつぶし">
            <a:extLst>
              <a:ext uri="{FF2B5EF4-FFF2-40B4-BE49-F238E27FC236}">
                <a16:creationId xmlns:a16="http://schemas.microsoft.com/office/drawing/2014/main" id="{B7331917-D47F-D1DC-72A9-BAAF0D379F5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767792" y="7194191"/>
            <a:ext cx="914400" cy="914400"/>
          </a:xfrm>
          <a:prstGeom prst="rect">
            <a:avLst/>
          </a:prstGeom>
        </p:spPr>
      </p:pic>
      <p:sp>
        <p:nvSpPr>
          <p:cNvPr id="80" name="角丸四角形 79">
            <a:extLst>
              <a:ext uri="{FF2B5EF4-FFF2-40B4-BE49-F238E27FC236}">
                <a16:creationId xmlns:a16="http://schemas.microsoft.com/office/drawing/2014/main" id="{BD5883BE-06FD-46D9-629C-7BC18FC7CE5C}"/>
              </a:ext>
            </a:extLst>
          </p:cNvPr>
          <p:cNvSpPr/>
          <p:nvPr/>
        </p:nvSpPr>
        <p:spPr>
          <a:xfrm>
            <a:off x="3724977" y="844002"/>
            <a:ext cx="1659823" cy="609466"/>
          </a:xfrm>
          <a:prstGeom prst="roundRect">
            <a:avLst>
              <a:gd name="adj" fmla="val 6183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Single-center retrospective cross-sectional study</a:t>
            </a:r>
            <a:endParaRPr kumimoji="1" lang="ja-JP" altLang="en-US" sz="12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角丸四角形 80">
            <a:extLst>
              <a:ext uri="{FF2B5EF4-FFF2-40B4-BE49-F238E27FC236}">
                <a16:creationId xmlns:a16="http://schemas.microsoft.com/office/drawing/2014/main" id="{B3D12AD7-B025-8C99-8A7F-3690F4967532}"/>
              </a:ext>
            </a:extLst>
          </p:cNvPr>
          <p:cNvSpPr/>
          <p:nvPr/>
        </p:nvSpPr>
        <p:spPr>
          <a:xfrm>
            <a:off x="3724977" y="1491370"/>
            <a:ext cx="1659823" cy="609466"/>
          </a:xfrm>
          <a:prstGeom prst="roundRect">
            <a:avLst>
              <a:gd name="adj" fmla="val 6183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Specialty hospital in Hokkaido, Japan</a:t>
            </a:r>
            <a:endParaRPr kumimoji="1" lang="ja-JP" altLang="en-US" sz="12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角丸四角形 81">
            <a:extLst>
              <a:ext uri="{FF2B5EF4-FFF2-40B4-BE49-F238E27FC236}">
                <a16:creationId xmlns:a16="http://schemas.microsoft.com/office/drawing/2014/main" id="{01B36D31-2626-56FD-A645-BF8C02C9DD5A}"/>
              </a:ext>
            </a:extLst>
          </p:cNvPr>
          <p:cNvSpPr/>
          <p:nvPr/>
        </p:nvSpPr>
        <p:spPr>
          <a:xfrm>
            <a:off x="3724977" y="2022216"/>
            <a:ext cx="1659823" cy="609466"/>
          </a:xfrm>
          <a:prstGeom prst="roundRect">
            <a:avLst>
              <a:gd name="adj" fmla="val 6183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2015–2020</a:t>
            </a:r>
            <a:endParaRPr kumimoji="1" lang="ja-JP" altLang="en-US" sz="12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角丸四角形 82">
            <a:extLst>
              <a:ext uri="{FF2B5EF4-FFF2-40B4-BE49-F238E27FC236}">
                <a16:creationId xmlns:a16="http://schemas.microsoft.com/office/drawing/2014/main" id="{D7C72410-B220-F0BB-08B0-DBC23D5C2C62}"/>
              </a:ext>
            </a:extLst>
          </p:cNvPr>
          <p:cNvSpPr/>
          <p:nvPr/>
        </p:nvSpPr>
        <p:spPr>
          <a:xfrm>
            <a:off x="3724977" y="2574055"/>
            <a:ext cx="1659823" cy="609466"/>
          </a:xfrm>
          <a:prstGeom prst="roundRect">
            <a:avLst>
              <a:gd name="adj" fmla="val 6183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Children aged ≤12 years undergoing DGA for dental caries</a:t>
            </a:r>
            <a:endParaRPr kumimoji="1" lang="ja-JP" altLang="en-US" sz="12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4" name="直線コネクタ 83">
            <a:extLst>
              <a:ext uri="{FF2B5EF4-FFF2-40B4-BE49-F238E27FC236}">
                <a16:creationId xmlns:a16="http://schemas.microsoft.com/office/drawing/2014/main" id="{A2622C42-939C-FAE6-ACB0-2CAACEF0DDEF}"/>
              </a:ext>
            </a:extLst>
          </p:cNvPr>
          <p:cNvCxnSpPr>
            <a:cxnSpLocks/>
          </p:cNvCxnSpPr>
          <p:nvPr/>
        </p:nvCxnSpPr>
        <p:spPr>
          <a:xfrm>
            <a:off x="2973204" y="3340815"/>
            <a:ext cx="2313992" cy="0"/>
          </a:xfrm>
          <a:prstGeom prst="line">
            <a:avLst/>
          </a:prstGeom>
          <a:ln>
            <a:solidFill>
              <a:schemeClr val="accent6">
                <a:lumMod val="50000"/>
                <a:alpha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直線コネクタ 85">
            <a:extLst>
              <a:ext uri="{FF2B5EF4-FFF2-40B4-BE49-F238E27FC236}">
                <a16:creationId xmlns:a16="http://schemas.microsoft.com/office/drawing/2014/main" id="{7334643B-9188-C367-467A-908B6E903F69}"/>
              </a:ext>
            </a:extLst>
          </p:cNvPr>
          <p:cNvCxnSpPr>
            <a:cxnSpLocks/>
          </p:cNvCxnSpPr>
          <p:nvPr/>
        </p:nvCxnSpPr>
        <p:spPr>
          <a:xfrm>
            <a:off x="2973204" y="5244851"/>
            <a:ext cx="2313992" cy="0"/>
          </a:xfrm>
          <a:prstGeom prst="line">
            <a:avLst/>
          </a:prstGeom>
          <a:ln>
            <a:solidFill>
              <a:schemeClr val="accent6">
                <a:lumMod val="50000"/>
                <a:alpha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角丸四角形 86">
            <a:extLst>
              <a:ext uri="{FF2B5EF4-FFF2-40B4-BE49-F238E27FC236}">
                <a16:creationId xmlns:a16="http://schemas.microsoft.com/office/drawing/2014/main" id="{E1E32B3B-17AC-B38D-AF9F-5DA6FD5F77F5}"/>
              </a:ext>
            </a:extLst>
          </p:cNvPr>
          <p:cNvSpPr/>
          <p:nvPr/>
        </p:nvSpPr>
        <p:spPr>
          <a:xfrm>
            <a:off x="3130815" y="3566036"/>
            <a:ext cx="1828800" cy="29792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100" b="1" dirty="0">
                <a:solidFill>
                  <a:schemeClr val="accent6">
                    <a:lumMod val="50000"/>
                  </a:schemeClr>
                </a:solidFill>
              </a:rPr>
              <a:t>460 screened</a:t>
            </a:r>
            <a:endParaRPr kumimoji="1" lang="ja-JP" altLang="en-US" sz="1100" b="1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8" name="角丸四角形 87">
            <a:extLst>
              <a:ext uri="{FF2B5EF4-FFF2-40B4-BE49-F238E27FC236}">
                <a16:creationId xmlns:a16="http://schemas.microsoft.com/office/drawing/2014/main" id="{A107CA80-00C8-2635-271E-2F734E78BE8C}"/>
              </a:ext>
            </a:extLst>
          </p:cNvPr>
          <p:cNvSpPr/>
          <p:nvPr/>
        </p:nvSpPr>
        <p:spPr>
          <a:xfrm>
            <a:off x="3130815" y="4749653"/>
            <a:ext cx="1828800" cy="29792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100" b="1" dirty="0">
                <a:solidFill>
                  <a:schemeClr val="accent6">
                    <a:lumMod val="50000"/>
                  </a:schemeClr>
                </a:solidFill>
              </a:rPr>
              <a:t>398</a:t>
            </a:r>
            <a:r>
              <a:rPr kumimoji="1" lang="en-US" altLang="ja-JP" sz="1100" b="1" dirty="0">
                <a:solidFill>
                  <a:schemeClr val="accent6">
                    <a:lumMod val="50000"/>
                  </a:schemeClr>
                </a:solidFill>
              </a:rPr>
              <a:t> included</a:t>
            </a:r>
            <a:endParaRPr kumimoji="1" lang="ja-JP" altLang="en-US" sz="1100" b="1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89" name="直線コネクタ 88">
            <a:extLst>
              <a:ext uri="{FF2B5EF4-FFF2-40B4-BE49-F238E27FC236}">
                <a16:creationId xmlns:a16="http://schemas.microsoft.com/office/drawing/2014/main" id="{9AA44215-7BA8-6BB1-B08C-BDE67FC1EB52}"/>
              </a:ext>
            </a:extLst>
          </p:cNvPr>
          <p:cNvCxnSpPr>
            <a:cxnSpLocks/>
          </p:cNvCxnSpPr>
          <p:nvPr/>
        </p:nvCxnSpPr>
        <p:spPr>
          <a:xfrm>
            <a:off x="3416968" y="3863965"/>
            <a:ext cx="0" cy="906502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直線コネクタ 91">
            <a:extLst>
              <a:ext uri="{FF2B5EF4-FFF2-40B4-BE49-F238E27FC236}">
                <a16:creationId xmlns:a16="http://schemas.microsoft.com/office/drawing/2014/main" id="{54D3A105-7787-4F2B-0C34-909BCD5DC1C6}"/>
              </a:ext>
            </a:extLst>
          </p:cNvPr>
          <p:cNvCxnSpPr>
            <a:cxnSpLocks/>
          </p:cNvCxnSpPr>
          <p:nvPr/>
        </p:nvCxnSpPr>
        <p:spPr>
          <a:xfrm>
            <a:off x="3416968" y="4301872"/>
            <a:ext cx="364385" cy="0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角丸四角形 94">
            <a:extLst>
              <a:ext uri="{FF2B5EF4-FFF2-40B4-BE49-F238E27FC236}">
                <a16:creationId xmlns:a16="http://schemas.microsoft.com/office/drawing/2014/main" id="{DBE27D14-C699-AF0C-F6A4-DE47FE8E99B1}"/>
              </a:ext>
            </a:extLst>
          </p:cNvPr>
          <p:cNvSpPr/>
          <p:nvPr/>
        </p:nvSpPr>
        <p:spPr>
          <a:xfrm>
            <a:off x="3781353" y="4135931"/>
            <a:ext cx="1178262" cy="29792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100" b="1" dirty="0">
                <a:solidFill>
                  <a:schemeClr val="accent6">
                    <a:lumMod val="50000"/>
                  </a:schemeClr>
                </a:solidFill>
              </a:rPr>
              <a:t>62 excluded</a:t>
            </a:r>
            <a:endParaRPr kumimoji="1" lang="ja-JP" altLang="en-US" sz="1100" b="1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97" name="グラフィックス 96" descr="女性と子供 単色塗りつぶし">
            <a:extLst>
              <a:ext uri="{FF2B5EF4-FFF2-40B4-BE49-F238E27FC236}">
                <a16:creationId xmlns:a16="http://schemas.microsoft.com/office/drawing/2014/main" id="{3A42A098-CBFF-61E1-A0FB-0BFBA719267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174122" y="5307615"/>
            <a:ext cx="625655" cy="625655"/>
          </a:xfrm>
          <a:prstGeom prst="rect">
            <a:avLst/>
          </a:prstGeom>
        </p:spPr>
      </p:pic>
      <p:sp>
        <p:nvSpPr>
          <p:cNvPr id="98" name="角丸四角形 97">
            <a:extLst>
              <a:ext uri="{FF2B5EF4-FFF2-40B4-BE49-F238E27FC236}">
                <a16:creationId xmlns:a16="http://schemas.microsoft.com/office/drawing/2014/main" id="{9BE8DDA4-5B4F-D300-0568-8026961311F3}"/>
              </a:ext>
            </a:extLst>
          </p:cNvPr>
          <p:cNvSpPr/>
          <p:nvPr/>
        </p:nvSpPr>
        <p:spPr>
          <a:xfrm>
            <a:off x="4173378" y="5843000"/>
            <a:ext cx="1031456" cy="609601"/>
          </a:xfrm>
          <a:prstGeom prst="roundRect">
            <a:avLst>
              <a:gd name="adj" fmla="val 6183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.3</a:t>
            </a:r>
            <a:r>
              <a:rPr kumimoji="1" lang="en-US" altLang="ja-JP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  <a:p>
            <a:pPr algn="ctr"/>
            <a:r>
              <a: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NDDs</a:t>
            </a:r>
            <a:endParaRPr kumimoji="1" lang="ja-JP" altLang="en-US" sz="12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0" name="グラフィックス 99" descr="棒グラフ (上昇) 単色塗りつぶし">
            <a:extLst>
              <a:ext uri="{FF2B5EF4-FFF2-40B4-BE49-F238E27FC236}">
                <a16:creationId xmlns:a16="http://schemas.microsoft.com/office/drawing/2014/main" id="{AF7BFFC4-1B48-2257-CE76-EE1D6478E8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8249677" y="862495"/>
            <a:ext cx="1033200" cy="1033200"/>
          </a:xfrm>
          <a:prstGeom prst="rect">
            <a:avLst/>
          </a:prstGeom>
        </p:spPr>
      </p:pic>
      <p:pic>
        <p:nvPicPr>
          <p:cNvPr id="104" name="グラフィックス 103" descr="パズルのピース 単色塗りつぶし">
            <a:extLst>
              <a:ext uri="{FF2B5EF4-FFF2-40B4-BE49-F238E27FC236}">
                <a16:creationId xmlns:a16="http://schemas.microsoft.com/office/drawing/2014/main" id="{7657A040-387B-63AF-FD15-F0F47602AC9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375906" y="5306870"/>
            <a:ext cx="626400" cy="626400"/>
          </a:xfrm>
          <a:prstGeom prst="rect">
            <a:avLst/>
          </a:prstGeom>
        </p:spPr>
      </p:pic>
      <p:sp>
        <p:nvSpPr>
          <p:cNvPr id="105" name="角丸四角形 104">
            <a:extLst>
              <a:ext uri="{FF2B5EF4-FFF2-40B4-BE49-F238E27FC236}">
                <a16:creationId xmlns:a16="http://schemas.microsoft.com/office/drawing/2014/main" id="{F0D8A55E-E99C-62F9-8181-3436A718940B}"/>
              </a:ext>
            </a:extLst>
          </p:cNvPr>
          <p:cNvSpPr/>
          <p:nvPr/>
        </p:nvSpPr>
        <p:spPr>
          <a:xfrm>
            <a:off x="137160" y="5933270"/>
            <a:ext cx="2508327" cy="542404"/>
          </a:xfrm>
          <a:prstGeom prst="roundRect">
            <a:avLst>
              <a:gd name="adj" fmla="val 6183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Hokkaido is a vast rural setting with potential geographic barriers.</a:t>
            </a:r>
            <a:endParaRPr kumimoji="1" lang="ja-JP" altLang="en-US" sz="12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グラフィックス 2" descr="女性と子供 単色塗りつぶし">
            <a:extLst>
              <a:ext uri="{FF2B5EF4-FFF2-40B4-BE49-F238E27FC236}">
                <a16:creationId xmlns:a16="http://schemas.microsoft.com/office/drawing/2014/main" id="{E67E19D7-0FF2-1144-3264-D1DAB76B50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777344" y="1614196"/>
            <a:ext cx="502829" cy="502829"/>
          </a:xfrm>
          <a:prstGeom prst="rect">
            <a:avLst/>
          </a:prstGeom>
        </p:spPr>
      </p:pic>
      <p:pic>
        <p:nvPicPr>
          <p:cNvPr id="5" name="グラフィックス 4" descr="校舎 単色塗りつぶし">
            <a:extLst>
              <a:ext uri="{FF2B5EF4-FFF2-40B4-BE49-F238E27FC236}">
                <a16:creationId xmlns:a16="http://schemas.microsoft.com/office/drawing/2014/main" id="{240E6BD4-60DC-63AC-87A9-AAC6AFEF89C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677254" y="731480"/>
            <a:ext cx="508305" cy="508305"/>
          </a:xfrm>
          <a:prstGeom prst="rect">
            <a:avLst/>
          </a:prstGeom>
        </p:spPr>
      </p:pic>
      <p:sp>
        <p:nvSpPr>
          <p:cNvPr id="6" name="角丸四角形 5">
            <a:extLst>
              <a:ext uri="{FF2B5EF4-FFF2-40B4-BE49-F238E27FC236}">
                <a16:creationId xmlns:a16="http://schemas.microsoft.com/office/drawing/2014/main" id="{EA0B028E-7A86-60E7-3BD0-0C69301D6005}"/>
              </a:ext>
            </a:extLst>
          </p:cNvPr>
          <p:cNvSpPr/>
          <p:nvPr/>
        </p:nvSpPr>
        <p:spPr>
          <a:xfrm>
            <a:off x="9663252" y="2117025"/>
            <a:ext cx="2313993" cy="1223790"/>
          </a:xfrm>
          <a:prstGeom prst="roundRect">
            <a:avLst>
              <a:gd name="adj" fmla="val 6183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Children with NDDs in Hokkaido had poorer geographic access to DGA than those without NDDs, despite Japan’s universal healthcare system.</a:t>
            </a:r>
            <a:endParaRPr kumimoji="1" lang="ja-JP" altLang="en-US" sz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6027A970-DCBE-F3D9-1D7F-7489177EFBA7}"/>
              </a:ext>
            </a:extLst>
          </p:cNvPr>
          <p:cNvCxnSpPr>
            <a:cxnSpLocks/>
          </p:cNvCxnSpPr>
          <p:nvPr/>
        </p:nvCxnSpPr>
        <p:spPr>
          <a:xfrm>
            <a:off x="9663253" y="3458508"/>
            <a:ext cx="2313992" cy="0"/>
          </a:xfrm>
          <a:prstGeom prst="line">
            <a:avLst/>
          </a:prstGeom>
          <a:ln>
            <a:solidFill>
              <a:schemeClr val="accent6">
                <a:lumMod val="50000"/>
                <a:alpha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グラフィックス 8" descr="2 つのピン間の経路表示 単色塗りつぶし">
            <a:extLst>
              <a:ext uri="{FF2B5EF4-FFF2-40B4-BE49-F238E27FC236}">
                <a16:creationId xmlns:a16="http://schemas.microsoft.com/office/drawing/2014/main" id="{81BE2E16-2EA8-A657-564F-F6F77AF6030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0905516" y="3786311"/>
            <a:ext cx="720000" cy="720000"/>
          </a:xfrm>
          <a:prstGeom prst="rect">
            <a:avLst/>
          </a:prstGeom>
        </p:spPr>
      </p:pic>
      <p:pic>
        <p:nvPicPr>
          <p:cNvPr id="22" name="グラフィックス 21" descr="ユニバーサル アクセス 単色塗りつぶし">
            <a:extLst>
              <a:ext uri="{FF2B5EF4-FFF2-40B4-BE49-F238E27FC236}">
                <a16:creationId xmlns:a16="http://schemas.microsoft.com/office/drawing/2014/main" id="{9D66E2A5-9AC4-3B04-5566-1F42EB0643B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8223508" y="7279268"/>
            <a:ext cx="914400" cy="914400"/>
          </a:xfrm>
          <a:prstGeom prst="rect">
            <a:avLst/>
          </a:prstGeom>
        </p:spPr>
      </p:pic>
      <p:pic>
        <p:nvPicPr>
          <p:cNvPr id="27" name="グラフィックス 26" descr="クラウド コンピューティング 単色塗りつぶし">
            <a:extLst>
              <a:ext uri="{FF2B5EF4-FFF2-40B4-BE49-F238E27FC236}">
                <a16:creationId xmlns:a16="http://schemas.microsoft.com/office/drawing/2014/main" id="{33F36F31-5E8D-DFC1-61DF-A3B25727C86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9916263" y="4545304"/>
            <a:ext cx="720000" cy="720000"/>
          </a:xfrm>
          <a:prstGeom prst="rect">
            <a:avLst/>
          </a:prstGeom>
        </p:spPr>
      </p:pic>
      <p:pic>
        <p:nvPicPr>
          <p:cNvPr id="31" name="グラフィックス 30" descr="オンライン会議 単色塗りつぶし">
            <a:extLst>
              <a:ext uri="{FF2B5EF4-FFF2-40B4-BE49-F238E27FC236}">
                <a16:creationId xmlns:a16="http://schemas.microsoft.com/office/drawing/2014/main" id="{1736E504-FA03-31E3-B161-09B6DD62B38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9916263" y="3786311"/>
            <a:ext cx="720000" cy="720000"/>
          </a:xfrm>
          <a:prstGeom prst="rect">
            <a:avLst/>
          </a:prstGeom>
        </p:spPr>
      </p:pic>
      <p:pic>
        <p:nvPicPr>
          <p:cNvPr id="39" name="グラフィックス 38" descr="ビデオブログ 単色塗りつぶし">
            <a:extLst>
              <a:ext uri="{FF2B5EF4-FFF2-40B4-BE49-F238E27FC236}">
                <a16:creationId xmlns:a16="http://schemas.microsoft.com/office/drawing/2014/main" id="{5F74FBA6-1D14-D1DB-350F-C93DF565903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6813170" y="7216848"/>
            <a:ext cx="914400" cy="914400"/>
          </a:xfrm>
          <a:prstGeom prst="rect">
            <a:avLst/>
          </a:prstGeom>
        </p:spPr>
      </p:pic>
      <p:pic>
        <p:nvPicPr>
          <p:cNvPr id="45" name="グラフィックス 44" descr="教室 単色塗りつぶし">
            <a:extLst>
              <a:ext uri="{FF2B5EF4-FFF2-40B4-BE49-F238E27FC236}">
                <a16:creationId xmlns:a16="http://schemas.microsoft.com/office/drawing/2014/main" id="{45465C03-1E2B-CA27-27EE-16A7194B78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0905516" y="4545304"/>
            <a:ext cx="720000" cy="720000"/>
          </a:xfrm>
          <a:prstGeom prst="rect">
            <a:avLst/>
          </a:prstGeom>
        </p:spPr>
      </p:pic>
      <p:sp>
        <p:nvSpPr>
          <p:cNvPr id="52" name="角丸四角形 51">
            <a:extLst>
              <a:ext uri="{FF2B5EF4-FFF2-40B4-BE49-F238E27FC236}">
                <a16:creationId xmlns:a16="http://schemas.microsoft.com/office/drawing/2014/main" id="{C545D763-C090-F436-9DD4-03E78BC5C8D2}"/>
              </a:ext>
            </a:extLst>
          </p:cNvPr>
          <p:cNvSpPr/>
          <p:nvPr/>
        </p:nvSpPr>
        <p:spPr>
          <a:xfrm>
            <a:off x="9663252" y="5243804"/>
            <a:ext cx="2313992" cy="903996"/>
          </a:xfrm>
          <a:prstGeom prst="roundRect">
            <a:avLst>
              <a:gd name="adj" fmla="val 6183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These findings support service-delivery strategies to reduce rural travel barriers.</a:t>
            </a:r>
            <a:endParaRPr kumimoji="1" lang="ja-JP" altLang="en-US" sz="12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3" name="グラフィックス 52" descr="パズルのピース 単色塗りつぶし">
            <a:extLst>
              <a:ext uri="{FF2B5EF4-FFF2-40B4-BE49-F238E27FC236}">
                <a16:creationId xmlns:a16="http://schemas.microsoft.com/office/drawing/2014/main" id="{3AA319CF-189F-8ED7-10DA-5139BE66948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782799" y="863910"/>
            <a:ext cx="1030371" cy="1030371"/>
          </a:xfrm>
          <a:prstGeom prst="rect">
            <a:avLst/>
          </a:prstGeom>
        </p:spPr>
      </p:pic>
      <p:sp>
        <p:nvSpPr>
          <p:cNvPr id="55" name="角丸四角形 54">
            <a:extLst>
              <a:ext uri="{FF2B5EF4-FFF2-40B4-BE49-F238E27FC236}">
                <a16:creationId xmlns:a16="http://schemas.microsoft.com/office/drawing/2014/main" id="{AC49D428-4F3F-F761-62FB-2D31B7A3A28C}"/>
              </a:ext>
            </a:extLst>
          </p:cNvPr>
          <p:cNvSpPr/>
          <p:nvPr/>
        </p:nvSpPr>
        <p:spPr>
          <a:xfrm>
            <a:off x="5580272" y="1900877"/>
            <a:ext cx="3779784" cy="1528123"/>
          </a:xfrm>
          <a:prstGeom prst="roundRect">
            <a:avLst>
              <a:gd name="adj" fmla="val 6183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4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+12.0</a:t>
            </a:r>
            <a:r>
              <a:rPr kumimoji="1" lang="en-US" altLang="ja-JP" sz="4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</a:p>
          <a:p>
            <a:pPr algn="ctr"/>
            <a:r>
              <a:rPr lang="en-US" altLang="ja-JP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farther travel distance</a:t>
            </a:r>
          </a:p>
          <a:p>
            <a:pPr algn="ctr"/>
            <a:r>
              <a:rPr lang="en-US" altLang="ja-JP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kumimoji="1" lang="en-US" altLang="ja-JP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children with NDDs</a:t>
            </a:r>
            <a:endParaRPr kumimoji="1"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ja-JP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95% CI 4.6 to 19.0; </a:t>
            </a:r>
            <a:r>
              <a:rPr lang="en-US" altLang="ja-JP" sz="16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altLang="ja-JP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0.001</a:t>
            </a:r>
            <a:endParaRPr kumimoji="1" lang="ja-JP" altLang="en-US" sz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6" name="グラフィックス 55" descr="道路 単色塗りつぶし">
            <a:extLst>
              <a:ext uri="{FF2B5EF4-FFF2-40B4-BE49-F238E27FC236}">
                <a16:creationId xmlns:a16="http://schemas.microsoft.com/office/drawing/2014/main" id="{E3071BE0-82FD-C4A5-F33C-316A1D8EC9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014824" y="862495"/>
            <a:ext cx="1033200" cy="1033200"/>
          </a:xfrm>
          <a:prstGeom prst="rect">
            <a:avLst/>
          </a:prstGeom>
        </p:spPr>
      </p:pic>
      <p:pic>
        <p:nvPicPr>
          <p:cNvPr id="63" name="グラフィックス 62" descr="電球と歯車 単色塗りつぶし">
            <a:extLst>
              <a:ext uri="{FF2B5EF4-FFF2-40B4-BE49-F238E27FC236}">
                <a16:creationId xmlns:a16="http://schemas.microsoft.com/office/drawing/2014/main" id="{4CBC47C8-0D5D-F721-5A36-812080BC89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-72012" y="6954613"/>
            <a:ext cx="914400" cy="914400"/>
          </a:xfrm>
          <a:prstGeom prst="rect">
            <a:avLst/>
          </a:prstGeom>
        </p:spPr>
      </p:pic>
      <p:pic>
        <p:nvPicPr>
          <p:cNvPr id="65" name="グラフィックス 64" descr="車 単色塗りつぶし">
            <a:extLst>
              <a:ext uri="{FF2B5EF4-FFF2-40B4-BE49-F238E27FC236}">
                <a16:creationId xmlns:a16="http://schemas.microsoft.com/office/drawing/2014/main" id="{B5AF8DBD-6866-57D7-43EA-555D45763E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2250877" y="7064955"/>
            <a:ext cx="914400" cy="914400"/>
          </a:xfrm>
          <a:prstGeom prst="rect">
            <a:avLst/>
          </a:prstGeom>
        </p:spPr>
      </p:pic>
      <p:pic>
        <p:nvPicPr>
          <p:cNvPr id="67" name="グラフィックス 66" descr="電車 単色塗りつぶし">
            <a:extLst>
              <a:ext uri="{FF2B5EF4-FFF2-40B4-BE49-F238E27FC236}">
                <a16:creationId xmlns:a16="http://schemas.microsoft.com/office/drawing/2014/main" id="{BADC89E1-B20E-1015-F2DE-E62A06C93CF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4065872" y="7073819"/>
            <a:ext cx="914400" cy="914400"/>
          </a:xfrm>
          <a:prstGeom prst="rect">
            <a:avLst/>
          </a:prstGeom>
        </p:spPr>
      </p:pic>
      <p:pic>
        <p:nvPicPr>
          <p:cNvPr id="70" name="グラフィックス 69" descr="高速道路の光景 単色塗りつぶし">
            <a:extLst>
              <a:ext uri="{FF2B5EF4-FFF2-40B4-BE49-F238E27FC236}">
                <a16:creationId xmlns:a16="http://schemas.microsoft.com/office/drawing/2014/main" id="{C546F26D-BE21-9AD5-C5D6-FCA7EA92ED5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048000" y="7174831"/>
            <a:ext cx="914400" cy="914400"/>
          </a:xfrm>
          <a:prstGeom prst="rect">
            <a:avLst/>
          </a:prstGeom>
        </p:spPr>
      </p:pic>
      <p:sp>
        <p:nvSpPr>
          <p:cNvPr id="74" name="角丸四角形 73">
            <a:extLst>
              <a:ext uri="{FF2B5EF4-FFF2-40B4-BE49-F238E27FC236}">
                <a16:creationId xmlns:a16="http://schemas.microsoft.com/office/drawing/2014/main" id="{29A85494-7EE3-ED4E-9878-2F66C2239A83}"/>
              </a:ext>
            </a:extLst>
          </p:cNvPr>
          <p:cNvSpPr/>
          <p:nvPr/>
        </p:nvSpPr>
        <p:spPr>
          <a:xfrm>
            <a:off x="5751339" y="3707751"/>
            <a:ext cx="3437173" cy="92171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100" b="1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7" name="グラフィックス 56" descr="2 つのピン間の経路表示 単色塗りつぶし">
            <a:extLst>
              <a:ext uri="{FF2B5EF4-FFF2-40B4-BE49-F238E27FC236}">
                <a16:creationId xmlns:a16="http://schemas.microsoft.com/office/drawing/2014/main" id="{A8E4C0E4-8086-C667-B55E-A7F6F0268EC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5751338" y="3752016"/>
            <a:ext cx="877443" cy="877443"/>
          </a:xfrm>
          <a:prstGeom prst="rect">
            <a:avLst/>
          </a:prstGeom>
        </p:spPr>
      </p:pic>
      <p:sp>
        <p:nvSpPr>
          <p:cNvPr id="59" name="角丸四角形 58">
            <a:extLst>
              <a:ext uri="{FF2B5EF4-FFF2-40B4-BE49-F238E27FC236}">
                <a16:creationId xmlns:a16="http://schemas.microsoft.com/office/drawing/2014/main" id="{9A22F749-AE09-3938-44A3-AA939F379094}"/>
              </a:ext>
            </a:extLst>
          </p:cNvPr>
          <p:cNvSpPr/>
          <p:nvPr/>
        </p:nvSpPr>
        <p:spPr>
          <a:xfrm>
            <a:off x="6697199" y="3707750"/>
            <a:ext cx="2624601" cy="921710"/>
          </a:xfrm>
          <a:prstGeom prst="roundRect">
            <a:avLst>
              <a:gd name="adj" fmla="val 6183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Travel distance ≥16 km</a:t>
            </a:r>
          </a:p>
          <a:p>
            <a:r>
              <a: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adjusted </a:t>
            </a:r>
            <a:r>
              <a:rPr lang="en-US" altLang="ja-JP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2.4</a:t>
            </a:r>
          </a:p>
          <a:p>
            <a:r>
              <a:rPr kumimoji="1"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(95% CI 1.0 to 5.2; </a:t>
            </a:r>
            <a:r>
              <a:rPr kumimoji="1" lang="en-US" altLang="ja-JP" sz="12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kumimoji="1"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0.08)</a:t>
            </a:r>
            <a:endParaRPr kumimoji="1" lang="ja-JP" altLang="en-US" sz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角丸四角形 75">
            <a:extLst>
              <a:ext uri="{FF2B5EF4-FFF2-40B4-BE49-F238E27FC236}">
                <a16:creationId xmlns:a16="http://schemas.microsoft.com/office/drawing/2014/main" id="{C199F4F1-597F-5491-76BF-4AAEFFBA1355}"/>
              </a:ext>
            </a:extLst>
          </p:cNvPr>
          <p:cNvSpPr/>
          <p:nvPr/>
        </p:nvSpPr>
        <p:spPr>
          <a:xfrm>
            <a:off x="5751339" y="4749653"/>
            <a:ext cx="3437173" cy="92171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100" b="1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8" name="角丸四角形 77">
            <a:extLst>
              <a:ext uri="{FF2B5EF4-FFF2-40B4-BE49-F238E27FC236}">
                <a16:creationId xmlns:a16="http://schemas.microsoft.com/office/drawing/2014/main" id="{6A8D3EE4-49CF-CED7-91D5-C79CAA3711B5}"/>
              </a:ext>
            </a:extLst>
          </p:cNvPr>
          <p:cNvSpPr/>
          <p:nvPr/>
        </p:nvSpPr>
        <p:spPr>
          <a:xfrm>
            <a:off x="6611730" y="4749652"/>
            <a:ext cx="2710070" cy="921710"/>
          </a:xfrm>
          <a:prstGeom prst="roundRect">
            <a:avLst>
              <a:gd name="adj" fmla="val 6183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Crossed secondary healthcare service area boundary:</a:t>
            </a:r>
          </a:p>
          <a:p>
            <a:r>
              <a: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adjusted </a:t>
            </a:r>
            <a:r>
              <a:rPr lang="en-US" altLang="ja-JP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5.0</a:t>
            </a:r>
          </a:p>
          <a:p>
            <a:r>
              <a:rPr kumimoji="1"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(95% CI 1.2 to 19.3; </a:t>
            </a:r>
            <a:r>
              <a:rPr kumimoji="1" lang="en-US" altLang="ja-JP" sz="12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kumimoji="1"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0.08)</a:t>
            </a:r>
            <a:endParaRPr kumimoji="1" lang="ja-JP" altLang="en-US" sz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2" name="グラフィックス 71" descr="ピン止めした地図 枠線">
            <a:extLst>
              <a:ext uri="{FF2B5EF4-FFF2-40B4-BE49-F238E27FC236}">
                <a16:creationId xmlns:a16="http://schemas.microsoft.com/office/drawing/2014/main" id="{1B10460C-028E-4DC5-F581-C9E7CF1243A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5773072" y="4749651"/>
            <a:ext cx="914400" cy="914400"/>
          </a:xfrm>
          <a:prstGeom prst="rect">
            <a:avLst/>
          </a:prstGeom>
        </p:spPr>
      </p:pic>
      <p:sp>
        <p:nvSpPr>
          <p:cNvPr id="85" name="角丸四角形 84">
            <a:extLst>
              <a:ext uri="{FF2B5EF4-FFF2-40B4-BE49-F238E27FC236}">
                <a16:creationId xmlns:a16="http://schemas.microsoft.com/office/drawing/2014/main" id="{23A2899C-564B-CF8C-F341-FA1DDA73181D}"/>
              </a:ext>
            </a:extLst>
          </p:cNvPr>
          <p:cNvSpPr/>
          <p:nvPr/>
        </p:nvSpPr>
        <p:spPr>
          <a:xfrm>
            <a:off x="5751339" y="5791554"/>
            <a:ext cx="3437173" cy="59709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100" b="1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0" name="角丸四角形 89">
            <a:extLst>
              <a:ext uri="{FF2B5EF4-FFF2-40B4-BE49-F238E27FC236}">
                <a16:creationId xmlns:a16="http://schemas.microsoft.com/office/drawing/2014/main" id="{F9337727-0A79-3217-9033-13072812BB57}"/>
              </a:ext>
            </a:extLst>
          </p:cNvPr>
          <p:cNvSpPr/>
          <p:nvPr/>
        </p:nvSpPr>
        <p:spPr>
          <a:xfrm>
            <a:off x="6611730" y="5791553"/>
            <a:ext cx="2576782" cy="597090"/>
          </a:xfrm>
          <a:prstGeom prst="roundRect">
            <a:avLst>
              <a:gd name="adj" fmla="val 6183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Secondary findings were directionally similar but exploratory.</a:t>
            </a:r>
            <a:endParaRPr kumimoji="1" lang="ja-JP" altLang="en-US" sz="12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" name="グラフィックス 101" descr="名案 単色塗りつぶし">
            <a:extLst>
              <a:ext uri="{FF2B5EF4-FFF2-40B4-BE49-F238E27FC236}">
                <a16:creationId xmlns:a16="http://schemas.microsoft.com/office/drawing/2014/main" id="{FC94555E-E025-667C-895A-88639C69D89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5939689" y="5793385"/>
            <a:ext cx="589127" cy="589127"/>
          </a:xfrm>
          <a:prstGeom prst="rect">
            <a:avLst/>
          </a:prstGeom>
        </p:spPr>
      </p:pic>
      <p:sp>
        <p:nvSpPr>
          <p:cNvPr id="91" name="角丸四角形 90">
            <a:extLst>
              <a:ext uri="{FF2B5EF4-FFF2-40B4-BE49-F238E27FC236}">
                <a16:creationId xmlns:a16="http://schemas.microsoft.com/office/drawing/2014/main" id="{24C8E366-F0B4-3498-0648-6CEF4D7F8A94}"/>
              </a:ext>
            </a:extLst>
          </p:cNvPr>
          <p:cNvSpPr/>
          <p:nvPr/>
        </p:nvSpPr>
        <p:spPr>
          <a:xfrm>
            <a:off x="131760" y="6530712"/>
            <a:ext cx="11928480" cy="327287"/>
          </a:xfrm>
          <a:prstGeom prst="roundRect">
            <a:avLst>
              <a:gd name="adj" fmla="val 6183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DGA, dental treatment under general anesthesia; NDDs, neurodevelopmental disorders; OR, odds ratio; CI, confidence interval.</a:t>
            </a:r>
            <a:endParaRPr kumimoji="1" lang="ja-JP" altLang="en-US" sz="12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グラフィックス 28" descr="ハイキング 単色塗りつぶし">
            <a:extLst>
              <a:ext uri="{FF2B5EF4-FFF2-40B4-BE49-F238E27FC236}">
                <a16:creationId xmlns:a16="http://schemas.microsoft.com/office/drawing/2014/main" id="{0028251B-A74C-56A5-B99B-4A637142B7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2118152" y="5571520"/>
            <a:ext cx="396000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1904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210</Words>
  <Application>Microsoft Macintosh PowerPoint</Application>
  <PresentationFormat>ワイド画面</PresentationFormat>
  <Paragraphs>33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大祐 大岩</dc:creator>
  <cp:lastModifiedBy>大祐 大岩</cp:lastModifiedBy>
  <cp:revision>6</cp:revision>
  <dcterms:created xsi:type="dcterms:W3CDTF">2026-06-12T23:08:31Z</dcterms:created>
  <dcterms:modified xsi:type="dcterms:W3CDTF">2026-06-19T23:31:05Z</dcterms:modified>
</cp:coreProperties>
</file>