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452"/>
  </p:normalViewPr>
  <p:slideViewPr>
    <p:cSldViewPr snapToGrid="0">
      <p:cViewPr varScale="1">
        <p:scale>
          <a:sx n="120" d="100"/>
          <a:sy n="120" d="100"/>
        </p:scale>
        <p:origin x="8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FD41D5-6072-C1B9-9384-5309B31E7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A8193-08E4-EEE9-1254-BB475704C3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3CBBB3-F81B-5558-CBEF-7D2D317BF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2DB26-00B7-BAEE-6D8D-E968F8441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A2F87-BDE0-2A42-684D-F6EF3E5A2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103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A8433-10A0-9F07-C5BE-CF27CB024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56BC16-322F-46C2-D86A-51A7BE1915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39E110-26E0-989B-E440-428963E28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3C0F5-67D3-2003-5FC4-7F383DE4C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AE643-9797-3C20-4248-E2F771453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625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629208-1226-4DF3-7B95-0C190E2DAC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421A56-9ABF-A7F7-6BB9-FF17B537C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68CD72-5CB3-1268-0DCB-824A8328E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F823E0-F520-5570-9BD1-C4B7F5147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85F27-0B36-583E-29A6-9A88CEE02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24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BBC38-61D8-D886-A550-284FEE17D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A26B53-6134-1FEF-B7A8-E95506C68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327E8C-2DA7-2942-1FBC-EC6A54E2A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16E283-3C0D-E4AC-973A-98115A8C65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D1BF73-7C9B-4B6D-8D20-5D32FC12C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1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2E10D-7690-5B4C-B035-CCC09F00A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11641-2C50-F79B-A35B-29703F077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D83CF4-695E-4D00-EBC0-68FCD0B6E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79D3C1-E49C-C57A-713D-9C1534393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E1D2A-CA32-15E9-2E59-8C50E0B13D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94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F6693-DC33-58F3-2222-EDE7759C1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9BB1E0-CB95-8DC6-CB7B-A6D2DC5C6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AB979E-8584-9BAF-C181-26D467ACD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76C95-62DF-0408-FE1B-AE7C1A557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6ED34-8DBA-8B1F-5E81-16FEF11B1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9B2DFC-112C-4BAB-FCB2-08D6384D8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23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97E47-8318-0E8C-8CAA-7D9BC3C5D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EA682-B019-2FEA-D9F9-456202037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D84FC-0588-03BC-20C1-0C676737B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5EEA1-4375-9C9C-75ED-695F836FED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66CB4F2-47DE-5EEF-FA92-2CD668434A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D2A97D-A741-D044-2FC2-043908F5D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10F5D2-26EF-1CA7-7FD8-752555ED4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0CE035-A34F-723D-E3DB-817CA392C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757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F8E04-7B44-65C5-DC78-0FFFB4D14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D8020E5-63BD-FF25-1881-3083EFE69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323D0B9-AE9F-AB11-F749-FEF2B087D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5FF590-3076-86FD-F623-DA438B667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612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19E2FF-25C8-AC2A-97FA-E2D29E0EB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BB5A33-570D-F08D-499E-584F558A5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B44DA-70ED-F7C1-B75B-C449D9F9E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17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B001A-3574-2B6C-5503-D9216BC8A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46A35-A95A-02E7-7702-3021B5313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66BFBC-6516-4F2B-B5F2-D2293792E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DE6EA0-C208-7903-DD4E-B8E8BAEB9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68F6E9-0497-2C62-813E-3F5EF32EE6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260EB-3C0D-A409-E325-A330DC550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4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FBB57-18B4-1A3F-91DE-D630A3D28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31532B-F504-5826-0718-A4084056E9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F5C794-CAB2-E993-4C9B-40147254A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F0FE64-4E39-72F2-2DF2-47946FDF9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DD681-D87D-E4CD-F158-77B50DE7A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267E92-D2DB-3F75-9559-7ABF6F9CD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841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DFC3BC-21C8-FBE0-B0A8-DB3C6C13E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F8EF9-28D2-517F-8F00-667F48875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166D2-35FD-BA5F-FE89-4CBAC9BACC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5DF0F9-8C3C-B341-9554-816F0D1BD038}" type="datetimeFigureOut">
              <a:rPr lang="en-US" smtClean="0"/>
              <a:t>6/26/26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13FFCB-B94C-BB4F-B452-4AE8C79701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8CB86-D074-0C17-FE24-9958BC12D7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FE0803-869C-4944-89E2-27F37C3B6D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38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286AA0F-E37C-1DA8-1660-527AC51C0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7731924"/>
              </p:ext>
            </p:extLst>
          </p:nvPr>
        </p:nvGraphicFramePr>
        <p:xfrm>
          <a:off x="188729" y="391995"/>
          <a:ext cx="5648546" cy="513693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06677">
                  <a:extLst>
                    <a:ext uri="{9D8B030D-6E8A-4147-A177-3AD203B41FA5}">
                      <a16:colId xmlns:a16="http://schemas.microsoft.com/office/drawing/2014/main" val="2568420906"/>
                    </a:ext>
                  </a:extLst>
                </a:gridCol>
                <a:gridCol w="1016079">
                  <a:extLst>
                    <a:ext uri="{9D8B030D-6E8A-4147-A177-3AD203B41FA5}">
                      <a16:colId xmlns:a16="http://schemas.microsoft.com/office/drawing/2014/main" val="870335335"/>
                    </a:ext>
                  </a:extLst>
                </a:gridCol>
                <a:gridCol w="932698">
                  <a:extLst>
                    <a:ext uri="{9D8B030D-6E8A-4147-A177-3AD203B41FA5}">
                      <a16:colId xmlns:a16="http://schemas.microsoft.com/office/drawing/2014/main" val="3907075622"/>
                    </a:ext>
                  </a:extLst>
                </a:gridCol>
                <a:gridCol w="932698">
                  <a:extLst>
                    <a:ext uri="{9D8B030D-6E8A-4147-A177-3AD203B41FA5}">
                      <a16:colId xmlns:a16="http://schemas.microsoft.com/office/drawing/2014/main" val="1369568179"/>
                    </a:ext>
                  </a:extLst>
                </a:gridCol>
                <a:gridCol w="560394">
                  <a:extLst>
                    <a:ext uri="{9D8B030D-6E8A-4147-A177-3AD203B41FA5}">
                      <a16:colId xmlns:a16="http://schemas.microsoft.com/office/drawing/2014/main" val="2587100481"/>
                    </a:ext>
                  </a:extLst>
                </a:gridCol>
              </a:tblGrid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Feature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All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Low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Moderate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P-value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46970788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N=26 (100.0%)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N=16 (61.5%)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N=10 (38.5%)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87989160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Total Translatability Score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2.90 ± 0.43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&lt; 3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≥ 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067997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Starting Evidence (11%)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0.27 ± 0.16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0.20 ± 0.13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0.37 ± 0.17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0.015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6150533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In vitro (2%)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0.06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0.08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80582323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In vivo (3%)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0.11 ± 0.06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0.011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3455704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Animal models (3%)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0.04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0.10 ± 0.05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0.010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67541784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Species (3%)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0.06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0.07 ± 0.04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0.098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87697793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Human Evidence (31%)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0.52 ± 0.20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0.45 ± 0.16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0.65 ± 0.20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0.017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0347570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Genetics (5%)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0.08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0.10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0.037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28623204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Model compounds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0.31 ± 0.20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0.24 ± 0.17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0.42 ± 0.21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0.044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32825810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Clinical trials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0.13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0.13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0.13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1.000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19389177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Biomarkers (37%)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1.46 ± 0.21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1.37 ± 0.17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1.60 ± 0.19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0.006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397742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 grading (24%)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0.98 ± 0.13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0.93 ± 0.12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1.06 ± 0.12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0.020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317962387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 development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0.48 ± 0.10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0.44 ± 0.08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0.55 ± 0.08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0.004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74616647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Proof-of-concept Planning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0.50 ± 0.12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0.46 ± 0.11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0.58 ± 0.08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0.003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80798974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 strategy (5%)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0.21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0.20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0.23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0.015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43120785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Endpoint strategy (8%)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0.30 ± 0.09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0.26 ± 0.09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0.35 ± 0.06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0.003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56268737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Personalized Medicine (8%)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0.15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0.14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0.17 ± 0.02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0.015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145166235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Disease subclassification (3%)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0.10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0.09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0.12 ± 0.02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0.015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9507196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 dirty="0">
                          <a:effectLst/>
                        </a:rPr>
                        <a:t>Pharmacogenetics (5%)</a:t>
                      </a:r>
                      <a:endParaRPr lang="en-US" sz="16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1.000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0394102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85B0232E-C808-827C-6292-1DBC28C012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629628"/>
              </p:ext>
            </p:extLst>
          </p:nvPr>
        </p:nvGraphicFramePr>
        <p:xfrm>
          <a:off x="6255490" y="370729"/>
          <a:ext cx="5747781" cy="513693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245444">
                  <a:extLst>
                    <a:ext uri="{9D8B030D-6E8A-4147-A177-3AD203B41FA5}">
                      <a16:colId xmlns:a16="http://schemas.microsoft.com/office/drawing/2014/main" val="2892702008"/>
                    </a:ext>
                  </a:extLst>
                </a:gridCol>
                <a:gridCol w="1033930">
                  <a:extLst>
                    <a:ext uri="{9D8B030D-6E8A-4147-A177-3AD203B41FA5}">
                      <a16:colId xmlns:a16="http://schemas.microsoft.com/office/drawing/2014/main" val="1297266895"/>
                    </a:ext>
                  </a:extLst>
                </a:gridCol>
                <a:gridCol w="949084">
                  <a:extLst>
                    <a:ext uri="{9D8B030D-6E8A-4147-A177-3AD203B41FA5}">
                      <a16:colId xmlns:a16="http://schemas.microsoft.com/office/drawing/2014/main" val="3940429124"/>
                    </a:ext>
                  </a:extLst>
                </a:gridCol>
                <a:gridCol w="949084">
                  <a:extLst>
                    <a:ext uri="{9D8B030D-6E8A-4147-A177-3AD203B41FA5}">
                      <a16:colId xmlns:a16="http://schemas.microsoft.com/office/drawing/2014/main" val="1332647565"/>
                    </a:ext>
                  </a:extLst>
                </a:gridCol>
                <a:gridCol w="570239">
                  <a:extLst>
                    <a:ext uri="{9D8B030D-6E8A-4147-A177-3AD203B41FA5}">
                      <a16:colId xmlns:a16="http://schemas.microsoft.com/office/drawing/2014/main" val="3408865436"/>
                    </a:ext>
                  </a:extLst>
                </a:gridCol>
              </a:tblGrid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Feature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All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Mechanistic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Clinical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P-value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93037753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N=26 (100.0%)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N=16 (61.5%)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N=10 (38.5%)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68539476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 dirty="0">
                          <a:effectLst/>
                        </a:rPr>
                        <a:t>Total Translatability Score</a:t>
                      </a:r>
                      <a:endParaRPr lang="en-US" sz="16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2.90 ± 0.43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2.93 ± 0.46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2.86 ± 0.39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0.693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0033157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Starting Evidence (11%)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0.27 ± 0.16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0.34 ± 0.15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0.16 ± 0.11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0.002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46895723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 algn="l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 dirty="0">
                          <a:effectLst/>
                        </a:rPr>
                        <a:t>In vitro (2%)</a:t>
                      </a:r>
                      <a:endParaRPr lang="en-US" sz="16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0.09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0.04 ± 0.02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&lt;0.001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18616848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 dirty="0">
                          <a:effectLst/>
                        </a:rPr>
                        <a:t>In vivo (3%)</a:t>
                      </a:r>
                      <a:endParaRPr lang="en-US" sz="16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0.09 ± 0.06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0.04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0.012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10714275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Animal models (3%)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0.08 ± 0.06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0.04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0.011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38114565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Species (3%)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0.06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0.07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0.04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0.024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0849491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Human Evidence (31%)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0.52 ± 0.20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0.60 ± 0.20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0.40 ± 0.13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0.004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92864164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Genetics (5%)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0.08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0.08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0.08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0.779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78644600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Model compounds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0.31 ± 0.20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0.39 ± 0.20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0.18 ± 0.13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0.003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86818840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Clinical trials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0.13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0.13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0.13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1.000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2522854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Biomarkers (37%)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1.46 ± 0.21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1.38 ± 0.17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1.59 ± 0.21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0.015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28157479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 grading (24%)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0.98 ± 0.13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0.93 ± 0.12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1.06 ± 0.12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0.020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80786651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 development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0.48 ± 0.10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0.45 ± 0.08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0.53 ± 0.10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0.031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06894025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Proof-of-concept Planning (13%)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0.50 ± 0.12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0.47 ± 0.12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0.56 ± 0.09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0.048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48727815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Biomarker strategy (5%)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0.21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0.21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0.21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0.587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64597430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Endpoint strategy (8%)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0.30 ± 0.09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0.26 ± 0.09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0.34 ± 0.05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b="1" dirty="0">
                          <a:effectLst/>
                        </a:rPr>
                        <a:t>0.011</a:t>
                      </a:r>
                      <a:endParaRPr lang="en-US" sz="12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57938342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Personalized Medicine (8%)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0.15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0.14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0.16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0.255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8127943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>
                          <a:effectLst/>
                        </a:rPr>
                        <a:t>Disease subclassification (3%)</a:t>
                      </a:r>
                      <a:endParaRPr lang="en-US" sz="1600" b="1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0.10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0.09 ± 0.04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0.11 ± 0.03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0.255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27512255"/>
                  </a:ext>
                </a:extLst>
              </a:tr>
              <a:tr h="244616">
                <a:tc>
                  <a:txBody>
                    <a:bodyPr/>
                    <a:lstStyle/>
                    <a:p>
                      <a:pPr marL="0" marR="0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100" b="1" dirty="0">
                          <a:effectLst/>
                        </a:rPr>
                        <a:t>Pharmacogenetics (5%)</a:t>
                      </a:r>
                      <a:endParaRPr lang="en-US" sz="1600" b="1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>
                          <a:effectLst/>
                        </a:rPr>
                        <a:t>0.05 ± 0.00</a:t>
                      </a:r>
                      <a:endParaRPr lang="en-U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50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-US" sz="1000" dirty="0">
                          <a:effectLst/>
                        </a:rPr>
                        <a:t>1.000</a:t>
                      </a:r>
                      <a:endParaRPr lang="en-U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0094518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02014BE3-822D-B2EE-264D-752C925EC398}"/>
              </a:ext>
            </a:extLst>
          </p:cNvPr>
          <p:cNvSpPr txBox="1"/>
          <p:nvPr/>
        </p:nvSpPr>
        <p:spPr>
          <a:xfrm>
            <a:off x="3672220" y="0"/>
            <a:ext cx="4330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Comparison of Translatability Sub-scores:</a:t>
            </a:r>
            <a:r>
              <a:rPr lang="en-US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938DB14-C84F-A77E-BF80-B861069B1671}"/>
              </a:ext>
            </a:extLst>
          </p:cNvPr>
          <p:cNvSpPr txBox="1"/>
          <p:nvPr/>
        </p:nvSpPr>
        <p:spPr>
          <a:xfrm>
            <a:off x="85060" y="5532583"/>
            <a:ext cx="1189694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Supplemental Table 2. Comparison of weighted GAL9 translatability </a:t>
            </a:r>
            <a:r>
              <a:rPr lang="en-US" sz="800" b="1" dirty="0" err="1">
                <a:latin typeface="Arial" panose="020B0604020202020204" pitchFamily="34" charset="0"/>
                <a:cs typeface="Arial" panose="020B0604020202020204" pitchFamily="34" charset="0"/>
              </a:rPr>
              <a:t>subscores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 by translational tier and study orientation: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Weighted domain and subdomain scores are summarized across all included GAL9–PDAC studies and stratified by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low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versus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moderate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total translatability score and by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mechanistic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versus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clinical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study orientation. Values are reported as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mean ± SD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with the percentage in parentheses indicating the relative contribution of each domain to the overall weighted translatability framework. Low and moderate studies were defined using a total score threshold of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&lt;3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≥3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respectively. Comparisons highlight that moderate-translatability studies showed significantly higher scores across human evidence, biomarker development, proof-of-concept planning, endpoint strategy, and personalized medicine–related domains, whereas mechanistic studies demonstrated stronger starting experimental evidence, and clinical studies demonstrated higher biomarker-centered scores. Reported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P values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compare the corresponding stratified groups, with </a:t>
            </a:r>
            <a:r>
              <a:rPr lang="en-US" sz="800" b="1" dirty="0">
                <a:latin typeface="Arial" panose="020B0604020202020204" pitchFamily="34" charset="0"/>
                <a:cs typeface="Arial" panose="020B0604020202020204" pitchFamily="34" charset="0"/>
              </a:rPr>
              <a:t>P &lt; 0.05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considered statistically significant. GAL9, galectin-9; PDAC, pancreatic ductal adenocarcinoma; SD, standard deviation.</a:t>
            </a:r>
          </a:p>
        </p:txBody>
      </p:sp>
    </p:spTree>
    <p:extLst>
      <p:ext uri="{BB962C8B-B14F-4D97-AF65-F5344CB8AC3E}">
        <p14:creationId xmlns:p14="http://schemas.microsoft.com/office/powerpoint/2010/main" val="2820819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785</Words>
  <Application>Microsoft Macintosh PowerPoint</Application>
  <PresentationFormat>Widescreen</PresentationFormat>
  <Paragraphs>212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Malik, D A.</dc:creator>
  <cp:lastModifiedBy>Malik, D A.</cp:lastModifiedBy>
  <cp:revision>5</cp:revision>
  <dcterms:created xsi:type="dcterms:W3CDTF">2026-06-15T00:13:54Z</dcterms:created>
  <dcterms:modified xsi:type="dcterms:W3CDTF">2026-06-27T02:10:00Z</dcterms:modified>
</cp:coreProperties>
</file>