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75" r:id="rId3"/>
    <p:sldId id="278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DCF"/>
    <a:srgbClr val="FF6BDA"/>
    <a:srgbClr val="FF9633"/>
    <a:srgbClr val="CF29A6"/>
    <a:srgbClr val="E97200"/>
    <a:srgbClr val="8C6552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6327"/>
  </p:normalViewPr>
  <p:slideViewPr>
    <p:cSldViewPr snapToGrid="0">
      <p:cViewPr varScale="1">
        <p:scale>
          <a:sx n="86" d="100"/>
          <a:sy n="86" d="100"/>
        </p:scale>
        <p:origin x="298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Fletcher (PGR)" userId="410480b6-f4b4-4944-88a8-e3c39eed5beb" providerId="ADAL" clId="{73AACEE1-C372-45FC-B32A-870E128E90A7}"/>
    <pc:docChg chg="delSld">
      <pc:chgData name="Charlotte Fletcher (PGR)" userId="410480b6-f4b4-4944-88a8-e3c39eed5beb" providerId="ADAL" clId="{73AACEE1-C372-45FC-B32A-870E128E90A7}" dt="2026-04-07T09:33:45.252" v="2" actId="47"/>
      <pc:docMkLst>
        <pc:docMk/>
      </pc:docMkLst>
      <pc:sldChg chg="del">
        <pc:chgData name="Charlotte Fletcher (PGR)" userId="410480b6-f4b4-4944-88a8-e3c39eed5beb" providerId="ADAL" clId="{73AACEE1-C372-45FC-B32A-870E128E90A7}" dt="2026-04-07T09:33:45.252" v="2" actId="47"/>
        <pc:sldMkLst>
          <pc:docMk/>
          <pc:sldMk cId="2750538114" sldId="277"/>
        </pc:sldMkLst>
      </pc:sldChg>
      <pc:sldChg chg="del">
        <pc:chgData name="Charlotte Fletcher (PGR)" userId="410480b6-f4b4-4944-88a8-e3c39eed5beb" providerId="ADAL" clId="{73AACEE1-C372-45FC-B32A-870E128E90A7}" dt="2026-04-07T09:33:43.086" v="0" actId="47"/>
        <pc:sldMkLst>
          <pc:docMk/>
          <pc:sldMk cId="3555937590" sldId="281"/>
        </pc:sldMkLst>
      </pc:sldChg>
      <pc:sldChg chg="del">
        <pc:chgData name="Charlotte Fletcher (PGR)" userId="410480b6-f4b4-4944-88a8-e3c39eed5beb" providerId="ADAL" clId="{73AACEE1-C372-45FC-B32A-870E128E90A7}" dt="2026-04-07T09:33:43.535" v="1" actId="47"/>
        <pc:sldMkLst>
          <pc:docMk/>
          <pc:sldMk cId="3112475911" sldId="28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6D51-3D2B-4DAB-B170-C645F64CF72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C84B-1C58-423F-B113-635DC3F43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43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6D51-3D2B-4DAB-B170-C645F64CF72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C84B-1C58-423F-B113-635DC3F43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8999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6D51-3D2B-4DAB-B170-C645F64CF72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C84B-1C58-423F-B113-635DC3F43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056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6D51-3D2B-4DAB-B170-C645F64CF72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C84B-1C58-423F-B113-635DC3F43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844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6D51-3D2B-4DAB-B170-C645F64CF72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C84B-1C58-423F-B113-635DC3F43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859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6D51-3D2B-4DAB-B170-C645F64CF72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C84B-1C58-423F-B113-635DC3F43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377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6D51-3D2B-4DAB-B170-C645F64CF72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C84B-1C58-423F-B113-635DC3F43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306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6D51-3D2B-4DAB-B170-C645F64CF72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C84B-1C58-423F-B113-635DC3F43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648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6D51-3D2B-4DAB-B170-C645F64CF72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C84B-1C58-423F-B113-635DC3F43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02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6D51-3D2B-4DAB-B170-C645F64CF72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C84B-1C58-423F-B113-635DC3F43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124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26D51-3D2B-4DAB-B170-C645F64CF72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8C84B-1C58-423F-B113-635DC3F43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662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26D51-3D2B-4DAB-B170-C645F64CF725}" type="datetimeFigureOut">
              <a:rPr lang="en-GB" smtClean="0"/>
              <a:t>07/04/2026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68C84B-1C58-423F-B113-635DC3F43F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060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1C189-28BF-075F-2E88-537E3525E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CE2BCDE-204D-24F0-5D1C-A9AB2604C4EB}"/>
              </a:ext>
            </a:extLst>
          </p:cNvPr>
          <p:cNvGrpSpPr/>
          <p:nvPr/>
        </p:nvGrpSpPr>
        <p:grpSpPr>
          <a:xfrm>
            <a:off x="536380" y="306273"/>
            <a:ext cx="5785240" cy="8963814"/>
            <a:chOff x="536380" y="306273"/>
            <a:chExt cx="5785240" cy="896381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07C76C-CEB9-534A-254D-A9657B1C5F23}"/>
                </a:ext>
              </a:extLst>
            </p:cNvPr>
            <p:cNvSpPr txBox="1"/>
            <p:nvPr/>
          </p:nvSpPr>
          <p:spPr>
            <a:xfrm>
              <a:off x="2311226" y="306273"/>
              <a:ext cx="22355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Supplemental Table 1</a:t>
              </a: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A9661F7-5591-55E8-2DBC-B1499FEE8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6380" y="1066800"/>
              <a:ext cx="5785240" cy="7577253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2F0DB3E-75BC-C7F3-3053-5101023C1134}"/>
                </a:ext>
              </a:extLst>
            </p:cNvPr>
            <p:cNvSpPr txBox="1"/>
            <p:nvPr/>
          </p:nvSpPr>
          <p:spPr>
            <a:xfrm>
              <a:off x="536380" y="8839200"/>
              <a:ext cx="57852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100" b="1" dirty="0">
                  <a:latin typeface="Candara" panose="020E0502030303020204" pitchFamily="34" charset="0"/>
                </a:rPr>
                <a:t>Supplemental Table 1. </a:t>
              </a:r>
              <a:r>
                <a:rPr lang="en-GB" sz="1100" dirty="0">
                  <a:latin typeface="Candara" panose="020E0502030303020204" pitchFamily="34" charset="0"/>
                </a:rPr>
                <a:t>Identity of constituent proteins within the ~21 kDa band separated from Nagase crude alginate lyse preparation. </a:t>
              </a:r>
              <a:endParaRPr lang="en-GB" sz="1100" dirty="0">
                <a:solidFill>
                  <a:srgbClr val="00B0F0"/>
                </a:solidFill>
                <a:highlight>
                  <a:srgbClr val="FFFF00"/>
                </a:highlight>
                <a:latin typeface="Candara" panose="020E0502030303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0207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5E2A2-7C05-2942-DFA2-85EBAD6F1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9DD13EC-1AA6-394D-19D4-0B083256F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564146"/>
              </p:ext>
            </p:extLst>
          </p:nvPr>
        </p:nvGraphicFramePr>
        <p:xfrm>
          <a:off x="1030287" y="3019457"/>
          <a:ext cx="4797425" cy="3314700"/>
        </p:xfrm>
        <a:graphic>
          <a:graphicData uri="http://schemas.openxmlformats.org/drawingml/2006/table">
            <a:tbl>
              <a:tblPr firstRow="1" firstCol="1" bandRow="1"/>
              <a:tblGrid>
                <a:gridCol w="2056731">
                  <a:extLst>
                    <a:ext uri="{9D8B030D-6E8A-4147-A177-3AD203B41FA5}">
                      <a16:colId xmlns:a16="http://schemas.microsoft.com/office/drawing/2014/main" val="3193998920"/>
                    </a:ext>
                  </a:extLst>
                </a:gridCol>
                <a:gridCol w="1029272">
                  <a:extLst>
                    <a:ext uri="{9D8B030D-6E8A-4147-A177-3AD203B41FA5}">
                      <a16:colId xmlns:a16="http://schemas.microsoft.com/office/drawing/2014/main" val="4024456753"/>
                    </a:ext>
                  </a:extLst>
                </a:gridCol>
                <a:gridCol w="683360">
                  <a:extLst>
                    <a:ext uri="{9D8B030D-6E8A-4147-A177-3AD203B41FA5}">
                      <a16:colId xmlns:a16="http://schemas.microsoft.com/office/drawing/2014/main" val="2593828690"/>
                    </a:ext>
                  </a:extLst>
                </a:gridCol>
                <a:gridCol w="1028062">
                  <a:extLst>
                    <a:ext uri="{9D8B030D-6E8A-4147-A177-3AD203B41FA5}">
                      <a16:colId xmlns:a16="http://schemas.microsoft.com/office/drawing/2014/main" val="1791421192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50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Ligand</a:t>
                      </a:r>
                      <a:br>
                        <a:rPr lang="en-GB" sz="1000" b="1" kern="150" dirty="0">
                          <a:effectLst/>
                          <a:latin typeface="Liberation Sans"/>
                          <a:ea typeface="Calibri"/>
                          <a:cs typeface="Noto Sans Arabic"/>
                        </a:rPr>
                      </a:br>
                      <a:r>
                        <a:rPr lang="en-GB" sz="1000" b="1" kern="150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full name</a:t>
                      </a:r>
                      <a:endParaRPr lang="en-GB" sz="1000" kern="150">
                        <a:effectLst/>
                        <a:latin typeface="Calibri"/>
                        <a:ea typeface="Calibri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50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Ligand</a:t>
                      </a:r>
                      <a:br>
                        <a:rPr lang="en-GB" sz="1000" b="1" kern="150" dirty="0">
                          <a:effectLst/>
                          <a:latin typeface="Liberation Sans"/>
                          <a:ea typeface="Calibri"/>
                          <a:cs typeface="Noto Sans Arabic"/>
                        </a:rPr>
                      </a:br>
                      <a:r>
                        <a:rPr lang="en-GB" sz="1000" b="1" kern="150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short name</a:t>
                      </a:r>
                      <a:endParaRPr lang="en-GB" sz="1000" kern="150">
                        <a:effectLst/>
                        <a:latin typeface="Calibri"/>
                        <a:ea typeface="Calibri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1" kern="150" dirty="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Fq</a:t>
                      </a:r>
                      <a:r>
                        <a:rPr lang="en-US" sz="1000" b="1" kern="150" dirty="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PBP</a:t>
                      </a:r>
                      <a:endParaRPr lang="en-GB" sz="1000" kern="150" dirty="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HusA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2819939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50">
                          <a:effectLst/>
                          <a:latin typeface="Liberation Sans"/>
                          <a:ea typeface="Calibri" panose="020F0502020204030204" pitchFamily="34" charset="0"/>
                          <a:cs typeface="Noto Sans Arabic"/>
                        </a:rPr>
                        <a:t>Coproporphyrinogen III</a:t>
                      </a:r>
                      <a:endParaRPr lang="en-GB" sz="10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50">
                          <a:effectLst/>
                          <a:latin typeface="Liberation Sans"/>
                          <a:ea typeface="Calibri" panose="020F0502020204030204" pitchFamily="34" charset="0"/>
                          <a:cs typeface="Noto Sans Arabic"/>
                        </a:rPr>
                        <a:t>cgen3</a:t>
                      </a:r>
                      <a:endParaRPr lang="en-GB" sz="10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-8.4702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-7.6545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8665088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50">
                          <a:effectLst/>
                          <a:latin typeface="Liberation Sans"/>
                          <a:ea typeface="Calibri" panose="020F0502020204030204" pitchFamily="34" charset="0"/>
                          <a:cs typeface="Noto Sans Arabic"/>
                        </a:rPr>
                        <a:t>Protoporphyrinogen IX</a:t>
                      </a:r>
                      <a:endParaRPr lang="en-GB" sz="10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50">
                          <a:effectLst/>
                          <a:latin typeface="Liberation Sans"/>
                          <a:ea typeface="Calibri" panose="020F0502020204030204" pitchFamily="34" charset="0"/>
                          <a:cs typeface="Noto Sans Arabic"/>
                        </a:rPr>
                        <a:t>pgen9</a:t>
                      </a:r>
                      <a:endParaRPr lang="en-GB" sz="10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-8.9597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-8.0984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3903387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50">
                          <a:effectLst/>
                          <a:latin typeface="Liberation Sans"/>
                          <a:ea typeface="Calibri" panose="020F0502020204030204" pitchFamily="34" charset="0"/>
                          <a:cs typeface="Noto Sans Arabic"/>
                        </a:rPr>
                        <a:t>Protoporphyrin IX</a:t>
                      </a:r>
                      <a:endParaRPr lang="en-GB" sz="10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50">
                          <a:effectLst/>
                          <a:latin typeface="Liberation Sans"/>
                          <a:ea typeface="Calibri" panose="020F0502020204030204" pitchFamily="34" charset="0"/>
                          <a:cs typeface="Noto Sans Arabic"/>
                        </a:rPr>
                        <a:t>ppor9</a:t>
                      </a:r>
                      <a:endParaRPr lang="en-GB" sz="10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-10.4674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-7.8561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7095113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50" dirty="0" err="1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Heme</a:t>
                      </a:r>
                      <a:r>
                        <a:rPr lang="en-GB" sz="1000" kern="150" dirty="0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 B</a:t>
                      </a:r>
                      <a:endParaRPr lang="en-GB" sz="1000" kern="150" dirty="0">
                        <a:effectLst/>
                        <a:latin typeface="Calibri"/>
                        <a:ea typeface="Calibri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50" dirty="0" err="1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hemeb</a:t>
                      </a:r>
                      <a:endParaRPr lang="en-GB" sz="1000" kern="150" dirty="0" err="1">
                        <a:effectLst/>
                        <a:latin typeface="Calibri"/>
                        <a:ea typeface="Calibri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/>
                        </a:rPr>
                        <a:t>-10.1500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-8.1855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696887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50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Hemin chloride (Heme-Fe3+, Cl-)</a:t>
                      </a:r>
                      <a:endParaRPr lang="en-GB" sz="1000" kern="150">
                        <a:effectLst/>
                        <a:latin typeface="Calibri"/>
                        <a:ea typeface="Calibri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50">
                          <a:effectLst/>
                          <a:latin typeface="Liberation Sans"/>
                          <a:ea typeface="Calibri" panose="020F0502020204030204" pitchFamily="34" charset="0"/>
                          <a:cs typeface="Noto Sans Arabic"/>
                        </a:rPr>
                        <a:t>hem3</a:t>
                      </a:r>
                      <a:endParaRPr lang="en-GB" sz="10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-9.3278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-8.5247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1237288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50" dirty="0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Hemin no Cl- (oxidized </a:t>
                      </a:r>
                      <a:r>
                        <a:rPr lang="en-GB" sz="1000" kern="150" dirty="0" err="1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Heme</a:t>
                      </a:r>
                      <a:r>
                        <a:rPr lang="en-GB" sz="1000" kern="150" dirty="0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 B)</a:t>
                      </a:r>
                      <a:endParaRPr lang="en-GB" sz="1000" kern="150" dirty="0">
                        <a:effectLst/>
                        <a:latin typeface="Calibri"/>
                        <a:ea typeface="Calibri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50">
                          <a:effectLst/>
                          <a:latin typeface="Liberation Sans"/>
                          <a:ea typeface="Calibri" panose="020F0502020204030204" pitchFamily="34" charset="0"/>
                          <a:cs typeface="Noto Sans Arabic"/>
                        </a:rPr>
                        <a:t>hem3x</a:t>
                      </a:r>
                      <a:endParaRPr lang="en-GB" sz="10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-10.2383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 dirty="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-8.3944</a:t>
                      </a:r>
                      <a:endParaRPr lang="en-GB" sz="1000" kern="150" dirty="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0309052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50" dirty="0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Zinc </a:t>
                      </a:r>
                      <a:r>
                        <a:rPr lang="en-GB" sz="1000" b="0" i="0" u="none" strike="noStrike" kern="150" noProof="0">
                          <a:solidFill>
                            <a:srgbClr val="000000"/>
                          </a:solidFill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Protoporphyrin</a:t>
                      </a:r>
                      <a:endParaRPr lang="en-GB" sz="1000" kern="150">
                        <a:effectLst/>
                        <a:latin typeface="Calibri"/>
                        <a:ea typeface="Calibri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50" dirty="0" err="1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porzo</a:t>
                      </a:r>
                      <a:endParaRPr lang="en-GB" sz="1000" kern="150" dirty="0" err="1">
                        <a:effectLst/>
                        <a:latin typeface="Calibri"/>
                        <a:ea typeface="Calibri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/>
                        </a:rPr>
                        <a:t>-9.2250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-8.3916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6572087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50" dirty="0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Zinc </a:t>
                      </a:r>
                      <a:r>
                        <a:rPr lang="en-GB" sz="1000" b="0" i="0" u="none" strike="noStrike" kern="150" noProof="0">
                          <a:solidFill>
                            <a:srgbClr val="000000"/>
                          </a:solidFill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Protoporphyrin</a:t>
                      </a:r>
                      <a:r>
                        <a:rPr lang="en-GB" sz="1000" kern="150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-H2O</a:t>
                      </a:r>
                      <a:endParaRPr lang="en-GB" sz="10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50" dirty="0" err="1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porzn</a:t>
                      </a:r>
                      <a:endParaRPr lang="en-GB" sz="1000" kern="150" dirty="0">
                        <a:effectLst/>
                        <a:latin typeface="Calibri"/>
                        <a:ea typeface="Calibri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-10.5126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 dirty="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-8.5455</a:t>
                      </a:r>
                      <a:endParaRPr lang="en-GB" sz="1000" kern="150" dirty="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2231143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50">
                          <a:effectLst/>
                          <a:latin typeface="Liberation Sans"/>
                          <a:ea typeface="Calibri" panose="020F0502020204030204" pitchFamily="34" charset="0"/>
                          <a:cs typeface="Noto Sans Arabic"/>
                        </a:rPr>
                        <a:t>Chlorophyll A</a:t>
                      </a:r>
                      <a:endParaRPr lang="en-GB" sz="10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50" dirty="0" err="1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chloa</a:t>
                      </a:r>
                      <a:endParaRPr lang="en-GB" sz="1000" kern="150" dirty="0" err="1">
                        <a:effectLst/>
                        <a:latin typeface="Calibri"/>
                        <a:ea typeface="Calibri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-9.553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-7.1747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3981653"/>
                  </a:ext>
                </a:extLst>
              </a:tr>
              <a:tr h="28829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kern="150">
                          <a:effectLst/>
                          <a:latin typeface="Liberation Sans"/>
                          <a:ea typeface="Calibri" panose="020F0502020204030204" pitchFamily="34" charset="0"/>
                          <a:cs typeface="Noto Sans Arabic"/>
                        </a:rPr>
                        <a:t>Chlorophyll B</a:t>
                      </a:r>
                      <a:endParaRPr lang="en-GB" sz="1000" kern="1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en-GB" sz="1000" b="1" kern="150" dirty="0" err="1">
                          <a:effectLst/>
                          <a:latin typeface="Liberation Sans"/>
                          <a:ea typeface="Calibri"/>
                          <a:cs typeface="Noto Sans Arabic"/>
                        </a:rPr>
                        <a:t>chlob</a:t>
                      </a:r>
                      <a:endParaRPr lang="en-GB" sz="1000" kern="150" dirty="0" err="1">
                        <a:effectLst/>
                        <a:latin typeface="Calibri"/>
                        <a:ea typeface="Calibri"/>
                        <a:cs typeface="Noto Sans Arabic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-9.9153</a:t>
                      </a:r>
                      <a:endParaRPr lang="en-GB" sz="1000" kern="15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kern="150" dirty="0">
                          <a:effectLst/>
                          <a:latin typeface="Liberation Sans"/>
                          <a:ea typeface="Noto Serif CJK SC"/>
                          <a:cs typeface="Noto Sans Devanagari" panose="020B0502040504020204" pitchFamily="34" charset="0"/>
                        </a:rPr>
                        <a:t>-6.6579</a:t>
                      </a:r>
                      <a:endParaRPr lang="en-GB" sz="1000" kern="150" dirty="0">
                        <a:effectLst/>
                        <a:latin typeface="Liberation Serif"/>
                        <a:ea typeface="Noto Serif CJK SC"/>
                        <a:cs typeface="Noto Sans Devanagari" panose="020B0502040504020204" pitchFamily="34" charset="0"/>
                      </a:endParaRPr>
                    </a:p>
                  </a:txBody>
                  <a:tcPr marL="36195" marR="36195" marT="36195" marB="36195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487139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D55D6AE-E8F4-5331-DEE4-F3761B6F9203}"/>
              </a:ext>
            </a:extLst>
          </p:cNvPr>
          <p:cNvSpPr txBox="1"/>
          <p:nvPr/>
        </p:nvSpPr>
        <p:spPr>
          <a:xfrm>
            <a:off x="2311226" y="306273"/>
            <a:ext cx="2235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Supplemental Table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88B840-732E-1BE2-41A6-3F52BE722C8A}"/>
              </a:ext>
            </a:extLst>
          </p:cNvPr>
          <p:cNvSpPr txBox="1"/>
          <p:nvPr/>
        </p:nvSpPr>
        <p:spPr>
          <a:xfrm>
            <a:off x="912710" y="6525514"/>
            <a:ext cx="4961040" cy="6001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GB" sz="1100" b="1" dirty="0">
                <a:latin typeface="Candara"/>
              </a:rPr>
              <a:t>Supplemental Table 2. </a:t>
            </a:r>
            <a:r>
              <a:rPr lang="en-GB" sz="1100" dirty="0">
                <a:latin typeface="Candara"/>
              </a:rPr>
              <a:t>Docking scores (kcal/mol) of </a:t>
            </a:r>
            <a:r>
              <a:rPr lang="en-GB" sz="1100" i="1" dirty="0">
                <a:latin typeface="Candara"/>
              </a:rPr>
              <a:t>Fq</a:t>
            </a:r>
            <a:r>
              <a:rPr lang="en-GB" sz="1100" dirty="0">
                <a:latin typeface="Candara"/>
              </a:rPr>
              <a:t>PBP and HusA against porphyrin related ligands obtained from </a:t>
            </a:r>
            <a:r>
              <a:rPr lang="en-GB" sz="1100" dirty="0" err="1">
                <a:latin typeface="Candara"/>
              </a:rPr>
              <a:t>AutoDock</a:t>
            </a:r>
            <a:r>
              <a:rPr lang="en-GB" sz="1100" dirty="0">
                <a:latin typeface="Candara"/>
              </a:rPr>
              <a:t> Vina (More negative values indicate higher binding affinity).</a:t>
            </a:r>
            <a:endParaRPr lang="en-GB" sz="1100" dirty="0">
              <a:effectLst/>
              <a:latin typeface="Candara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393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5E2A2-7C05-2942-DFA2-85EBAD6F1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_1">
            <a:extLst>
              <a:ext uri="{FF2B5EF4-FFF2-40B4-BE49-F238E27FC236}">
                <a16:creationId xmlns:a16="http://schemas.microsoft.com/office/drawing/2014/main" id="{4084356D-DBB6-1D1F-72CA-ECFB3D5D4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" y="2145846"/>
            <a:ext cx="5781675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259801-36D3-CA31-4769-5EDFCB4C8BD2}"/>
              </a:ext>
            </a:extLst>
          </p:cNvPr>
          <p:cNvSpPr txBox="1"/>
          <p:nvPr/>
        </p:nvSpPr>
        <p:spPr>
          <a:xfrm>
            <a:off x="672941" y="6822621"/>
            <a:ext cx="5453540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GB" sz="1100" b="1" dirty="0">
                <a:latin typeface="Candara" panose="020E0502030303020204" pitchFamily="34" charset="0"/>
              </a:rPr>
              <a:t>Supplemental Figure 1. </a:t>
            </a:r>
            <a:r>
              <a:rPr lang="en-GB" sz="1100" dirty="0">
                <a:latin typeface="Candara" panose="020E0502030303020204" pitchFamily="34" charset="0"/>
              </a:rPr>
              <a:t>Sequence alignment of</a:t>
            </a:r>
            <a:r>
              <a:rPr lang="en-GB" sz="1100" b="1" dirty="0">
                <a:latin typeface="Candara" panose="020E0502030303020204" pitchFamily="34" charset="0"/>
              </a:rPr>
              <a:t> </a:t>
            </a:r>
            <a:r>
              <a:rPr lang="en-GB" sz="1100" i="1" dirty="0">
                <a:latin typeface="Candara" panose="020E0502030303020204" pitchFamily="34" charset="0"/>
              </a:rPr>
              <a:t>Fq</a:t>
            </a:r>
            <a:r>
              <a:rPr lang="en-GB" sz="1100" dirty="0">
                <a:latin typeface="Candara" panose="020E0502030303020204" pitchFamily="34" charset="0"/>
              </a:rPr>
              <a:t>PBP and HusA generated with ClustalO including  the secondary structures. The major binding contributing residues found by MMPBSA with Protoporphyrin IX on </a:t>
            </a:r>
            <a:r>
              <a:rPr lang="en-GB" sz="1100" i="1" dirty="0">
                <a:latin typeface="Candara" panose="020E0502030303020204" pitchFamily="34" charset="0"/>
              </a:rPr>
              <a:t>Fq</a:t>
            </a:r>
            <a:r>
              <a:rPr lang="en-GB" sz="1100" dirty="0">
                <a:latin typeface="Candara" panose="020E0502030303020204" pitchFamily="34" charset="0"/>
              </a:rPr>
              <a:t>PBP are shown below the sequence by the symbols </a:t>
            </a:r>
            <a:r>
              <a:rPr lang="en-GB" sz="1100" dirty="0">
                <a:solidFill>
                  <a:srgbClr val="FFC000"/>
                </a:solidFill>
                <a:latin typeface="Candara" panose="020E0502030303020204" pitchFamily="34" charset="0"/>
              </a:rPr>
              <a:t>★</a:t>
            </a:r>
            <a:r>
              <a:rPr lang="en-GB" sz="1100" dirty="0">
                <a:latin typeface="Candara" panose="020E0502030303020204" pitchFamily="34" charset="0"/>
              </a:rPr>
              <a:t>,</a:t>
            </a:r>
            <a:r>
              <a:rPr lang="en-GB" sz="1100" dirty="0">
                <a:solidFill>
                  <a:srgbClr val="FFFF00"/>
                </a:solidFill>
                <a:latin typeface="Candara" panose="020E0502030303020204" pitchFamily="34" charset="0"/>
              </a:rPr>
              <a:t>▲</a:t>
            </a:r>
            <a:r>
              <a:rPr lang="en-GB" sz="1100" dirty="0">
                <a:solidFill>
                  <a:srgbClr val="00B0F0"/>
                </a:solidFill>
                <a:latin typeface="Candara" panose="020E0502030303020204" pitchFamily="34" charset="0"/>
              </a:rPr>
              <a:t> </a:t>
            </a:r>
            <a:r>
              <a:rPr lang="en-GB" sz="1100" dirty="0">
                <a:latin typeface="Candara" panose="020E0502030303020204" pitchFamily="34" charset="0"/>
              </a:rPr>
              <a:t>and</a:t>
            </a:r>
            <a:r>
              <a:rPr lang="en-GB" sz="1100" dirty="0">
                <a:solidFill>
                  <a:srgbClr val="00B0F0"/>
                </a:solidFill>
                <a:latin typeface="Candara" panose="020E0502030303020204" pitchFamily="34" charset="0"/>
              </a:rPr>
              <a:t> </a:t>
            </a:r>
            <a:r>
              <a:rPr lang="en-GB" sz="1100" dirty="0">
                <a:solidFill>
                  <a:srgbClr val="FF3DCF"/>
                </a:solidFill>
                <a:latin typeface="Candara" panose="020E0502030303020204" pitchFamily="34" charset="0"/>
              </a:rPr>
              <a:t>●</a:t>
            </a:r>
            <a:r>
              <a:rPr lang="en-GB" sz="1100" dirty="0">
                <a:latin typeface="Candara" panose="020E0502030303020204" pitchFamily="34" charset="0"/>
              </a:rPr>
              <a:t>.</a:t>
            </a:r>
            <a:r>
              <a:rPr lang="en-GB" sz="1100" dirty="0">
                <a:solidFill>
                  <a:srgbClr val="00B0F0"/>
                </a:solidFill>
                <a:latin typeface="Candara" panose="020E0502030303020204" pitchFamily="34" charset="0"/>
              </a:rPr>
              <a:t> </a:t>
            </a:r>
            <a:r>
              <a:rPr lang="en-GB" sz="1100" dirty="0">
                <a:latin typeface="Candara" panose="020E0502030303020204" pitchFamily="34" charset="0"/>
              </a:rPr>
              <a:t>The marks </a:t>
            </a:r>
            <a:r>
              <a:rPr lang="en-GB" sz="1100" b="1" i="1" dirty="0">
                <a:solidFill>
                  <a:srgbClr val="00B050"/>
                </a:solidFill>
                <a:latin typeface="Candara" panose="020E0502030303020204" pitchFamily="34" charset="0"/>
              </a:rPr>
              <a:t>1</a:t>
            </a:r>
            <a:r>
              <a:rPr lang="en-GB" sz="1100" dirty="0">
                <a:solidFill>
                  <a:srgbClr val="00B0F0"/>
                </a:solidFill>
                <a:latin typeface="Candara" panose="020E0502030303020204" pitchFamily="34" charset="0"/>
              </a:rPr>
              <a:t> </a:t>
            </a:r>
            <a:r>
              <a:rPr lang="en-GB" sz="1100" dirty="0">
                <a:latin typeface="Candara" panose="020E0502030303020204" pitchFamily="34" charset="0"/>
              </a:rPr>
              <a:t>indicate a cysteine bridge in </a:t>
            </a:r>
            <a:r>
              <a:rPr lang="en-GB" sz="1100" i="1" dirty="0">
                <a:latin typeface="Candara" panose="020E0502030303020204" pitchFamily="34" charset="0"/>
                <a:ea typeface="Calibri"/>
                <a:cs typeface="Calibri"/>
              </a:rPr>
              <a:t>Fq</a:t>
            </a:r>
            <a:r>
              <a:rPr lang="en-GB" sz="1100" dirty="0">
                <a:latin typeface="Candara" panose="020E0502030303020204" pitchFamily="34" charset="0"/>
                <a:ea typeface="Calibri"/>
                <a:cs typeface="Calibri"/>
              </a:rPr>
              <a:t>PBP.</a:t>
            </a:r>
            <a:endParaRPr lang="en-US" dirty="0">
              <a:latin typeface="Candara" panose="020E0502030303020204" pitchFamily="34" charset="0"/>
            </a:endParaRPr>
          </a:p>
          <a:p>
            <a:pPr algn="just"/>
            <a:endParaRPr lang="en-GB" sz="1100" dirty="0">
              <a:solidFill>
                <a:srgbClr val="00B0F0"/>
              </a:solidFill>
              <a:latin typeface="Candara" panose="020E0502030303020204" pitchFamily="34" charset="0"/>
            </a:endParaRPr>
          </a:p>
          <a:p>
            <a:pPr algn="just"/>
            <a:endParaRPr lang="en-GB" sz="1100" dirty="0">
              <a:latin typeface="Candara" panose="020E0502030303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A76721-1DE0-A66F-97E9-32ACBAABAE55}"/>
              </a:ext>
            </a:extLst>
          </p:cNvPr>
          <p:cNvSpPr txBox="1"/>
          <p:nvPr/>
        </p:nvSpPr>
        <p:spPr>
          <a:xfrm>
            <a:off x="2311226" y="306273"/>
            <a:ext cx="2319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Supplemental Figure 1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7FBEBF5-51D6-B2A0-0C8B-34170D3CFB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6612" y="4895850"/>
            <a:ext cx="104775" cy="1143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5F66850E-3B31-5303-26A5-0AEBA0DB26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90900" y="4900612"/>
            <a:ext cx="76200" cy="104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E012FF-7824-5805-AD34-444165A5D7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6613" y="4895850"/>
            <a:ext cx="104775" cy="11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5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8453</TotalTime>
  <Words>209</Words>
  <Application>Microsoft Office PowerPoint</Application>
  <PresentationFormat>A4 Paper (210x297 mm)</PresentationFormat>
  <Paragraphs>50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Candara</vt:lpstr>
      <vt:lpstr>Liberation Sans</vt:lpstr>
      <vt:lpstr>Liberation Serif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 Willats</dc:creator>
  <cp:lastModifiedBy>Charlotte Fletcher (PGR)</cp:lastModifiedBy>
  <cp:revision>285</cp:revision>
  <dcterms:created xsi:type="dcterms:W3CDTF">2023-01-19T13:55:57Z</dcterms:created>
  <dcterms:modified xsi:type="dcterms:W3CDTF">2026-04-07T09:33:47Z</dcterms:modified>
</cp:coreProperties>
</file>