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1048B-A169-42EF-8E61-B5EEA9056321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69A50-9E28-4AF4-A8CD-A6D8C68E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31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69A50-9E28-4AF4-A8CD-A6D8C68E72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77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8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41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7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9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39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5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88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326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42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1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6E44D-6745-42BD-B18F-510F60DEA61F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A8B13-601E-41D3-9CC7-197BA0E16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0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44" y="0"/>
            <a:ext cx="8142732" cy="558062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7487" y="5553190"/>
            <a:ext cx="11402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S1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Chromosome-wide counts distribution of SNP and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Indels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per 100kb between H1 and its two parents.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Note: The subtraction values between the variation number of T44-4x and T45-4x of SNPs (blue color) and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Indels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(red color) were showed in the vertical axis, positive numbers represent the variation between H1 and T44-4x and negative numbers represent the variations between H1 and T45-4x.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828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02539" y="5155228"/>
            <a:ext cx="110858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S2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GO analysis of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differentially expressed genes in neo-tetraploid rice comparative its two parents. </a:t>
            </a: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Note: Genes were divided into three categories: biological process, cell component, and molecular function.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Significant GO terms of biological process category between up-regulation and down regulation genes.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Significant GO categories of cell component category between up-regulation and down regulation genes.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Significant GO categories of molecular function category between up-regulation and down regulation genes.</a:t>
            </a:r>
          </a:p>
          <a:p>
            <a:endParaRPr lang="zh-CN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017" y="0"/>
            <a:ext cx="6496930" cy="497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97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27957" y="5568695"/>
            <a:ext cx="10131586" cy="38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S3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Predicted protein-protein interaction network of pollen fertility genes in neo-tetraploid rice compared with its parents</a:t>
            </a:r>
            <a:endParaRPr lang="zh-CN" altLang="en-US" sz="1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6DB209-7B62-4611-8AB4-0CDC740EF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77" y="690874"/>
            <a:ext cx="10380572" cy="474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69231" y="4881488"/>
            <a:ext cx="1026062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S4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Comparison of the log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(FC) of nine selected genes using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-PCR analysis.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Note: Both the log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transformed values of relative expression of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-PCR and fold changes of RNA-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data were used for linear regression. The Pearson’s correlation coefficient was used to measure the linear correlation of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-PCR and RNA-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analysis.</a:t>
            </a:r>
            <a:endParaRPr lang="zh-CN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5015F31-71C9-4BA8-9912-99A79CF7D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291" y="457199"/>
            <a:ext cx="6204505" cy="442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27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984502" y="5873114"/>
            <a:ext cx="10222991" cy="984886"/>
            <a:chOff x="978407" y="5873114"/>
            <a:chExt cx="10222991" cy="984886"/>
          </a:xfrm>
        </p:grpSpPr>
        <p:sp>
          <p:nvSpPr>
            <p:cNvPr id="6" name="文本框 5"/>
            <p:cNvSpPr txBox="1"/>
            <p:nvPr/>
          </p:nvSpPr>
          <p:spPr>
            <a:xfrm>
              <a:off x="2645308" y="5873114"/>
              <a:ext cx="72170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Figure S5 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Mutations of </a:t>
              </a:r>
              <a:r>
                <a:rPr lang="en-US" altLang="zh-CN" sz="1400" i="1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TMS9-1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target sites and its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expression level 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in </a:t>
              </a:r>
              <a:r>
                <a:rPr lang="en-US" altLang="zh-CN" sz="1400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H1 and </a:t>
              </a:r>
              <a:r>
                <a:rPr lang="en-US" altLang="zh-CN" sz="1400" i="1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nt-tms9-1</a:t>
              </a:r>
              <a:endPara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zh-CN" altLang="en-US" sz="1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78407" y="6119336"/>
              <a:ext cx="1022299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ote: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a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PAM sequence and two target sites of</a:t>
              </a:r>
              <a:r>
                <a:rPr lang="en-US" altLang="zh-CN" sz="1400" i="1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TMS9-1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 in neo-tetraploid rice; </a:t>
              </a:r>
              <a:r>
                <a:rPr lang="en-US" altLang="zh-CN" sz="1400" b="1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b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Expression level of </a:t>
              </a:r>
              <a:r>
                <a:rPr lang="en-US" altLang="zh-CN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TMS9-1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in neo-tetraploid rice and its two parents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; 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Pollen fertility of </a:t>
              </a:r>
              <a:r>
                <a:rPr lang="en-US" altLang="zh-CN" sz="1400" i="1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TMS9-1 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knockout lines (</a:t>
              </a:r>
              <a:r>
                <a:rPr lang="en-US" altLang="zh-CN" sz="1400" i="1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nt-tms9-1</a:t>
              </a:r>
              <a:r>
                <a:rPr lang="en-US" altLang="zh-CN" sz="1400" dirty="0">
                  <a:latin typeface="Arial" panose="020B0604020202020204" pitchFamily="34" charset="0"/>
                  <a:ea typeface="MinionPro-Bold"/>
                  <a:cs typeface="Arial" panose="020B0604020202020204" pitchFamily="34" charset="0"/>
                </a:rPr>
                <a:t>) and its wild type. 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8EA5FA8F-06B3-4428-BAAA-2F92001E2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68" y="87443"/>
            <a:ext cx="7043116" cy="581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57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30332" y="375139"/>
            <a:ext cx="11245852" cy="5893010"/>
            <a:chOff x="359994" y="218516"/>
            <a:chExt cx="11521440" cy="627529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371" y="218516"/>
              <a:ext cx="9810337" cy="5011852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359994" y="5347651"/>
              <a:ext cx="11521440" cy="1146155"/>
              <a:chOff x="295986" y="5420803"/>
              <a:chExt cx="11521440" cy="1146155"/>
            </a:xfrm>
          </p:grpSpPr>
          <p:sp>
            <p:nvSpPr>
              <p:cNvPr id="4" name="Rectangle 3"/>
              <p:cNvSpPr>
                <a:spLocks noChangeArrowheads="1"/>
              </p:cNvSpPr>
              <p:nvPr/>
            </p:nvSpPr>
            <p:spPr bwMode="auto">
              <a:xfrm>
                <a:off x="2356765" y="5420803"/>
                <a:ext cx="739988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Figure S6</a:t>
                </a:r>
                <a:r>
                  <a:rPr kumimoji="0" lang="en-US" altLang="zh-CN" sz="14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</a:t>
                </a:r>
                <a:r>
                  <a:rPr kumimoji="0" lang="en-US" altLang="zh-CN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Mutations of </a:t>
                </a:r>
                <a:r>
                  <a:rPr kumimoji="0" lang="en-US" altLang="zh-CN" sz="1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TMS5</a:t>
                </a:r>
                <a:r>
                  <a:rPr kumimoji="0" lang="en-US" altLang="zh-CN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target sites and its expression</a:t>
                </a:r>
                <a:r>
                  <a:rPr kumimoji="0" lang="en-US" altLang="zh-CN" sz="14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level </a:t>
                </a:r>
                <a:r>
                  <a:rPr kumimoji="0" lang="en-US" altLang="zh-CN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in </a:t>
                </a:r>
                <a:r>
                  <a:rPr kumimoji="0" lang="en-US" altLang="zh-CN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H1 and </a:t>
                </a:r>
                <a:r>
                  <a:rPr kumimoji="0" lang="en-US" altLang="zh-CN" sz="1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nt-tms5</a:t>
                </a:r>
                <a:endParaRPr kumimoji="0" lang="en-US" altLang="zh-CN" sz="14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295986" y="5780377"/>
                <a:ext cx="11521440" cy="786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ote: </a:t>
                </a:r>
                <a:r>
                  <a:rPr lang="en-US" altLang="zh-C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altLang="zh-CN" sz="1400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PAM sequence and two target sites of</a:t>
                </a:r>
                <a:r>
                  <a:rPr lang="en-US" altLang="zh-CN" sz="1400" i="1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TMS5</a:t>
                </a:r>
                <a:r>
                  <a:rPr lang="en-US" altLang="zh-CN" sz="1400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in neo-tetraploid rice; </a:t>
                </a:r>
                <a:r>
                  <a:rPr lang="en-US" altLang="zh-CN" sz="1400" b="1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b</a:t>
                </a:r>
                <a:r>
                  <a:rPr lang="en-US" altLang="zh-CN" sz="1400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Sequencing results of  two targets  in </a:t>
                </a:r>
                <a:r>
                  <a:rPr lang="en-US" altLang="zh-CN" sz="1400" i="1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TMS5</a:t>
                </a:r>
                <a:r>
                  <a:rPr lang="en-US" altLang="zh-CN" sz="1400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knockout lines;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400" b="1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  c</a:t>
                </a:r>
                <a:r>
                  <a:rPr lang="en-US" altLang="zh-CN" sz="1400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 Expression analysis of TMS5 in its wild type and </a:t>
                </a:r>
                <a:r>
                  <a:rPr lang="en-US" altLang="zh-CN" sz="1400" i="1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nt-tms5 </a:t>
                </a:r>
                <a:r>
                  <a:rPr lang="en-US" altLang="zh-CN" sz="1400" dirty="0">
                    <a:latin typeface="Arial" panose="020B0604020202020204" pitchFamily="34" charset="0"/>
                    <a:ea typeface="MinionPro-Bold"/>
                    <a:cs typeface="Arial" panose="020B0604020202020204" pitchFamily="34" charset="0"/>
                  </a:rPr>
                  <a:t>mutant. 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0346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610" y="391813"/>
            <a:ext cx="6142701" cy="440761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7C147EE-CFDB-4665-B26E-6164E1724C63}"/>
              </a:ext>
            </a:extLst>
          </p:cNvPr>
          <p:cNvSpPr txBox="1"/>
          <p:nvPr/>
        </p:nvSpPr>
        <p:spPr>
          <a:xfrm>
            <a:off x="506027" y="5011040"/>
            <a:ext cx="109708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S7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Phenotypic comparison and developing rice anthers between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nt-tms5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and its wild type in neo-tetraploid rice. </a:t>
            </a: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Floral organs between the wild type and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nt-tms5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after removed the lemma. Bars = 1 mm.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Pollen grains stained with 1% I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-KI solution showing mature pollen grains in wild type and typical abortion of mature pollen grains in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nt-tms5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. Bars = 100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Comparison of the panicle between the wild type and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nt-tms5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078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428</Words>
  <Application>Microsoft Office PowerPoint</Application>
  <PresentationFormat>宽屏</PresentationFormat>
  <Paragraphs>15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wujw</dc:creator>
  <cp:lastModifiedBy>jw wu</cp:lastModifiedBy>
  <cp:revision>6</cp:revision>
  <dcterms:created xsi:type="dcterms:W3CDTF">2020-06-23T05:41:35Z</dcterms:created>
  <dcterms:modified xsi:type="dcterms:W3CDTF">2020-06-25T13:18:36Z</dcterms:modified>
</cp:coreProperties>
</file>