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6"/>
  </p:notesMasterIdLst>
  <p:sldIdLst>
    <p:sldId id="351" r:id="rId2"/>
    <p:sldId id="352" r:id="rId3"/>
    <p:sldId id="353" r:id="rId4"/>
    <p:sldId id="341" r:id="rId5"/>
  </p:sldIdLst>
  <p:sldSz cx="9601200" cy="12801600" type="A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>
          <p15:clr>
            <a:srgbClr val="A4A3A4"/>
          </p15:clr>
        </p15:guide>
        <p15:guide id="2" pos="302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小林 達也" initials="小林" lastIdx="1" clrIdx="0">
    <p:extLst>
      <p:ext uri="{19B8F6BF-5375-455C-9EA6-DF929625EA0E}">
        <p15:presenceInfo xmlns:p15="http://schemas.microsoft.com/office/powerpoint/2012/main" userId="S::aama0216@cloud.chiba-u.jp::a5a8dceb-7857-45c2-909a-66a4a2cde36e" providerId="AD"/>
      </p:ext>
    </p:extLst>
  </p:cmAuthor>
  <p:cmAuthor id="2" name="Author" initials="Enago" lastIdx="2" clrIdx="1">
    <p:extLst>
      <p:ext uri="{19B8F6BF-5375-455C-9EA6-DF929625EA0E}">
        <p15:presenceInfo xmlns:p15="http://schemas.microsoft.com/office/powerpoint/2012/main" userId="Auth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965"/>
    <p:restoredTop sz="96296"/>
  </p:normalViewPr>
  <p:slideViewPr>
    <p:cSldViewPr snapToGrid="0" snapToObjects="1">
      <p:cViewPr>
        <p:scale>
          <a:sx n="126" d="100"/>
          <a:sy n="126" d="100"/>
        </p:scale>
        <p:origin x="712" y="144"/>
      </p:cViewPr>
      <p:guideLst>
        <p:guide orient="horz" pos="4032"/>
        <p:guide pos="30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8" d="100"/>
        <a:sy n="6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Tatsuya/Documents/&#30740;&#31350;_&#21365;&#24035;&#30284;_BEX/siRNA/siRNA_LDH%20assa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787920554701816"/>
          <c:y val="2.3895361651821014E-2"/>
          <c:w val="0.75041217133230886"/>
          <c:h val="0.8776615113193495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'RXR RAR'!$D$17:$D$19</c:f>
                <c:numCache>
                  <c:formatCode>General</c:formatCode>
                  <c:ptCount val="3"/>
                  <c:pt idx="0">
                    <c:v>5.7739999999999999E-10</c:v>
                  </c:pt>
                  <c:pt idx="1">
                    <c:v>1.9494500000000001E-2</c:v>
                  </c:pt>
                  <c:pt idx="2">
                    <c:v>4.9174299999999997E-2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905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'RXR RAR'!$A$17:$A$19</c:f>
              <c:strCache>
                <c:ptCount val="3"/>
                <c:pt idx="0">
                  <c:v>Con</c:v>
                </c:pt>
                <c:pt idx="1">
                  <c:v>RXRA</c:v>
                </c:pt>
                <c:pt idx="2">
                  <c:v>RXRB</c:v>
                </c:pt>
              </c:strCache>
            </c:strRef>
          </c:cat>
          <c:val>
            <c:numRef>
              <c:f>'RXR RAR'!$C$17:$C$19</c:f>
              <c:numCache>
                <c:formatCode>General</c:formatCode>
                <c:ptCount val="3"/>
                <c:pt idx="0">
                  <c:v>1</c:v>
                </c:pt>
                <c:pt idx="1">
                  <c:v>0.92032429999999998</c:v>
                </c:pt>
                <c:pt idx="2">
                  <c:v>0.95926920000000004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7B-0545-B52E-958560CF33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822525359"/>
        <c:axId val="421066895"/>
      </c:barChart>
      <c:catAx>
        <c:axId val="18225253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21066895"/>
        <c:crosses val="autoZero"/>
        <c:auto val="1"/>
        <c:lblAlgn val="ctr"/>
        <c:lblOffset val="100"/>
        <c:noMultiLvlLbl val="0"/>
      </c:catAx>
      <c:valAx>
        <c:axId val="421066895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ja-JP" sz="1200" dirty="0">
                    <a:solidFill>
                      <a:schemeClr val="tx1"/>
                    </a:solidFill>
                    <a:latin typeface="+mn-lt"/>
                  </a:rPr>
                  <a:t>Relative LDH activity</a:t>
                </a:r>
                <a:endParaRPr lang="ja-JP" altLang="en-US" sz="1200">
                  <a:solidFill>
                    <a:schemeClr val="tx1"/>
                  </a:solidFill>
                  <a:latin typeface="+mn-lt"/>
                </a:endParaRPr>
              </a:p>
            </c:rich>
          </c:tx>
          <c:layout>
            <c:manualLayout>
              <c:xMode val="edge"/>
              <c:yMode val="edge"/>
              <c:x val="0"/>
              <c:y val="0.3405002132550047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8225253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E585B3-0BDA-014F-9832-AB803213F979}" type="datetimeFigureOut">
              <a:rPr kumimoji="1" lang="ja-JP" altLang="en-US" smtClean="0"/>
              <a:t>2021/11/12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9F78CF-0C0C-A946-A792-44A364EA98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6423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B7C20F-97EE-EB4C-AE6F-B3326130B1BB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6025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9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5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48" indent="0" algn="ctr">
              <a:buNone/>
              <a:defRPr sz="2100"/>
            </a:lvl2pPr>
            <a:lvl3pPr marL="960096" indent="0" algn="ctr">
              <a:buNone/>
              <a:defRPr sz="1890"/>
            </a:lvl3pPr>
            <a:lvl4pPr marL="1440144" indent="0" algn="ctr">
              <a:buNone/>
              <a:defRPr sz="1680"/>
            </a:lvl4pPr>
            <a:lvl5pPr marL="1920192" indent="0" algn="ctr">
              <a:buNone/>
              <a:defRPr sz="1680"/>
            </a:lvl5pPr>
            <a:lvl6pPr marL="2400240" indent="0" algn="ctr">
              <a:buNone/>
              <a:defRPr sz="1680"/>
            </a:lvl6pPr>
            <a:lvl7pPr marL="2880288" indent="0" algn="ctr">
              <a:buNone/>
              <a:defRPr sz="1680"/>
            </a:lvl7pPr>
            <a:lvl8pPr marL="3360336" indent="0" algn="ctr">
              <a:buNone/>
              <a:defRPr sz="1680"/>
            </a:lvl8pPr>
            <a:lvl9pPr marL="3840384" indent="0" algn="ctr">
              <a:buNone/>
              <a:defRPr sz="168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748B-BAAB-0D40-A137-29E393907F5F}" type="datetimeFigureOut">
              <a:rPr kumimoji="1" lang="ja-JP" altLang="en-US" smtClean="0"/>
              <a:t>2021/11/12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1FF1F-7F08-F444-A988-C72B28BE23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6566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748B-BAAB-0D40-A137-29E393907F5F}" type="datetimeFigureOut">
              <a:rPr kumimoji="1" lang="ja-JP" altLang="en-US" smtClean="0"/>
              <a:t>2021/11/12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1FF1F-7F08-F444-A988-C72B28BE23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4192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5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4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096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44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192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288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336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384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748B-BAAB-0D40-A137-29E393907F5F}" type="datetimeFigureOut">
              <a:rPr kumimoji="1" lang="ja-JP" altLang="en-US" smtClean="0"/>
              <a:t>2021/11/12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1FF1F-7F08-F444-A988-C72B28BE23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1075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748B-BAAB-0D40-A137-29E393907F5F}" type="datetimeFigureOut">
              <a:rPr kumimoji="1" lang="ja-JP" altLang="en-US" smtClean="0"/>
              <a:t>2021/11/12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1FF1F-7F08-F444-A988-C72B28BE23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2069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4" y="681571"/>
            <a:ext cx="8281035" cy="247438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3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48" indent="0">
              <a:buNone/>
              <a:defRPr sz="2100" b="1"/>
            </a:lvl2pPr>
            <a:lvl3pPr marL="960096" indent="0">
              <a:buNone/>
              <a:defRPr sz="1890" b="1"/>
            </a:lvl3pPr>
            <a:lvl4pPr marL="1440144" indent="0">
              <a:buNone/>
              <a:defRPr sz="1680" b="1"/>
            </a:lvl4pPr>
            <a:lvl5pPr marL="1920192" indent="0">
              <a:buNone/>
              <a:defRPr sz="1680" b="1"/>
            </a:lvl5pPr>
            <a:lvl6pPr marL="2400240" indent="0">
              <a:buNone/>
              <a:defRPr sz="1680" b="1"/>
            </a:lvl6pPr>
            <a:lvl7pPr marL="2880288" indent="0">
              <a:buNone/>
              <a:defRPr sz="1680" b="1"/>
            </a:lvl7pPr>
            <a:lvl8pPr marL="3360336" indent="0">
              <a:buNone/>
              <a:defRPr sz="1680" b="1"/>
            </a:lvl8pPr>
            <a:lvl9pPr marL="3840384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3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48" indent="0">
              <a:buNone/>
              <a:defRPr sz="2100" b="1"/>
            </a:lvl2pPr>
            <a:lvl3pPr marL="960096" indent="0">
              <a:buNone/>
              <a:defRPr sz="1890" b="1"/>
            </a:lvl3pPr>
            <a:lvl4pPr marL="1440144" indent="0">
              <a:buNone/>
              <a:defRPr sz="1680" b="1"/>
            </a:lvl4pPr>
            <a:lvl5pPr marL="1920192" indent="0">
              <a:buNone/>
              <a:defRPr sz="1680" b="1"/>
            </a:lvl5pPr>
            <a:lvl6pPr marL="2400240" indent="0">
              <a:buNone/>
              <a:defRPr sz="1680" b="1"/>
            </a:lvl6pPr>
            <a:lvl7pPr marL="2880288" indent="0">
              <a:buNone/>
              <a:defRPr sz="1680" b="1"/>
            </a:lvl7pPr>
            <a:lvl8pPr marL="3360336" indent="0">
              <a:buNone/>
              <a:defRPr sz="1680" b="1"/>
            </a:lvl8pPr>
            <a:lvl9pPr marL="3840384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748B-BAAB-0D40-A137-29E393907F5F}" type="datetimeFigureOut">
              <a:rPr kumimoji="1" lang="ja-JP" altLang="en-US" smtClean="0"/>
              <a:t>2021/11/12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1FF1F-7F08-F444-A988-C72B28BE23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5684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748B-BAAB-0D40-A137-29E393907F5F}" type="datetimeFigureOut">
              <a:rPr kumimoji="1" lang="ja-JP" altLang="en-US" smtClean="0"/>
              <a:t>2021/11/12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1FF1F-7F08-F444-A988-C72B28BE23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6715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748B-BAAB-0D40-A137-29E393907F5F}" type="datetimeFigureOut">
              <a:rPr kumimoji="1" lang="ja-JP" altLang="en-US" smtClean="0"/>
              <a:t>2021/11/12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1FF1F-7F08-F444-A988-C72B28BE23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1285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4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1" y="1843197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4" y="3840481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48" indent="0">
              <a:buNone/>
              <a:defRPr sz="1470"/>
            </a:lvl2pPr>
            <a:lvl3pPr marL="960096" indent="0">
              <a:buNone/>
              <a:defRPr sz="1260"/>
            </a:lvl3pPr>
            <a:lvl4pPr marL="1440144" indent="0">
              <a:buNone/>
              <a:defRPr sz="1050"/>
            </a:lvl4pPr>
            <a:lvl5pPr marL="1920192" indent="0">
              <a:buNone/>
              <a:defRPr sz="1050"/>
            </a:lvl5pPr>
            <a:lvl6pPr marL="2400240" indent="0">
              <a:buNone/>
              <a:defRPr sz="1050"/>
            </a:lvl6pPr>
            <a:lvl7pPr marL="2880288" indent="0">
              <a:buNone/>
              <a:defRPr sz="1050"/>
            </a:lvl7pPr>
            <a:lvl8pPr marL="3360336" indent="0">
              <a:buNone/>
              <a:defRPr sz="1050"/>
            </a:lvl8pPr>
            <a:lvl9pPr marL="3840384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748B-BAAB-0D40-A137-29E393907F5F}" type="datetimeFigureOut">
              <a:rPr kumimoji="1" lang="ja-JP" altLang="en-US" smtClean="0"/>
              <a:t>2021/11/12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1FF1F-7F08-F444-A988-C72B28BE23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7390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4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1" y="1843197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48" indent="0">
              <a:buNone/>
              <a:defRPr sz="2940"/>
            </a:lvl2pPr>
            <a:lvl3pPr marL="960096" indent="0">
              <a:buNone/>
              <a:defRPr sz="2520"/>
            </a:lvl3pPr>
            <a:lvl4pPr marL="1440144" indent="0">
              <a:buNone/>
              <a:defRPr sz="2100"/>
            </a:lvl4pPr>
            <a:lvl5pPr marL="1920192" indent="0">
              <a:buNone/>
              <a:defRPr sz="2100"/>
            </a:lvl5pPr>
            <a:lvl6pPr marL="2400240" indent="0">
              <a:buNone/>
              <a:defRPr sz="2100"/>
            </a:lvl6pPr>
            <a:lvl7pPr marL="2880288" indent="0">
              <a:buNone/>
              <a:defRPr sz="2100"/>
            </a:lvl7pPr>
            <a:lvl8pPr marL="3360336" indent="0">
              <a:buNone/>
              <a:defRPr sz="2100"/>
            </a:lvl8pPr>
            <a:lvl9pPr marL="3840384" indent="0">
              <a:buNone/>
              <a:defRPr sz="21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4" y="3840481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48" indent="0">
              <a:buNone/>
              <a:defRPr sz="1470"/>
            </a:lvl2pPr>
            <a:lvl3pPr marL="960096" indent="0">
              <a:buNone/>
              <a:defRPr sz="1260"/>
            </a:lvl3pPr>
            <a:lvl4pPr marL="1440144" indent="0">
              <a:buNone/>
              <a:defRPr sz="1050"/>
            </a:lvl4pPr>
            <a:lvl5pPr marL="1920192" indent="0">
              <a:buNone/>
              <a:defRPr sz="1050"/>
            </a:lvl5pPr>
            <a:lvl6pPr marL="2400240" indent="0">
              <a:buNone/>
              <a:defRPr sz="1050"/>
            </a:lvl6pPr>
            <a:lvl7pPr marL="2880288" indent="0">
              <a:buNone/>
              <a:defRPr sz="1050"/>
            </a:lvl7pPr>
            <a:lvl8pPr marL="3360336" indent="0">
              <a:buNone/>
              <a:defRPr sz="1050"/>
            </a:lvl8pPr>
            <a:lvl9pPr marL="3840384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748B-BAAB-0D40-A137-29E393907F5F}" type="datetimeFigureOut">
              <a:rPr kumimoji="1" lang="ja-JP" altLang="en-US" smtClean="0"/>
              <a:t>2021/11/12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1FF1F-7F08-F444-A988-C72B28BE23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7261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748B-BAAB-0D40-A137-29E393907F5F}" type="datetimeFigureOut">
              <a:rPr kumimoji="1" lang="ja-JP" altLang="en-US" smtClean="0"/>
              <a:t>2021/11/12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1FF1F-7F08-F444-A988-C72B28BE23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2411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60" y="681567"/>
            <a:ext cx="2070259" cy="1084876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4" y="681567"/>
            <a:ext cx="6090761" cy="1084876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748B-BAAB-0D40-A137-29E393907F5F}" type="datetimeFigureOut">
              <a:rPr kumimoji="1" lang="ja-JP" altLang="en-US" smtClean="0"/>
              <a:t>2021/11/12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1FF1F-7F08-F444-A988-C72B28BE23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2531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1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90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3748B-BAAB-0D40-A137-29E393907F5F}" type="datetimeFigureOut">
              <a:rPr kumimoji="1" lang="ja-JP" altLang="en-US" smtClean="0"/>
              <a:t>2021/11/12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90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90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1FF1F-7F08-F444-A988-C72B28BE23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122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60096" rtl="0" eaLnBrk="1" latinLnBrk="0" hangingPunct="1">
        <a:lnSpc>
          <a:spcPct val="90000"/>
        </a:lnSpc>
        <a:spcBef>
          <a:spcPct val="0"/>
        </a:spcBef>
        <a:buNone/>
        <a:defRPr kumimoji="1"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24" indent="-240024" algn="l" defTabSz="96009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kumimoji="1"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72" indent="-240024" algn="l" defTabSz="96009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20" indent="-240024" algn="l" defTabSz="96009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168" indent="-240024" algn="l" defTabSz="96009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16" indent="-240024" algn="l" defTabSz="96009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264" indent="-240024" algn="l" defTabSz="96009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12" indent="-240024" algn="l" defTabSz="96009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360" indent="-240024" algn="l" defTabSz="96009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408" indent="-240024" algn="l" defTabSz="96009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096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48" algn="l" defTabSz="960096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096" algn="l" defTabSz="960096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44" algn="l" defTabSz="960096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192" algn="l" defTabSz="960096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240" algn="l" defTabSz="960096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288" algn="l" defTabSz="960096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336" algn="l" defTabSz="960096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384" algn="l" defTabSz="960096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jp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12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7.jpg"/><Relationship Id="rId5" Type="http://schemas.openxmlformats.org/officeDocument/2006/relationships/image" Target="../media/image3.png"/><Relationship Id="rId10" Type="http://schemas.openxmlformats.org/officeDocument/2006/relationships/image" Target="../media/image6.jpg"/><Relationship Id="rId4" Type="http://schemas.openxmlformats.org/officeDocument/2006/relationships/image" Target="../media/image2.jpg"/><Relationship Id="rId9" Type="http://schemas.openxmlformats.org/officeDocument/2006/relationships/image" Target="../media/image5.jpg"/><Relationship Id="rId1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76AECC1B-8B28-9845-9524-6B3B876CB7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8297898"/>
              </p:ext>
            </p:extLst>
          </p:nvPr>
        </p:nvGraphicFramePr>
        <p:xfrm>
          <a:off x="2457678" y="1283075"/>
          <a:ext cx="3452876" cy="3284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2692C91-A7F7-8140-B70F-A7EB798667E7}"/>
              </a:ext>
            </a:extLst>
          </p:cNvPr>
          <p:cNvSpPr txBox="1"/>
          <p:nvPr/>
        </p:nvSpPr>
        <p:spPr>
          <a:xfrm>
            <a:off x="3800848" y="927196"/>
            <a:ext cx="471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cs typeface="Times New Roman" panose="02020603050405020304" pitchFamily="18" charset="0"/>
              </a:rPr>
              <a:t>N.S.</a:t>
            </a:r>
            <a:endParaRPr kumimoji="1" lang="ja-JP" altLang="en-US" sz="1400">
              <a:cs typeface="Times New Roman" panose="02020603050405020304" pitchFamily="18" charset="0"/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EA62170C-C61C-8348-AA4A-06F8355076C8}"/>
              </a:ext>
            </a:extLst>
          </p:cNvPr>
          <p:cNvGrpSpPr/>
          <p:nvPr/>
        </p:nvGrpSpPr>
        <p:grpSpPr>
          <a:xfrm>
            <a:off x="3632955" y="1201684"/>
            <a:ext cx="801417" cy="672906"/>
            <a:chOff x="1780371" y="3822135"/>
            <a:chExt cx="916299" cy="672906"/>
          </a:xfrm>
        </p:grpSpPr>
        <p:cxnSp>
          <p:nvCxnSpPr>
            <p:cNvPr id="10" name="直線コネクタ 9">
              <a:extLst>
                <a:ext uri="{FF2B5EF4-FFF2-40B4-BE49-F238E27FC236}">
                  <a16:creationId xmlns:a16="http://schemas.microsoft.com/office/drawing/2014/main" id="{7A381876-2430-BA48-BDF9-F40BEA48F6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80371" y="3822135"/>
              <a:ext cx="0" cy="4407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コネクタ 10">
              <a:extLst>
                <a:ext uri="{FF2B5EF4-FFF2-40B4-BE49-F238E27FC236}">
                  <a16:creationId xmlns:a16="http://schemas.microsoft.com/office/drawing/2014/main" id="{DFE70D27-B421-5F49-AF2B-AEB6FAFF0C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80372" y="3825252"/>
              <a:ext cx="916298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BE7C4204-0935-9844-9AC9-ED5083B26166}"/>
                </a:ext>
              </a:extLst>
            </p:cNvPr>
            <p:cNvCxnSpPr>
              <a:cxnSpLocks/>
            </p:cNvCxnSpPr>
            <p:nvPr/>
          </p:nvCxnSpPr>
          <p:spPr>
            <a:xfrm>
              <a:off x="2696670" y="3822135"/>
              <a:ext cx="0" cy="6729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36024EB0-6E7F-AD48-83C4-82EF30352443}"/>
              </a:ext>
            </a:extLst>
          </p:cNvPr>
          <p:cNvGrpSpPr/>
          <p:nvPr/>
        </p:nvGrpSpPr>
        <p:grpSpPr>
          <a:xfrm>
            <a:off x="3467825" y="897075"/>
            <a:ext cx="1831983" cy="745377"/>
            <a:chOff x="1780371" y="3822135"/>
            <a:chExt cx="916299" cy="497350"/>
          </a:xfrm>
        </p:grpSpPr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21B7BF3B-4FC4-0B45-A1A6-983FB949B0C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80371" y="3822136"/>
              <a:ext cx="1" cy="4973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227B498B-25B9-2343-A66E-B463F9FDE6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80372" y="3825252"/>
              <a:ext cx="916298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295568DE-513A-8847-B66E-50B0EF31CF02}"/>
                </a:ext>
              </a:extLst>
            </p:cNvPr>
            <p:cNvCxnSpPr>
              <a:cxnSpLocks/>
            </p:cNvCxnSpPr>
            <p:nvPr/>
          </p:nvCxnSpPr>
          <p:spPr>
            <a:xfrm>
              <a:off x="2696670" y="3822135"/>
              <a:ext cx="0" cy="48064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E541E75-60BC-B04A-892C-C4E53120AA3C}"/>
              </a:ext>
            </a:extLst>
          </p:cNvPr>
          <p:cNvSpPr txBox="1"/>
          <p:nvPr/>
        </p:nvSpPr>
        <p:spPr>
          <a:xfrm>
            <a:off x="4216450" y="597955"/>
            <a:ext cx="471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cs typeface="Times New Roman" panose="02020603050405020304" pitchFamily="18" charset="0"/>
              </a:rPr>
              <a:t>N.S.</a:t>
            </a:r>
            <a:endParaRPr kumimoji="1" lang="ja-JP" altLang="en-US" sz="1400">
              <a:cs typeface="Times New Roman" panose="02020603050405020304" pitchFamily="18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A735ABC-C8A0-D54F-A421-CA4B989D25D4}"/>
              </a:ext>
            </a:extLst>
          </p:cNvPr>
          <p:cNvSpPr txBox="1"/>
          <p:nvPr/>
        </p:nvSpPr>
        <p:spPr>
          <a:xfrm>
            <a:off x="665695" y="4944829"/>
            <a:ext cx="80447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/>
              <a:t>Figure S 1.  RXRα and RXRβ were not related to bexarotene-induced </a:t>
            </a:r>
            <a:r>
              <a:rPr lang="en-US" altLang="ja-JP" b="1" dirty="0" err="1"/>
              <a:t>pyroptosis</a:t>
            </a:r>
            <a:r>
              <a:rPr lang="en-US" altLang="ja-JP" b="1" dirty="0"/>
              <a:t> in an ovarian cancer cell line.</a:t>
            </a:r>
            <a:endParaRPr lang="ja-JP" altLang="ja-JP" b="1"/>
          </a:p>
          <a:p>
            <a:r>
              <a:rPr lang="en-US" altLang="ja-JP" dirty="0"/>
              <a:t>After bexarotene treatment, extracellular LDH was measured and compared between the control group and RXRα or RXRβ siRNA-transfected group. Significant differences in LDH activities were not found between each siRNA-transfected group and the control group. Bar graphs represent the mean ± standard deviation of at least three independent experiments. RXR, Retinoid X receptor; NS, not significant.</a:t>
            </a:r>
            <a:endParaRPr lang="ja-JP" altLang="ja-JP"/>
          </a:p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8515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8FC3F144-140D-5449-95A7-F8C53B9036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27" t="-529" r="45528" b="-661"/>
          <a:stretch/>
        </p:blipFill>
        <p:spPr>
          <a:xfrm>
            <a:off x="6630027" y="129477"/>
            <a:ext cx="1433916" cy="1934774"/>
          </a:xfrm>
          <a:prstGeom prst="rect">
            <a:avLst/>
          </a:prstGeom>
          <a:ln w="6350">
            <a:solidFill>
              <a:schemeClr val="accent3"/>
            </a:solidFill>
          </a:ln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6E852E9-9E2A-7148-AAC7-7BBE3190101E}"/>
              </a:ext>
            </a:extLst>
          </p:cNvPr>
          <p:cNvSpPr txBox="1"/>
          <p:nvPr/>
        </p:nvSpPr>
        <p:spPr>
          <a:xfrm>
            <a:off x="6247149" y="3959413"/>
            <a:ext cx="646331" cy="301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357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ACTB</a:t>
            </a:r>
            <a:endParaRPr lang="ja-JP" altLang="en-US" sz="1357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E6945A0-DADB-4643-9C04-AC6922C24BF2}"/>
              </a:ext>
            </a:extLst>
          </p:cNvPr>
          <p:cNvSpPr txBox="1"/>
          <p:nvPr/>
        </p:nvSpPr>
        <p:spPr>
          <a:xfrm>
            <a:off x="3244143" y="2937745"/>
            <a:ext cx="1037463" cy="301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357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Phospho-</a:t>
            </a:r>
            <a:r>
              <a:rPr lang="en-US" altLang="ja-JP" sz="1357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Rb</a:t>
            </a:r>
            <a:endParaRPr lang="ja-JP" altLang="en-US" sz="1357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5DFE3F0A-89CD-2041-B602-38BCCDF786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579" t="-1799" r="19095" b="140"/>
          <a:stretch/>
        </p:blipFill>
        <p:spPr>
          <a:xfrm>
            <a:off x="1155061" y="59362"/>
            <a:ext cx="1589863" cy="2056211"/>
          </a:xfrm>
          <a:prstGeom prst="rect">
            <a:avLst/>
          </a:prstGeom>
          <a:ln w="6350">
            <a:solidFill>
              <a:schemeClr val="accent3"/>
            </a:solidFill>
          </a:ln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07E58B7-FB92-1B42-908A-414C6590F1B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39000"/>
                    </a14:imgEffect>
                  </a14:imgLayer>
                </a14:imgProps>
              </a:ext>
            </a:extLst>
          </a:blip>
          <a:srcRect l="20540" t="-1959" r="20701" b="74"/>
          <a:stretch/>
        </p:blipFill>
        <p:spPr>
          <a:xfrm>
            <a:off x="1165248" y="2522784"/>
            <a:ext cx="1586549" cy="2014336"/>
          </a:xfrm>
          <a:prstGeom prst="rect">
            <a:avLst/>
          </a:prstGeom>
          <a:ln w="6350">
            <a:solidFill>
              <a:schemeClr val="accent3"/>
            </a:solidFill>
          </a:ln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65DD6AC0-E5ED-BA45-8A57-503EF4ABEDA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38000"/>
                    </a14:imgEffect>
                  </a14:imgLayer>
                </a14:imgProps>
              </a:ext>
            </a:extLst>
          </a:blip>
          <a:srcRect l="20527" t="-79" r="18830" b="513"/>
          <a:stretch/>
        </p:blipFill>
        <p:spPr>
          <a:xfrm>
            <a:off x="3927590" y="95081"/>
            <a:ext cx="1589863" cy="1957739"/>
          </a:xfrm>
          <a:prstGeom prst="rect">
            <a:avLst/>
          </a:prstGeom>
          <a:ln w="6350">
            <a:solidFill>
              <a:schemeClr val="accent3"/>
            </a:solidFill>
          </a:ln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BFF33BD5-4B93-C141-B32B-84BC1A92C14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78" t="-226" r="41946" b="381"/>
          <a:stretch/>
        </p:blipFill>
        <p:spPr>
          <a:xfrm>
            <a:off x="4255343" y="2568235"/>
            <a:ext cx="1586549" cy="2056212"/>
          </a:xfrm>
          <a:prstGeom prst="rect">
            <a:avLst/>
          </a:prstGeom>
          <a:ln w="6350">
            <a:solidFill>
              <a:schemeClr val="accent3"/>
            </a:solidFill>
          </a:ln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4A2E13E-1AD9-8F48-91CA-FEBA3BDD6D42}"/>
              </a:ext>
            </a:extLst>
          </p:cNvPr>
          <p:cNvSpPr txBox="1"/>
          <p:nvPr/>
        </p:nvSpPr>
        <p:spPr>
          <a:xfrm>
            <a:off x="8520918" y="802600"/>
            <a:ext cx="991135" cy="301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57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Cyclin D1</a:t>
            </a:r>
            <a:endParaRPr lang="ja-JP" altLang="en-US" sz="1357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DF17F59-73E4-AF4F-8814-00AB567680F2}"/>
              </a:ext>
            </a:extLst>
          </p:cNvPr>
          <p:cNvSpPr txBox="1"/>
          <p:nvPr/>
        </p:nvSpPr>
        <p:spPr>
          <a:xfrm>
            <a:off x="5841892" y="1322356"/>
            <a:ext cx="1142756" cy="301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57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CDK6</a:t>
            </a:r>
            <a:endParaRPr lang="ja-JP" altLang="en-US" sz="1357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42C66EA-5AA4-0F49-AD66-B31127D4C45F}"/>
              </a:ext>
            </a:extLst>
          </p:cNvPr>
          <p:cNvSpPr txBox="1"/>
          <p:nvPr/>
        </p:nvSpPr>
        <p:spPr>
          <a:xfrm>
            <a:off x="3166233" y="1448677"/>
            <a:ext cx="1142756" cy="301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57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CDK4</a:t>
            </a:r>
            <a:endParaRPr lang="ja-JP" altLang="en-US" sz="1357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95C4CD0B-5466-DB4E-AE51-B2D6125F9D37}"/>
              </a:ext>
            </a:extLst>
          </p:cNvPr>
          <p:cNvSpPr/>
          <p:nvPr/>
        </p:nvSpPr>
        <p:spPr>
          <a:xfrm rot="16200000">
            <a:off x="1609281" y="1432255"/>
            <a:ext cx="227128" cy="281782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690D8853-646F-C04F-A8F8-C60085D70661}"/>
              </a:ext>
            </a:extLst>
          </p:cNvPr>
          <p:cNvSpPr/>
          <p:nvPr/>
        </p:nvSpPr>
        <p:spPr>
          <a:xfrm rot="16200000">
            <a:off x="2281542" y="1432255"/>
            <a:ext cx="227128" cy="281782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5876CEFF-7BF8-5D49-84AA-444EF758547A}"/>
              </a:ext>
            </a:extLst>
          </p:cNvPr>
          <p:cNvSpPr/>
          <p:nvPr/>
        </p:nvSpPr>
        <p:spPr>
          <a:xfrm rot="16200000">
            <a:off x="4385775" y="1295029"/>
            <a:ext cx="227128" cy="281782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0C190205-BEA7-134F-BD6B-14C1BAFCB89A}"/>
              </a:ext>
            </a:extLst>
          </p:cNvPr>
          <p:cNvSpPr/>
          <p:nvPr/>
        </p:nvSpPr>
        <p:spPr>
          <a:xfrm rot="16200000">
            <a:off x="4991996" y="1295029"/>
            <a:ext cx="227128" cy="281782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5C1628AC-0EC7-4246-86E2-1180D0359703}"/>
              </a:ext>
            </a:extLst>
          </p:cNvPr>
          <p:cNvSpPr/>
          <p:nvPr/>
        </p:nvSpPr>
        <p:spPr>
          <a:xfrm rot="16200000">
            <a:off x="6931229" y="822154"/>
            <a:ext cx="227128" cy="281782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C9DF60D1-BF0F-C646-B3C7-5FE955B14666}"/>
              </a:ext>
            </a:extLst>
          </p:cNvPr>
          <p:cNvSpPr/>
          <p:nvPr/>
        </p:nvSpPr>
        <p:spPr>
          <a:xfrm rot="16200000">
            <a:off x="7589758" y="822154"/>
            <a:ext cx="227128" cy="281782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BCECE07-6516-184C-A5A7-E65054C805C5}"/>
              </a:ext>
            </a:extLst>
          </p:cNvPr>
          <p:cNvSpPr/>
          <p:nvPr/>
        </p:nvSpPr>
        <p:spPr>
          <a:xfrm rot="16200000">
            <a:off x="1712017" y="2947442"/>
            <a:ext cx="227128" cy="281782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3CC775F9-6D50-D644-82C7-94881AD72FF7}"/>
              </a:ext>
            </a:extLst>
          </p:cNvPr>
          <p:cNvSpPr/>
          <p:nvPr/>
        </p:nvSpPr>
        <p:spPr>
          <a:xfrm rot="16200000">
            <a:off x="2370546" y="2947442"/>
            <a:ext cx="227128" cy="281782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F99419A8-DB53-0742-B1F9-6505D5AA96DE}"/>
              </a:ext>
            </a:extLst>
          </p:cNvPr>
          <p:cNvSpPr/>
          <p:nvPr/>
        </p:nvSpPr>
        <p:spPr>
          <a:xfrm rot="16200000">
            <a:off x="4664472" y="3982651"/>
            <a:ext cx="227128" cy="281782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8E0A30FE-38D8-F649-AB6D-D95A0C08BB4F}"/>
              </a:ext>
            </a:extLst>
          </p:cNvPr>
          <p:cNvSpPr/>
          <p:nvPr/>
        </p:nvSpPr>
        <p:spPr>
          <a:xfrm rot="16200000">
            <a:off x="5323001" y="3982651"/>
            <a:ext cx="227128" cy="281782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59B2D74-7AC2-FE47-825A-00E8A84F5510}"/>
              </a:ext>
            </a:extLst>
          </p:cNvPr>
          <p:cNvSpPr txBox="1"/>
          <p:nvPr/>
        </p:nvSpPr>
        <p:spPr>
          <a:xfrm>
            <a:off x="317130" y="16178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A</a:t>
            </a:r>
            <a:endParaRPr kumimoji="1" lang="ja-JP" altLang="en-US"/>
          </a:p>
        </p:txBody>
      </p: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453CA9FF-3D01-C643-8249-368B6DB50AC4}"/>
              </a:ext>
            </a:extLst>
          </p:cNvPr>
          <p:cNvCxnSpPr>
            <a:cxnSpLocks/>
          </p:cNvCxnSpPr>
          <p:nvPr/>
        </p:nvCxnSpPr>
        <p:spPr>
          <a:xfrm flipH="1">
            <a:off x="2722683" y="1595445"/>
            <a:ext cx="456975" cy="23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00B50574-0C46-2547-8761-E446AA63E1BE}"/>
              </a:ext>
            </a:extLst>
          </p:cNvPr>
          <p:cNvCxnSpPr>
            <a:cxnSpLocks/>
          </p:cNvCxnSpPr>
          <p:nvPr/>
        </p:nvCxnSpPr>
        <p:spPr>
          <a:xfrm flipH="1">
            <a:off x="5372798" y="1444477"/>
            <a:ext cx="456975" cy="23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CECD25E0-859E-A046-A479-179143B3D2CD}"/>
              </a:ext>
            </a:extLst>
          </p:cNvPr>
          <p:cNvCxnSpPr>
            <a:cxnSpLocks/>
          </p:cNvCxnSpPr>
          <p:nvPr/>
        </p:nvCxnSpPr>
        <p:spPr>
          <a:xfrm flipH="1">
            <a:off x="8063943" y="953187"/>
            <a:ext cx="456975" cy="23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0F9E9536-01B4-1442-AF47-8933A068974B}"/>
              </a:ext>
            </a:extLst>
          </p:cNvPr>
          <p:cNvCxnSpPr>
            <a:cxnSpLocks/>
          </p:cNvCxnSpPr>
          <p:nvPr/>
        </p:nvCxnSpPr>
        <p:spPr>
          <a:xfrm flipH="1">
            <a:off x="2787168" y="3088332"/>
            <a:ext cx="456975" cy="23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D2AFD8ED-87BA-7341-8886-1FC0D342782B}"/>
              </a:ext>
            </a:extLst>
          </p:cNvPr>
          <p:cNvCxnSpPr>
            <a:cxnSpLocks/>
          </p:cNvCxnSpPr>
          <p:nvPr/>
        </p:nvCxnSpPr>
        <p:spPr>
          <a:xfrm flipH="1">
            <a:off x="5725239" y="4110000"/>
            <a:ext cx="456975" cy="23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F1087D2E-D74C-1B46-A854-5FA7939128BC}"/>
              </a:ext>
            </a:extLst>
          </p:cNvPr>
          <p:cNvGrpSpPr/>
          <p:nvPr/>
        </p:nvGrpSpPr>
        <p:grpSpPr>
          <a:xfrm>
            <a:off x="746800" y="2099873"/>
            <a:ext cx="1787198" cy="207263"/>
            <a:chOff x="720943" y="3999502"/>
            <a:chExt cx="1787198" cy="207263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F2BA068F-6A64-D647-86DB-E0E3F3FEAC49}"/>
                </a:ext>
              </a:extLst>
            </p:cNvPr>
            <p:cNvSpPr txBox="1"/>
            <p:nvPr/>
          </p:nvSpPr>
          <p:spPr>
            <a:xfrm>
              <a:off x="720943" y="4022099"/>
              <a:ext cx="112186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10µM BEX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560872DA-CD0A-F540-AFEB-1DB0D57CAC65}"/>
                </a:ext>
              </a:extLst>
            </p:cNvPr>
            <p:cNvSpPr txBox="1"/>
            <p:nvPr/>
          </p:nvSpPr>
          <p:spPr>
            <a:xfrm>
              <a:off x="1605935" y="3999502"/>
              <a:ext cx="21031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D8E2EE38-228C-C54C-86AB-463187D103C3}"/>
                </a:ext>
              </a:extLst>
            </p:cNvPr>
            <p:cNvSpPr txBox="1"/>
            <p:nvPr/>
          </p:nvSpPr>
          <p:spPr>
            <a:xfrm>
              <a:off x="2280193" y="4009834"/>
              <a:ext cx="22794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</a:p>
          </p:txBody>
        </p:sp>
      </p:grpSp>
      <p:grpSp>
        <p:nvGrpSpPr>
          <p:cNvPr id="80" name="グループ化 79">
            <a:extLst>
              <a:ext uri="{FF2B5EF4-FFF2-40B4-BE49-F238E27FC236}">
                <a16:creationId xmlns:a16="http://schemas.microsoft.com/office/drawing/2014/main" id="{3B6D99E9-4096-4B4F-839A-35C09542EFD3}"/>
              </a:ext>
            </a:extLst>
          </p:cNvPr>
          <p:cNvGrpSpPr/>
          <p:nvPr/>
        </p:nvGrpSpPr>
        <p:grpSpPr>
          <a:xfrm>
            <a:off x="3464849" y="2075817"/>
            <a:ext cx="1787198" cy="207263"/>
            <a:chOff x="720943" y="3999502"/>
            <a:chExt cx="1787198" cy="207263"/>
          </a:xfrm>
        </p:grpSpPr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233711AF-C5A5-524F-AFD2-7E9C4AB12E80}"/>
                </a:ext>
              </a:extLst>
            </p:cNvPr>
            <p:cNvSpPr txBox="1"/>
            <p:nvPr/>
          </p:nvSpPr>
          <p:spPr>
            <a:xfrm>
              <a:off x="720943" y="4022099"/>
              <a:ext cx="112186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10µM BEX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AE842D1F-2A44-1B40-8C01-258296E562C1}"/>
                </a:ext>
              </a:extLst>
            </p:cNvPr>
            <p:cNvSpPr txBox="1"/>
            <p:nvPr/>
          </p:nvSpPr>
          <p:spPr>
            <a:xfrm>
              <a:off x="1605935" y="3999502"/>
              <a:ext cx="21031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4001A121-7735-BD4B-90C4-A6B988482E0A}"/>
                </a:ext>
              </a:extLst>
            </p:cNvPr>
            <p:cNvSpPr txBox="1"/>
            <p:nvPr/>
          </p:nvSpPr>
          <p:spPr>
            <a:xfrm>
              <a:off x="2280193" y="4009834"/>
              <a:ext cx="22794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</a:p>
          </p:txBody>
        </p:sp>
      </p:grp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366BF575-41FC-FA43-B501-029982320D29}"/>
              </a:ext>
            </a:extLst>
          </p:cNvPr>
          <p:cNvGrpSpPr/>
          <p:nvPr/>
        </p:nvGrpSpPr>
        <p:grpSpPr>
          <a:xfrm>
            <a:off x="791091" y="4558640"/>
            <a:ext cx="1787198" cy="207263"/>
            <a:chOff x="720943" y="3999502"/>
            <a:chExt cx="1787198" cy="207263"/>
          </a:xfrm>
        </p:grpSpPr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96CB603F-21EA-3447-8D3C-33DF74406E58}"/>
                </a:ext>
              </a:extLst>
            </p:cNvPr>
            <p:cNvSpPr txBox="1"/>
            <p:nvPr/>
          </p:nvSpPr>
          <p:spPr>
            <a:xfrm>
              <a:off x="720943" y="4022099"/>
              <a:ext cx="112186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10µM BEX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18D0B202-7447-D34E-A342-1C2963306B99}"/>
                </a:ext>
              </a:extLst>
            </p:cNvPr>
            <p:cNvSpPr txBox="1"/>
            <p:nvPr/>
          </p:nvSpPr>
          <p:spPr>
            <a:xfrm>
              <a:off x="1605935" y="3999502"/>
              <a:ext cx="21031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5875AF01-8B52-674D-8135-D8F94586298A}"/>
                </a:ext>
              </a:extLst>
            </p:cNvPr>
            <p:cNvSpPr txBox="1"/>
            <p:nvPr/>
          </p:nvSpPr>
          <p:spPr>
            <a:xfrm>
              <a:off x="2280193" y="4009834"/>
              <a:ext cx="22794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</a:p>
          </p:txBody>
        </p:sp>
      </p:grpSp>
      <p:grpSp>
        <p:nvGrpSpPr>
          <p:cNvPr id="88" name="グループ化 87">
            <a:extLst>
              <a:ext uri="{FF2B5EF4-FFF2-40B4-BE49-F238E27FC236}">
                <a16:creationId xmlns:a16="http://schemas.microsoft.com/office/drawing/2014/main" id="{760AB912-AAC4-1D43-8B42-BE607A6FAA3F}"/>
              </a:ext>
            </a:extLst>
          </p:cNvPr>
          <p:cNvGrpSpPr/>
          <p:nvPr/>
        </p:nvGrpSpPr>
        <p:grpSpPr>
          <a:xfrm>
            <a:off x="6042894" y="2080958"/>
            <a:ext cx="1787198" cy="207263"/>
            <a:chOff x="720943" y="3999502"/>
            <a:chExt cx="1787198" cy="207263"/>
          </a:xfrm>
        </p:grpSpPr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4F20687B-2E42-AC4C-826A-4D413E5E8802}"/>
                </a:ext>
              </a:extLst>
            </p:cNvPr>
            <p:cNvSpPr txBox="1"/>
            <p:nvPr/>
          </p:nvSpPr>
          <p:spPr>
            <a:xfrm>
              <a:off x="720943" y="4022099"/>
              <a:ext cx="112186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10µM BEX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4005ADA8-9D11-674F-9359-B84FD2D6951A}"/>
                </a:ext>
              </a:extLst>
            </p:cNvPr>
            <p:cNvSpPr txBox="1"/>
            <p:nvPr/>
          </p:nvSpPr>
          <p:spPr>
            <a:xfrm>
              <a:off x="1605935" y="3999502"/>
              <a:ext cx="21031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17FFDBAA-0BD6-FF4C-AA8F-0D3829C9A35E}"/>
                </a:ext>
              </a:extLst>
            </p:cNvPr>
            <p:cNvSpPr txBox="1"/>
            <p:nvPr/>
          </p:nvSpPr>
          <p:spPr>
            <a:xfrm>
              <a:off x="2280193" y="4009834"/>
              <a:ext cx="22794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</a:p>
          </p:txBody>
        </p:sp>
      </p:grpSp>
      <p:grpSp>
        <p:nvGrpSpPr>
          <p:cNvPr id="92" name="グループ化 91">
            <a:extLst>
              <a:ext uri="{FF2B5EF4-FFF2-40B4-BE49-F238E27FC236}">
                <a16:creationId xmlns:a16="http://schemas.microsoft.com/office/drawing/2014/main" id="{9222D8F9-D04B-7649-9CAD-CAB3D5A65BCC}"/>
              </a:ext>
            </a:extLst>
          </p:cNvPr>
          <p:cNvGrpSpPr/>
          <p:nvPr/>
        </p:nvGrpSpPr>
        <p:grpSpPr>
          <a:xfrm>
            <a:off x="3774951" y="4682954"/>
            <a:ext cx="1787198" cy="207263"/>
            <a:chOff x="720943" y="3999502"/>
            <a:chExt cx="1787198" cy="207263"/>
          </a:xfrm>
        </p:grpSpPr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CE5E45F8-C6A3-EA4E-8FD2-415B831FCCB7}"/>
                </a:ext>
              </a:extLst>
            </p:cNvPr>
            <p:cNvSpPr txBox="1"/>
            <p:nvPr/>
          </p:nvSpPr>
          <p:spPr>
            <a:xfrm>
              <a:off x="720943" y="4022099"/>
              <a:ext cx="112186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10µM BEX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85DA8F47-2759-FA4D-8AEC-99A1FC006089}"/>
                </a:ext>
              </a:extLst>
            </p:cNvPr>
            <p:cNvSpPr txBox="1"/>
            <p:nvPr/>
          </p:nvSpPr>
          <p:spPr>
            <a:xfrm>
              <a:off x="1605935" y="3999502"/>
              <a:ext cx="21031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68F07AA8-ECA2-FC45-A8EA-61C589449D92}"/>
                </a:ext>
              </a:extLst>
            </p:cNvPr>
            <p:cNvSpPr txBox="1"/>
            <p:nvPr/>
          </p:nvSpPr>
          <p:spPr>
            <a:xfrm>
              <a:off x="2280193" y="4009834"/>
              <a:ext cx="22794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</a:p>
          </p:txBody>
        </p:sp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D02C1D8-58DE-EF4A-95E8-D9C911504332}"/>
              </a:ext>
            </a:extLst>
          </p:cNvPr>
          <p:cNvSpPr txBox="1"/>
          <p:nvPr/>
        </p:nvSpPr>
        <p:spPr>
          <a:xfrm>
            <a:off x="755677" y="11498692"/>
            <a:ext cx="80447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/>
              <a:t>Figure S 2.  Full-length Western blot image for Fig2. (A) full-lemngth image for figure 2c for ES2 cell (B) full-lemngth image for figure 2c for NIH: OVACAR3</a:t>
            </a:r>
            <a:endParaRPr lang="ja-JP" altLang="ja-JP" b="1"/>
          </a:p>
          <a:p>
            <a:endParaRPr kumimoji="1" lang="ja-JP" altLang="en-US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02CD498E-0441-BA4A-AADD-2AED82538E21}"/>
              </a:ext>
            </a:extLst>
          </p:cNvPr>
          <p:cNvSpPr txBox="1"/>
          <p:nvPr/>
        </p:nvSpPr>
        <p:spPr>
          <a:xfrm>
            <a:off x="3364538" y="7938127"/>
            <a:ext cx="901209" cy="301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357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Cyclin D1</a:t>
            </a:r>
            <a:endParaRPr lang="ja-JP" altLang="en-US" sz="1357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7857026C-D233-D547-97B7-DB9D679B97B0}"/>
              </a:ext>
            </a:extLst>
          </p:cNvPr>
          <p:cNvSpPr txBox="1"/>
          <p:nvPr/>
        </p:nvSpPr>
        <p:spPr>
          <a:xfrm>
            <a:off x="6686448" y="5899783"/>
            <a:ext cx="636713" cy="301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357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CDK6</a:t>
            </a:r>
            <a:endParaRPr lang="ja-JP" altLang="en-US" sz="1357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790BDD48-7E39-A344-90D9-235EB298CA59}"/>
              </a:ext>
            </a:extLst>
          </p:cNvPr>
          <p:cNvSpPr txBox="1"/>
          <p:nvPr/>
        </p:nvSpPr>
        <p:spPr>
          <a:xfrm>
            <a:off x="3275810" y="6341683"/>
            <a:ext cx="636713" cy="301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57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CDK4</a:t>
            </a:r>
            <a:endParaRPr lang="ja-JP" altLang="en-US" sz="1357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9" name="図 58">
            <a:extLst>
              <a:ext uri="{FF2B5EF4-FFF2-40B4-BE49-F238E27FC236}">
                <a16:creationId xmlns:a16="http://schemas.microsoft.com/office/drawing/2014/main" id="{D710BEC1-2E56-C743-A9C4-11F0A3B0884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9757" t="5504" r="8716" b="2366"/>
          <a:stretch/>
        </p:blipFill>
        <p:spPr>
          <a:xfrm>
            <a:off x="718404" y="5064277"/>
            <a:ext cx="2557406" cy="2167373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61" name="図 60">
            <a:extLst>
              <a:ext uri="{FF2B5EF4-FFF2-40B4-BE49-F238E27FC236}">
                <a16:creationId xmlns:a16="http://schemas.microsoft.com/office/drawing/2014/main" id="{2D75C94D-E14D-D748-9610-96B7F940010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6" t="9666" r="76" b="15311"/>
          <a:stretch/>
        </p:blipFill>
        <p:spPr>
          <a:xfrm>
            <a:off x="3951734" y="5211534"/>
            <a:ext cx="2622584" cy="1477433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62" name="図 61">
            <a:extLst>
              <a:ext uri="{FF2B5EF4-FFF2-40B4-BE49-F238E27FC236}">
                <a16:creationId xmlns:a16="http://schemas.microsoft.com/office/drawing/2014/main" id="{73D8CD53-C1C8-8C42-B035-D449B2C4CF7C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-327" t="17917" r="301" b="12644"/>
          <a:stretch/>
        </p:blipFill>
        <p:spPr>
          <a:xfrm>
            <a:off x="2374877" y="9292972"/>
            <a:ext cx="2649222" cy="1379340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63" name="図 62">
            <a:extLst>
              <a:ext uri="{FF2B5EF4-FFF2-40B4-BE49-F238E27FC236}">
                <a16:creationId xmlns:a16="http://schemas.microsoft.com/office/drawing/2014/main" id="{04CEAA8E-C580-2848-81AB-874B5581E6B5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5361" t="34640" r="13491" b="30375"/>
          <a:stretch/>
        </p:blipFill>
        <p:spPr>
          <a:xfrm>
            <a:off x="4293681" y="7771517"/>
            <a:ext cx="2536935" cy="935565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64" name="図 63">
            <a:extLst>
              <a:ext uri="{FF2B5EF4-FFF2-40B4-BE49-F238E27FC236}">
                <a16:creationId xmlns:a16="http://schemas.microsoft.com/office/drawing/2014/main" id="{0A29E3EF-C5ED-AF41-A271-C254F0D23E9E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7214" t="24399" r="5819" b="10164"/>
          <a:stretch/>
        </p:blipFill>
        <p:spPr>
          <a:xfrm>
            <a:off x="640580" y="7621959"/>
            <a:ext cx="2600157" cy="1365203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EE25B752-8787-6742-94EC-E4EFA7CC2AC0}"/>
              </a:ext>
            </a:extLst>
          </p:cNvPr>
          <p:cNvSpPr/>
          <p:nvPr/>
        </p:nvSpPr>
        <p:spPr>
          <a:xfrm rot="16200000">
            <a:off x="1452212" y="6261417"/>
            <a:ext cx="227128" cy="513007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860089A4-72DC-F343-B47D-E19EC36AC86B}"/>
              </a:ext>
            </a:extLst>
          </p:cNvPr>
          <p:cNvSpPr/>
          <p:nvPr/>
        </p:nvSpPr>
        <p:spPr>
          <a:xfrm rot="16200000">
            <a:off x="4706562" y="5770525"/>
            <a:ext cx="227128" cy="513007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173351C1-25C2-BE41-9527-05F1A25D39ED}"/>
              </a:ext>
            </a:extLst>
          </p:cNvPr>
          <p:cNvSpPr/>
          <p:nvPr/>
        </p:nvSpPr>
        <p:spPr>
          <a:xfrm rot="16200000">
            <a:off x="1360749" y="7798989"/>
            <a:ext cx="227128" cy="513007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F7D130D9-70F1-3643-806E-52FABFA2E4F9}"/>
              </a:ext>
            </a:extLst>
          </p:cNvPr>
          <p:cNvSpPr/>
          <p:nvPr/>
        </p:nvSpPr>
        <p:spPr>
          <a:xfrm rot="16200000">
            <a:off x="5020550" y="8101915"/>
            <a:ext cx="209753" cy="516985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D3C34142-8C38-1B4A-B93B-F5D623A44369}"/>
              </a:ext>
            </a:extLst>
          </p:cNvPr>
          <p:cNvSpPr/>
          <p:nvPr/>
        </p:nvSpPr>
        <p:spPr>
          <a:xfrm rot="16200000">
            <a:off x="3161340" y="9602504"/>
            <a:ext cx="209753" cy="516985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6F6F154E-DFC7-CB4C-997F-AC100E6D1AF8}"/>
              </a:ext>
            </a:extLst>
          </p:cNvPr>
          <p:cNvSpPr txBox="1"/>
          <p:nvPr/>
        </p:nvSpPr>
        <p:spPr>
          <a:xfrm>
            <a:off x="156267" y="5026868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/>
              <a:t>B</a:t>
            </a:r>
            <a:endParaRPr kumimoji="1" lang="ja-JP" altLang="en-US"/>
          </a:p>
        </p:txBody>
      </p: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B8491FC4-E957-EB45-B1FD-BD892B8F3CCC}"/>
              </a:ext>
            </a:extLst>
          </p:cNvPr>
          <p:cNvGrpSpPr/>
          <p:nvPr/>
        </p:nvGrpSpPr>
        <p:grpSpPr>
          <a:xfrm>
            <a:off x="415673" y="7314576"/>
            <a:ext cx="1361528" cy="207263"/>
            <a:chOff x="720943" y="3999502"/>
            <a:chExt cx="1361528" cy="207263"/>
          </a:xfrm>
        </p:grpSpPr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7099520B-3C90-FD4E-9DE1-8D7AF3ED55B6}"/>
                </a:ext>
              </a:extLst>
            </p:cNvPr>
            <p:cNvSpPr txBox="1"/>
            <p:nvPr/>
          </p:nvSpPr>
          <p:spPr>
            <a:xfrm>
              <a:off x="720943" y="4022099"/>
              <a:ext cx="112186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10µM BEX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519C8BDF-9157-B543-8EFB-457CC0932A59}"/>
                </a:ext>
              </a:extLst>
            </p:cNvPr>
            <p:cNvSpPr txBox="1"/>
            <p:nvPr/>
          </p:nvSpPr>
          <p:spPr>
            <a:xfrm>
              <a:off x="1605935" y="3999502"/>
              <a:ext cx="21031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8BBE2043-B9A8-9743-854E-387FC06DF49B}"/>
                </a:ext>
              </a:extLst>
            </p:cNvPr>
            <p:cNvSpPr txBox="1"/>
            <p:nvPr/>
          </p:nvSpPr>
          <p:spPr>
            <a:xfrm>
              <a:off x="1854523" y="4009834"/>
              <a:ext cx="22794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</a:p>
          </p:txBody>
        </p:sp>
      </p:grp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6FB921E7-31CB-B240-AE26-6BBDAEE4B748}"/>
              </a:ext>
            </a:extLst>
          </p:cNvPr>
          <p:cNvGrpSpPr/>
          <p:nvPr/>
        </p:nvGrpSpPr>
        <p:grpSpPr>
          <a:xfrm>
            <a:off x="3715102" y="6755890"/>
            <a:ext cx="1361528" cy="207263"/>
            <a:chOff x="720943" y="3999502"/>
            <a:chExt cx="1361528" cy="207263"/>
          </a:xfrm>
        </p:grpSpPr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430C06E8-4C40-7349-A16D-825378FAF6A2}"/>
                </a:ext>
              </a:extLst>
            </p:cNvPr>
            <p:cNvSpPr txBox="1"/>
            <p:nvPr/>
          </p:nvSpPr>
          <p:spPr>
            <a:xfrm>
              <a:off x="720943" y="4022099"/>
              <a:ext cx="112186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10µM BEX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76F6D609-F954-824F-B54E-5456874EA5E8}"/>
                </a:ext>
              </a:extLst>
            </p:cNvPr>
            <p:cNvSpPr txBox="1"/>
            <p:nvPr/>
          </p:nvSpPr>
          <p:spPr>
            <a:xfrm>
              <a:off x="1605935" y="3999502"/>
              <a:ext cx="21031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9A3530C8-41C6-E142-AEDB-B96691C83414}"/>
                </a:ext>
              </a:extLst>
            </p:cNvPr>
            <p:cNvSpPr txBox="1"/>
            <p:nvPr/>
          </p:nvSpPr>
          <p:spPr>
            <a:xfrm>
              <a:off x="1854523" y="4009834"/>
              <a:ext cx="22794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</a:p>
          </p:txBody>
        </p:sp>
      </p:grp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21C13ECA-339A-EF49-9C37-7C403DC1FA9C}"/>
              </a:ext>
            </a:extLst>
          </p:cNvPr>
          <p:cNvGrpSpPr/>
          <p:nvPr/>
        </p:nvGrpSpPr>
        <p:grpSpPr>
          <a:xfrm>
            <a:off x="3982976" y="8764178"/>
            <a:ext cx="1361528" cy="207263"/>
            <a:chOff x="720943" y="3999502"/>
            <a:chExt cx="1361528" cy="207263"/>
          </a:xfrm>
        </p:grpSpPr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52072B21-5A92-9541-B7C8-0E1189E9C601}"/>
                </a:ext>
              </a:extLst>
            </p:cNvPr>
            <p:cNvSpPr txBox="1"/>
            <p:nvPr/>
          </p:nvSpPr>
          <p:spPr>
            <a:xfrm>
              <a:off x="720943" y="4022099"/>
              <a:ext cx="112186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10µM BEX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B5218F38-39D2-0848-852C-093AF930C4D1}"/>
                </a:ext>
              </a:extLst>
            </p:cNvPr>
            <p:cNvSpPr txBox="1"/>
            <p:nvPr/>
          </p:nvSpPr>
          <p:spPr>
            <a:xfrm>
              <a:off x="1605935" y="3999502"/>
              <a:ext cx="21031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54472FCB-9231-384D-8505-54197E36A549}"/>
                </a:ext>
              </a:extLst>
            </p:cNvPr>
            <p:cNvSpPr txBox="1"/>
            <p:nvPr/>
          </p:nvSpPr>
          <p:spPr>
            <a:xfrm>
              <a:off x="1854523" y="4009834"/>
              <a:ext cx="22794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</a:p>
          </p:txBody>
        </p:sp>
      </p:grpSp>
      <p:grpSp>
        <p:nvGrpSpPr>
          <p:cNvPr id="100" name="グループ化 99">
            <a:extLst>
              <a:ext uri="{FF2B5EF4-FFF2-40B4-BE49-F238E27FC236}">
                <a16:creationId xmlns:a16="http://schemas.microsoft.com/office/drawing/2014/main" id="{6C6092C2-86E0-284B-9FA3-D5EB184404F3}"/>
              </a:ext>
            </a:extLst>
          </p:cNvPr>
          <p:cNvGrpSpPr/>
          <p:nvPr/>
        </p:nvGrpSpPr>
        <p:grpSpPr>
          <a:xfrm>
            <a:off x="223875" y="9085320"/>
            <a:ext cx="1361528" cy="207263"/>
            <a:chOff x="720943" y="3999502"/>
            <a:chExt cx="1361528" cy="207263"/>
          </a:xfrm>
        </p:grpSpPr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450B5949-F9AE-444C-8B63-A551831C4B98}"/>
                </a:ext>
              </a:extLst>
            </p:cNvPr>
            <p:cNvSpPr txBox="1"/>
            <p:nvPr/>
          </p:nvSpPr>
          <p:spPr>
            <a:xfrm>
              <a:off x="720943" y="4022099"/>
              <a:ext cx="112186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10µM BEX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F9E55579-4233-EA44-9885-B17A1FAF4244}"/>
                </a:ext>
              </a:extLst>
            </p:cNvPr>
            <p:cNvSpPr txBox="1"/>
            <p:nvPr/>
          </p:nvSpPr>
          <p:spPr>
            <a:xfrm>
              <a:off x="1605935" y="3999502"/>
              <a:ext cx="21031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F85C7FF4-FE1E-124B-9336-79141EA2C23B}"/>
                </a:ext>
              </a:extLst>
            </p:cNvPr>
            <p:cNvSpPr txBox="1"/>
            <p:nvPr/>
          </p:nvSpPr>
          <p:spPr>
            <a:xfrm>
              <a:off x="1854523" y="4009834"/>
              <a:ext cx="22794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</a:p>
          </p:txBody>
        </p:sp>
      </p:grpSp>
      <p:grpSp>
        <p:nvGrpSpPr>
          <p:cNvPr id="104" name="グループ化 103">
            <a:extLst>
              <a:ext uri="{FF2B5EF4-FFF2-40B4-BE49-F238E27FC236}">
                <a16:creationId xmlns:a16="http://schemas.microsoft.com/office/drawing/2014/main" id="{5ED1BABE-C065-D54A-A57A-BC4762985648}"/>
              </a:ext>
            </a:extLst>
          </p:cNvPr>
          <p:cNvGrpSpPr/>
          <p:nvPr/>
        </p:nvGrpSpPr>
        <p:grpSpPr>
          <a:xfrm>
            <a:off x="2086240" y="10794162"/>
            <a:ext cx="1361528" cy="207263"/>
            <a:chOff x="720943" y="3999502"/>
            <a:chExt cx="1361528" cy="207263"/>
          </a:xfrm>
        </p:grpSpPr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ADD69424-EC9A-1746-B7CE-1BF798FDB59F}"/>
                </a:ext>
              </a:extLst>
            </p:cNvPr>
            <p:cNvSpPr txBox="1"/>
            <p:nvPr/>
          </p:nvSpPr>
          <p:spPr>
            <a:xfrm>
              <a:off x="720943" y="4022099"/>
              <a:ext cx="112186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10µM BEX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D82BEEAA-52E0-2A4C-B971-C06B6FB1CC25}"/>
                </a:ext>
              </a:extLst>
            </p:cNvPr>
            <p:cNvSpPr txBox="1"/>
            <p:nvPr/>
          </p:nvSpPr>
          <p:spPr>
            <a:xfrm>
              <a:off x="1605935" y="3999502"/>
              <a:ext cx="21031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1737AE11-317A-DE4D-BE81-9C703EAA46FD}"/>
                </a:ext>
              </a:extLst>
            </p:cNvPr>
            <p:cNvSpPr txBox="1"/>
            <p:nvPr/>
          </p:nvSpPr>
          <p:spPr>
            <a:xfrm>
              <a:off x="1854523" y="4009834"/>
              <a:ext cx="22794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</a:p>
          </p:txBody>
        </p:sp>
      </p:grpSp>
      <p:cxnSp>
        <p:nvCxnSpPr>
          <p:cNvPr id="108" name="直線矢印コネクタ 107">
            <a:extLst>
              <a:ext uri="{FF2B5EF4-FFF2-40B4-BE49-F238E27FC236}">
                <a16:creationId xmlns:a16="http://schemas.microsoft.com/office/drawing/2014/main" id="{B6BB7029-33F1-2140-B43D-DBF3ED902D88}"/>
              </a:ext>
            </a:extLst>
          </p:cNvPr>
          <p:cNvCxnSpPr>
            <a:cxnSpLocks/>
          </p:cNvCxnSpPr>
          <p:nvPr/>
        </p:nvCxnSpPr>
        <p:spPr>
          <a:xfrm flipH="1">
            <a:off x="2728966" y="6492270"/>
            <a:ext cx="456975" cy="23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線矢印コネクタ 108">
            <a:extLst>
              <a:ext uri="{FF2B5EF4-FFF2-40B4-BE49-F238E27FC236}">
                <a16:creationId xmlns:a16="http://schemas.microsoft.com/office/drawing/2014/main" id="{84BE0F0D-6D7D-234E-B4F2-1256D9944DF5}"/>
              </a:ext>
            </a:extLst>
          </p:cNvPr>
          <p:cNvCxnSpPr>
            <a:cxnSpLocks/>
          </p:cNvCxnSpPr>
          <p:nvPr/>
        </p:nvCxnSpPr>
        <p:spPr>
          <a:xfrm flipH="1">
            <a:off x="6253598" y="6025526"/>
            <a:ext cx="456975" cy="23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線矢印コネクタ 109">
            <a:extLst>
              <a:ext uri="{FF2B5EF4-FFF2-40B4-BE49-F238E27FC236}">
                <a16:creationId xmlns:a16="http://schemas.microsoft.com/office/drawing/2014/main" id="{52BDA126-931A-0243-B5FA-1A66B2BF950F}"/>
              </a:ext>
            </a:extLst>
          </p:cNvPr>
          <p:cNvCxnSpPr>
            <a:cxnSpLocks/>
          </p:cNvCxnSpPr>
          <p:nvPr/>
        </p:nvCxnSpPr>
        <p:spPr>
          <a:xfrm flipH="1">
            <a:off x="2879629" y="8080831"/>
            <a:ext cx="456975" cy="23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線矢印コネクタ 110">
            <a:extLst>
              <a:ext uri="{FF2B5EF4-FFF2-40B4-BE49-F238E27FC236}">
                <a16:creationId xmlns:a16="http://schemas.microsoft.com/office/drawing/2014/main" id="{4EE39E8B-8BB0-0145-B73E-936FEBF8489C}"/>
              </a:ext>
            </a:extLst>
          </p:cNvPr>
          <p:cNvCxnSpPr>
            <a:cxnSpLocks/>
          </p:cNvCxnSpPr>
          <p:nvPr/>
        </p:nvCxnSpPr>
        <p:spPr>
          <a:xfrm flipH="1">
            <a:off x="6602128" y="8318615"/>
            <a:ext cx="456975" cy="23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2D29C3E1-75F2-5E4D-B7E1-6DB93D0B1C35}"/>
              </a:ext>
            </a:extLst>
          </p:cNvPr>
          <p:cNvSpPr txBox="1"/>
          <p:nvPr/>
        </p:nvSpPr>
        <p:spPr>
          <a:xfrm>
            <a:off x="7188776" y="8152945"/>
            <a:ext cx="1026243" cy="301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357">
                <a:latin typeface="Times New Roman" panose="02020603050405020304" pitchFamily="18" charset="0"/>
                <a:cs typeface="Times New Roman" panose="02020603050405020304" pitchFamily="18" charset="0"/>
              </a:rPr>
              <a:t>Phospho Rb</a:t>
            </a:r>
            <a:endParaRPr lang="ja-JP" altLang="en-US" sz="1357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030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座る, ボート, 船, フロント が含まれている画像&#10;&#10;自動的に生成された説明">
            <a:extLst>
              <a:ext uri="{FF2B5EF4-FFF2-40B4-BE49-F238E27FC236}">
                <a16:creationId xmlns:a16="http://schemas.microsoft.com/office/drawing/2014/main" id="{2C680A77-E08B-D94C-BCAF-09D98C0C67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50" r="8299" b="12021"/>
          <a:stretch/>
        </p:blipFill>
        <p:spPr>
          <a:xfrm>
            <a:off x="5345821" y="412868"/>
            <a:ext cx="2342508" cy="1995676"/>
          </a:xfrm>
          <a:prstGeom prst="rect">
            <a:avLst/>
          </a:prstGeom>
        </p:spPr>
      </p:pic>
      <p:pic>
        <p:nvPicPr>
          <p:cNvPr id="4" name="図 3" descr="座る, テーブル, 水, キッチン が含まれている画像&#10;&#10;自動的に生成された説明">
            <a:extLst>
              <a:ext uri="{FF2B5EF4-FFF2-40B4-BE49-F238E27FC236}">
                <a16:creationId xmlns:a16="http://schemas.microsoft.com/office/drawing/2014/main" id="{67D7FCEF-D20B-FF4D-B33F-A50CB09FC3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82" t="3148" r="9658" b="1"/>
          <a:stretch/>
        </p:blipFill>
        <p:spPr>
          <a:xfrm>
            <a:off x="1329266" y="266148"/>
            <a:ext cx="2349475" cy="2142396"/>
          </a:xfrm>
          <a:prstGeom prst="rect">
            <a:avLst/>
          </a:prstGeom>
        </p:spPr>
      </p:pic>
      <p:pic>
        <p:nvPicPr>
          <p:cNvPr id="6" name="図 5" descr="座る, 水, テーブル, 立つ が含まれている画像&#10;&#10;自動的に生成された説明">
            <a:extLst>
              <a:ext uri="{FF2B5EF4-FFF2-40B4-BE49-F238E27FC236}">
                <a16:creationId xmlns:a16="http://schemas.microsoft.com/office/drawing/2014/main" id="{BD8C68D4-6791-F04D-898F-66D2961A89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251" t="13606" r="14922" b="7529"/>
          <a:stretch/>
        </p:blipFill>
        <p:spPr>
          <a:xfrm>
            <a:off x="1223311" y="3365629"/>
            <a:ext cx="2455430" cy="2050554"/>
          </a:xfrm>
          <a:prstGeom prst="rect">
            <a:avLst/>
          </a:prstGeom>
        </p:spPr>
      </p:pic>
      <p:pic>
        <p:nvPicPr>
          <p:cNvPr id="10" name="図 9" descr="水, 立つ, テーブル, 男 が含まれている画像&#10;&#10;自動的に生成された説明">
            <a:extLst>
              <a:ext uri="{FF2B5EF4-FFF2-40B4-BE49-F238E27FC236}">
                <a16:creationId xmlns:a16="http://schemas.microsoft.com/office/drawing/2014/main" id="{31D5B049-4F8C-B94D-AFFD-F269852CB3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1190" y="3365629"/>
            <a:ext cx="2951769" cy="221382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B1F2006-E280-C14B-96ED-2CEF443F39A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282" t="575" r="79" b="121"/>
          <a:stretch/>
        </p:blipFill>
        <p:spPr>
          <a:xfrm flipH="1">
            <a:off x="1259485" y="6738820"/>
            <a:ext cx="2909172" cy="1616206"/>
          </a:xfrm>
          <a:prstGeom prst="rect">
            <a:avLst/>
          </a:prstGeom>
          <a:ln>
            <a:noFill/>
          </a:ln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C1BE0A6-3BDA-0343-AE56-3B3948628521}"/>
              </a:ext>
            </a:extLst>
          </p:cNvPr>
          <p:cNvSpPr/>
          <p:nvPr/>
        </p:nvSpPr>
        <p:spPr>
          <a:xfrm rot="16200000">
            <a:off x="2430710" y="637448"/>
            <a:ext cx="364120" cy="1763912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9C8C1DB-49F4-6949-B746-70105FEEC7E8}"/>
              </a:ext>
            </a:extLst>
          </p:cNvPr>
          <p:cNvSpPr/>
          <p:nvPr/>
        </p:nvSpPr>
        <p:spPr>
          <a:xfrm rot="16200000">
            <a:off x="2274673" y="3800650"/>
            <a:ext cx="527640" cy="1708150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0C0AE55-2AD9-A347-86D7-7BC68344AB48}"/>
              </a:ext>
            </a:extLst>
          </p:cNvPr>
          <p:cNvSpPr txBox="1"/>
          <p:nvPr/>
        </p:nvSpPr>
        <p:spPr>
          <a:xfrm>
            <a:off x="3704865" y="1315315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/>
              <a:t>Casp4</a:t>
            </a:r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17C1582-33CB-8B4D-A876-7A110241BBFC}"/>
              </a:ext>
            </a:extLst>
          </p:cNvPr>
          <p:cNvSpPr txBox="1"/>
          <p:nvPr/>
        </p:nvSpPr>
        <p:spPr>
          <a:xfrm>
            <a:off x="3650182" y="4389016"/>
            <a:ext cx="888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/>
              <a:t>GSDME</a:t>
            </a:r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E9AFD9A-98A4-FC42-9A00-CCAE6F4E8D5F}"/>
              </a:ext>
            </a:extLst>
          </p:cNvPr>
          <p:cNvSpPr txBox="1"/>
          <p:nvPr/>
        </p:nvSpPr>
        <p:spPr>
          <a:xfrm>
            <a:off x="7855402" y="1410706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/>
              <a:t>Casp3</a:t>
            </a:r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54E59CC-0E50-D948-AB86-4A1ADBC947A7}"/>
              </a:ext>
            </a:extLst>
          </p:cNvPr>
          <p:cNvSpPr txBox="1"/>
          <p:nvPr/>
        </p:nvSpPr>
        <p:spPr>
          <a:xfrm>
            <a:off x="8036161" y="4389016"/>
            <a:ext cx="918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/>
              <a:t>GSDMD</a:t>
            </a:r>
            <a:endParaRPr kumimoji="1" lang="ja-JP" altLang="en-US"/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3CBBD677-D0BB-5845-B095-25443FC28CAD}"/>
              </a:ext>
            </a:extLst>
          </p:cNvPr>
          <p:cNvGrpSpPr/>
          <p:nvPr/>
        </p:nvGrpSpPr>
        <p:grpSpPr>
          <a:xfrm>
            <a:off x="746474" y="8546815"/>
            <a:ext cx="2725072" cy="460263"/>
            <a:chOff x="720943" y="3999502"/>
            <a:chExt cx="2725072" cy="460263"/>
          </a:xfrm>
        </p:grpSpPr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AFA37E94-CE82-494D-894B-CD36966DC3E7}"/>
                </a:ext>
              </a:extLst>
            </p:cNvPr>
            <p:cNvSpPr txBox="1"/>
            <p:nvPr/>
          </p:nvSpPr>
          <p:spPr>
            <a:xfrm>
              <a:off x="720943" y="4022099"/>
              <a:ext cx="112186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10µM BEX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74507F6A-F249-1C44-B998-73AEEF6EB166}"/>
                </a:ext>
              </a:extLst>
            </p:cNvPr>
            <p:cNvSpPr txBox="1"/>
            <p:nvPr/>
          </p:nvSpPr>
          <p:spPr>
            <a:xfrm>
              <a:off x="1020809" y="4266137"/>
              <a:ext cx="45234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 (h)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896592FD-E2F0-EE42-9CA5-1EA0344881BB}"/>
                </a:ext>
              </a:extLst>
            </p:cNvPr>
            <p:cNvSpPr txBox="1"/>
            <p:nvPr/>
          </p:nvSpPr>
          <p:spPr>
            <a:xfrm>
              <a:off x="1593539" y="4266137"/>
              <a:ext cx="21031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31499885-D32E-594C-9360-99AB49861F87}"/>
                </a:ext>
              </a:extLst>
            </p:cNvPr>
            <p:cNvGrpSpPr/>
            <p:nvPr/>
          </p:nvGrpSpPr>
          <p:grpSpPr>
            <a:xfrm>
              <a:off x="1848967" y="4006443"/>
              <a:ext cx="389875" cy="453322"/>
              <a:chOff x="3060603" y="3094004"/>
              <a:chExt cx="495078" cy="575647"/>
            </a:xfrm>
          </p:grpSpPr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5FB40D03-9D8D-3E4A-9AD1-9B2A6CAD70A4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FCE1AA94-4CBD-264E-AD4C-CE0B88B0B23F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25DC9026-227D-534F-9102-307E2BC4249A}"/>
                  </a:ext>
                </a:extLst>
              </p:cNvPr>
              <p:cNvSpPr txBox="1"/>
              <p:nvPr/>
            </p:nvSpPr>
            <p:spPr>
              <a:xfrm>
                <a:off x="3194135" y="3435154"/>
                <a:ext cx="215015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0" name="直線コネクタ 39">
                <a:extLst>
                  <a:ext uri="{FF2B5EF4-FFF2-40B4-BE49-F238E27FC236}">
                    <a16:creationId xmlns:a16="http://schemas.microsoft.com/office/drawing/2014/main" id="{0C74AF84-11EB-0E4D-97C4-4E713502AA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D3F5A61-A2D3-1C4F-B5ED-F74ABAB21857}"/>
                </a:ext>
              </a:extLst>
            </p:cNvPr>
            <p:cNvSpPr txBox="1"/>
            <p:nvPr/>
          </p:nvSpPr>
          <p:spPr>
            <a:xfrm>
              <a:off x="1605935" y="3999502"/>
              <a:ext cx="21031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</p:txBody>
        </p:sp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012918F5-2A41-C44E-ACB8-6F7A064D58E2}"/>
                </a:ext>
              </a:extLst>
            </p:cNvPr>
            <p:cNvGrpSpPr/>
            <p:nvPr/>
          </p:nvGrpSpPr>
          <p:grpSpPr>
            <a:xfrm>
              <a:off x="2259069" y="4006443"/>
              <a:ext cx="389875" cy="453322"/>
              <a:chOff x="3060603" y="3094004"/>
              <a:chExt cx="495078" cy="575647"/>
            </a:xfrm>
          </p:grpSpPr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962B25BD-B012-734B-936B-42F7465C7AF1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E8AB379E-AB26-CD4A-81F8-3A3BBAFA88C2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8F83E4CF-6EC9-2040-AEA8-B8A5FAF84124}"/>
                  </a:ext>
                </a:extLst>
              </p:cNvPr>
              <p:cNvSpPr txBox="1"/>
              <p:nvPr/>
            </p:nvSpPr>
            <p:spPr>
              <a:xfrm>
                <a:off x="3194135" y="3435154"/>
                <a:ext cx="215015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6" name="直線コネクタ 35">
                <a:extLst>
                  <a:ext uri="{FF2B5EF4-FFF2-40B4-BE49-F238E27FC236}">
                    <a16:creationId xmlns:a16="http://schemas.microsoft.com/office/drawing/2014/main" id="{B9C7FCD3-CC53-2A45-8831-B56D8A12A2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4850ADC3-8FB1-DA44-9E40-FCAE31FA5DFC}"/>
                </a:ext>
              </a:extLst>
            </p:cNvPr>
            <p:cNvGrpSpPr/>
            <p:nvPr/>
          </p:nvGrpSpPr>
          <p:grpSpPr>
            <a:xfrm>
              <a:off x="2646972" y="4004785"/>
              <a:ext cx="389875" cy="453322"/>
              <a:chOff x="3060603" y="3094004"/>
              <a:chExt cx="495078" cy="575647"/>
            </a:xfrm>
          </p:grpSpPr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2309F5AC-893B-EA42-99C1-C4BC67DD41B8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E0BF677F-73A8-3E49-A415-E1167018F3FD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7527AA31-9816-164A-B2A4-D93A62C6FE3C}"/>
                  </a:ext>
                </a:extLst>
              </p:cNvPr>
              <p:cNvSpPr txBox="1"/>
              <p:nvPr/>
            </p:nvSpPr>
            <p:spPr>
              <a:xfrm>
                <a:off x="3194135" y="3435154"/>
                <a:ext cx="215015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2" name="直線コネクタ 31">
                <a:extLst>
                  <a:ext uri="{FF2B5EF4-FFF2-40B4-BE49-F238E27FC236}">
                    <a16:creationId xmlns:a16="http://schemas.microsoft.com/office/drawing/2014/main" id="{45A0487C-8B87-8444-8F3E-E065560BC2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19E4A969-81D7-7F46-93A7-632BF2F475A3}"/>
                </a:ext>
              </a:extLst>
            </p:cNvPr>
            <p:cNvGrpSpPr/>
            <p:nvPr/>
          </p:nvGrpSpPr>
          <p:grpSpPr>
            <a:xfrm>
              <a:off x="3056140" y="4006337"/>
              <a:ext cx="389875" cy="448351"/>
              <a:chOff x="3060603" y="3094004"/>
              <a:chExt cx="495078" cy="569335"/>
            </a:xfrm>
          </p:grpSpPr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FC11CCF0-35B9-5B43-A6F2-3313483E5FB1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2A6F2694-EC33-A64D-AC77-67CFBAD20A18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EE149059-FF16-1449-93CE-FEC0681CA181}"/>
                  </a:ext>
                </a:extLst>
              </p:cNvPr>
              <p:cNvSpPr txBox="1"/>
              <p:nvPr/>
            </p:nvSpPr>
            <p:spPr>
              <a:xfrm>
                <a:off x="3086853" y="3428842"/>
                <a:ext cx="446028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8" name="直線コネクタ 27">
                <a:extLst>
                  <a:ext uri="{FF2B5EF4-FFF2-40B4-BE49-F238E27FC236}">
                    <a16:creationId xmlns:a16="http://schemas.microsoft.com/office/drawing/2014/main" id="{BAB8735F-EFEA-5D41-AB39-EC98317541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9D81A850-9A24-1F47-8826-9BFF08E99012}"/>
              </a:ext>
            </a:extLst>
          </p:cNvPr>
          <p:cNvGrpSpPr/>
          <p:nvPr/>
        </p:nvGrpSpPr>
        <p:grpSpPr>
          <a:xfrm>
            <a:off x="841384" y="2484260"/>
            <a:ext cx="2725072" cy="460263"/>
            <a:chOff x="720943" y="3999502"/>
            <a:chExt cx="2725072" cy="460263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EFDD7A13-4241-2740-8416-015688CF36E0}"/>
                </a:ext>
              </a:extLst>
            </p:cNvPr>
            <p:cNvSpPr txBox="1"/>
            <p:nvPr/>
          </p:nvSpPr>
          <p:spPr>
            <a:xfrm>
              <a:off x="720943" y="4022099"/>
              <a:ext cx="112186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10µM BEX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F0E2E873-1CCB-BE42-903C-FF73A8E80BE5}"/>
                </a:ext>
              </a:extLst>
            </p:cNvPr>
            <p:cNvSpPr txBox="1"/>
            <p:nvPr/>
          </p:nvSpPr>
          <p:spPr>
            <a:xfrm>
              <a:off x="1020809" y="4266137"/>
              <a:ext cx="45234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 (h)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441BBE13-9BD4-024A-A648-82A2129DB7B3}"/>
                </a:ext>
              </a:extLst>
            </p:cNvPr>
            <p:cNvSpPr txBox="1"/>
            <p:nvPr/>
          </p:nvSpPr>
          <p:spPr>
            <a:xfrm>
              <a:off x="1593539" y="4266137"/>
              <a:ext cx="21031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9" name="グループ化 48">
              <a:extLst>
                <a:ext uri="{FF2B5EF4-FFF2-40B4-BE49-F238E27FC236}">
                  <a16:creationId xmlns:a16="http://schemas.microsoft.com/office/drawing/2014/main" id="{3336EE44-A907-3245-8DE7-69B73F4ACAF9}"/>
                </a:ext>
              </a:extLst>
            </p:cNvPr>
            <p:cNvGrpSpPr/>
            <p:nvPr/>
          </p:nvGrpSpPr>
          <p:grpSpPr>
            <a:xfrm>
              <a:off x="1848967" y="4006443"/>
              <a:ext cx="389875" cy="453322"/>
              <a:chOff x="3060603" y="3094004"/>
              <a:chExt cx="495078" cy="575647"/>
            </a:xfrm>
          </p:grpSpPr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A11E0A77-148B-5346-A73A-6A725996F392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831AD78F-7082-4B45-AA97-27BB67DA65B2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E13F8F74-7F87-B64E-B78C-7B22E7E4FE64}"/>
                  </a:ext>
                </a:extLst>
              </p:cNvPr>
              <p:cNvSpPr txBox="1"/>
              <p:nvPr/>
            </p:nvSpPr>
            <p:spPr>
              <a:xfrm>
                <a:off x="3194135" y="3435154"/>
                <a:ext cx="215015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9" name="直線コネクタ 68">
                <a:extLst>
                  <a:ext uri="{FF2B5EF4-FFF2-40B4-BE49-F238E27FC236}">
                    <a16:creationId xmlns:a16="http://schemas.microsoft.com/office/drawing/2014/main" id="{4F13F57E-C36E-8641-85E1-6D1138F4B4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48BD973B-468C-5744-BD0E-D0C01216FD84}"/>
                </a:ext>
              </a:extLst>
            </p:cNvPr>
            <p:cNvSpPr txBox="1"/>
            <p:nvPr/>
          </p:nvSpPr>
          <p:spPr>
            <a:xfrm>
              <a:off x="1605935" y="3999502"/>
              <a:ext cx="21031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</p:txBody>
        </p:sp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D9303455-EA8A-004B-BB42-03366E94BEC7}"/>
                </a:ext>
              </a:extLst>
            </p:cNvPr>
            <p:cNvGrpSpPr/>
            <p:nvPr/>
          </p:nvGrpSpPr>
          <p:grpSpPr>
            <a:xfrm>
              <a:off x="2259069" y="4006443"/>
              <a:ext cx="389875" cy="453322"/>
              <a:chOff x="3060603" y="3094004"/>
              <a:chExt cx="495078" cy="575647"/>
            </a:xfrm>
          </p:grpSpPr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2F6F8E68-B0DF-AE43-ACB8-6FE1411CFD4C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02AFF826-886F-4848-9CD8-9320A3726B67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B60B22B8-03A6-1A49-AD62-F055CCF2393C}"/>
                  </a:ext>
                </a:extLst>
              </p:cNvPr>
              <p:cNvSpPr txBox="1"/>
              <p:nvPr/>
            </p:nvSpPr>
            <p:spPr>
              <a:xfrm>
                <a:off x="3194135" y="3435154"/>
                <a:ext cx="215015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5" name="直線コネクタ 64">
                <a:extLst>
                  <a:ext uri="{FF2B5EF4-FFF2-40B4-BE49-F238E27FC236}">
                    <a16:creationId xmlns:a16="http://schemas.microsoft.com/office/drawing/2014/main" id="{69746A1E-9E46-494C-878C-D246200810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グループ化 51">
              <a:extLst>
                <a:ext uri="{FF2B5EF4-FFF2-40B4-BE49-F238E27FC236}">
                  <a16:creationId xmlns:a16="http://schemas.microsoft.com/office/drawing/2014/main" id="{E3EB8705-65E9-2340-8E8D-71AC730AFF58}"/>
                </a:ext>
              </a:extLst>
            </p:cNvPr>
            <p:cNvGrpSpPr/>
            <p:nvPr/>
          </p:nvGrpSpPr>
          <p:grpSpPr>
            <a:xfrm>
              <a:off x="2646972" y="4004785"/>
              <a:ext cx="389875" cy="453322"/>
              <a:chOff x="3060603" y="3094004"/>
              <a:chExt cx="495078" cy="575647"/>
            </a:xfrm>
          </p:grpSpPr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C04E381E-83C4-E240-9001-9F2ED95C1919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E90140C8-A0FF-6047-BD8E-BDA3406B48C2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CA02D02D-2AB8-4E4E-BCE5-E71EF0FAA285}"/>
                  </a:ext>
                </a:extLst>
              </p:cNvPr>
              <p:cNvSpPr txBox="1"/>
              <p:nvPr/>
            </p:nvSpPr>
            <p:spPr>
              <a:xfrm>
                <a:off x="3194135" y="3435154"/>
                <a:ext cx="215015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1" name="直線コネクタ 60">
                <a:extLst>
                  <a:ext uri="{FF2B5EF4-FFF2-40B4-BE49-F238E27FC236}">
                    <a16:creationId xmlns:a16="http://schemas.microsoft.com/office/drawing/2014/main" id="{5104428E-3B16-B947-A772-83B57367DF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グループ化 52">
              <a:extLst>
                <a:ext uri="{FF2B5EF4-FFF2-40B4-BE49-F238E27FC236}">
                  <a16:creationId xmlns:a16="http://schemas.microsoft.com/office/drawing/2014/main" id="{1A526606-B051-5648-BAF8-D0997F87A45A}"/>
                </a:ext>
              </a:extLst>
            </p:cNvPr>
            <p:cNvGrpSpPr/>
            <p:nvPr/>
          </p:nvGrpSpPr>
          <p:grpSpPr>
            <a:xfrm>
              <a:off x="3056140" y="4006337"/>
              <a:ext cx="389875" cy="448351"/>
              <a:chOff x="3060603" y="3094004"/>
              <a:chExt cx="495078" cy="569335"/>
            </a:xfrm>
          </p:grpSpPr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310C1E1F-8066-B443-A65F-278B30EFDC0B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6A43010-2E2C-E641-BA9C-80F0B9F21184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8BB882BD-A556-7A47-B181-71487C3A74C3}"/>
                  </a:ext>
                </a:extLst>
              </p:cNvPr>
              <p:cNvSpPr txBox="1"/>
              <p:nvPr/>
            </p:nvSpPr>
            <p:spPr>
              <a:xfrm>
                <a:off x="3086853" y="3428842"/>
                <a:ext cx="446028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7" name="直線コネクタ 56">
                <a:extLst>
                  <a:ext uri="{FF2B5EF4-FFF2-40B4-BE49-F238E27FC236}">
                    <a16:creationId xmlns:a16="http://schemas.microsoft.com/office/drawing/2014/main" id="{1526EE1B-30B6-0348-8339-38476F69AA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55EADF70-782E-5B45-8F92-F24FCC45866D}"/>
              </a:ext>
            </a:extLst>
          </p:cNvPr>
          <p:cNvGrpSpPr/>
          <p:nvPr/>
        </p:nvGrpSpPr>
        <p:grpSpPr>
          <a:xfrm>
            <a:off x="4865146" y="2488797"/>
            <a:ext cx="2725072" cy="460263"/>
            <a:chOff x="720943" y="3999502"/>
            <a:chExt cx="2725072" cy="460263"/>
          </a:xfrm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B6042444-F63E-274F-852B-8B5CCD60F2DD}"/>
                </a:ext>
              </a:extLst>
            </p:cNvPr>
            <p:cNvSpPr txBox="1"/>
            <p:nvPr/>
          </p:nvSpPr>
          <p:spPr>
            <a:xfrm>
              <a:off x="720943" y="4022099"/>
              <a:ext cx="112186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10µM BEX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CA3CA22E-5F10-654F-8FAB-B4C70645A2E1}"/>
                </a:ext>
              </a:extLst>
            </p:cNvPr>
            <p:cNvSpPr txBox="1"/>
            <p:nvPr/>
          </p:nvSpPr>
          <p:spPr>
            <a:xfrm>
              <a:off x="1020809" y="4266137"/>
              <a:ext cx="45234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 (h)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AB122EAB-0725-0B46-ADAA-406975C36ECB}"/>
                </a:ext>
              </a:extLst>
            </p:cNvPr>
            <p:cNvSpPr txBox="1"/>
            <p:nvPr/>
          </p:nvSpPr>
          <p:spPr>
            <a:xfrm>
              <a:off x="1593539" y="4266137"/>
              <a:ext cx="21031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4" name="グループ化 73">
              <a:extLst>
                <a:ext uri="{FF2B5EF4-FFF2-40B4-BE49-F238E27FC236}">
                  <a16:creationId xmlns:a16="http://schemas.microsoft.com/office/drawing/2014/main" id="{5E3DE172-D878-8644-8170-E6956C660616}"/>
                </a:ext>
              </a:extLst>
            </p:cNvPr>
            <p:cNvGrpSpPr/>
            <p:nvPr/>
          </p:nvGrpSpPr>
          <p:grpSpPr>
            <a:xfrm>
              <a:off x="1848967" y="4006443"/>
              <a:ext cx="389875" cy="453322"/>
              <a:chOff x="3060603" y="3094004"/>
              <a:chExt cx="495078" cy="575647"/>
            </a:xfrm>
          </p:grpSpPr>
          <p:sp>
            <p:nvSpPr>
              <p:cNvPr id="91" name="テキスト ボックス 90">
                <a:extLst>
                  <a:ext uri="{FF2B5EF4-FFF2-40B4-BE49-F238E27FC236}">
                    <a16:creationId xmlns:a16="http://schemas.microsoft.com/office/drawing/2014/main" id="{3724BE22-E641-B146-84A1-025468207027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92" name="テキスト ボックス 91">
                <a:extLst>
                  <a:ext uri="{FF2B5EF4-FFF2-40B4-BE49-F238E27FC236}">
                    <a16:creationId xmlns:a16="http://schemas.microsoft.com/office/drawing/2014/main" id="{ECDC6715-D928-444F-8F28-4743B2219EC4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1A33E3CD-E2D8-7E42-A7D7-FA798386A0FB}"/>
                  </a:ext>
                </a:extLst>
              </p:cNvPr>
              <p:cNvSpPr txBox="1"/>
              <p:nvPr/>
            </p:nvSpPr>
            <p:spPr>
              <a:xfrm>
                <a:off x="3194135" y="3435154"/>
                <a:ext cx="215015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94" name="直線コネクタ 93">
                <a:extLst>
                  <a:ext uri="{FF2B5EF4-FFF2-40B4-BE49-F238E27FC236}">
                    <a16:creationId xmlns:a16="http://schemas.microsoft.com/office/drawing/2014/main" id="{5554F50A-0382-924B-AA09-F3CB66935E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819C165F-9B1E-1E4D-94FD-3FB51B440ACC}"/>
                </a:ext>
              </a:extLst>
            </p:cNvPr>
            <p:cNvSpPr txBox="1"/>
            <p:nvPr/>
          </p:nvSpPr>
          <p:spPr>
            <a:xfrm>
              <a:off x="1605935" y="3999502"/>
              <a:ext cx="21031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</p:txBody>
        </p:sp>
        <p:grpSp>
          <p:nvGrpSpPr>
            <p:cNvPr id="76" name="グループ化 75">
              <a:extLst>
                <a:ext uri="{FF2B5EF4-FFF2-40B4-BE49-F238E27FC236}">
                  <a16:creationId xmlns:a16="http://schemas.microsoft.com/office/drawing/2014/main" id="{8D1AF920-94F7-FA4B-98C4-F14DBE4F553C}"/>
                </a:ext>
              </a:extLst>
            </p:cNvPr>
            <p:cNvGrpSpPr/>
            <p:nvPr/>
          </p:nvGrpSpPr>
          <p:grpSpPr>
            <a:xfrm>
              <a:off x="2259069" y="4006443"/>
              <a:ext cx="389875" cy="453322"/>
              <a:chOff x="3060603" y="3094004"/>
              <a:chExt cx="495078" cy="575647"/>
            </a:xfrm>
          </p:grpSpPr>
          <p:sp>
            <p:nvSpPr>
              <p:cNvPr id="87" name="テキスト ボックス 86">
                <a:extLst>
                  <a:ext uri="{FF2B5EF4-FFF2-40B4-BE49-F238E27FC236}">
                    <a16:creationId xmlns:a16="http://schemas.microsoft.com/office/drawing/2014/main" id="{E1891FF8-9CD0-0F40-86C4-98DBD6EABC49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88" name="テキスト ボックス 87">
                <a:extLst>
                  <a:ext uri="{FF2B5EF4-FFF2-40B4-BE49-F238E27FC236}">
                    <a16:creationId xmlns:a16="http://schemas.microsoft.com/office/drawing/2014/main" id="{DFF3E079-B7DB-534B-B754-A71E0B2239DE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89" name="テキスト ボックス 88">
                <a:extLst>
                  <a:ext uri="{FF2B5EF4-FFF2-40B4-BE49-F238E27FC236}">
                    <a16:creationId xmlns:a16="http://schemas.microsoft.com/office/drawing/2014/main" id="{6E340A5C-B573-2E4F-8356-E1C2F1185BAA}"/>
                  </a:ext>
                </a:extLst>
              </p:cNvPr>
              <p:cNvSpPr txBox="1"/>
              <p:nvPr/>
            </p:nvSpPr>
            <p:spPr>
              <a:xfrm>
                <a:off x="3194135" y="3435154"/>
                <a:ext cx="215015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90" name="直線コネクタ 89">
                <a:extLst>
                  <a:ext uri="{FF2B5EF4-FFF2-40B4-BE49-F238E27FC236}">
                    <a16:creationId xmlns:a16="http://schemas.microsoft.com/office/drawing/2014/main" id="{37003A98-A1EA-3B47-8348-71C274A533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7" name="グループ化 76">
              <a:extLst>
                <a:ext uri="{FF2B5EF4-FFF2-40B4-BE49-F238E27FC236}">
                  <a16:creationId xmlns:a16="http://schemas.microsoft.com/office/drawing/2014/main" id="{A160B42C-723D-E240-9D29-8FBC5C0319F0}"/>
                </a:ext>
              </a:extLst>
            </p:cNvPr>
            <p:cNvGrpSpPr/>
            <p:nvPr/>
          </p:nvGrpSpPr>
          <p:grpSpPr>
            <a:xfrm>
              <a:off x="2646972" y="4004785"/>
              <a:ext cx="389875" cy="453322"/>
              <a:chOff x="3060603" y="3094004"/>
              <a:chExt cx="495078" cy="575647"/>
            </a:xfrm>
          </p:grpSpPr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id="{AE12DC71-83AE-E94B-97D0-04F7E0DA146A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11952848-9952-0D4C-A66C-4475D9C050B9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85" name="テキスト ボックス 84">
                <a:extLst>
                  <a:ext uri="{FF2B5EF4-FFF2-40B4-BE49-F238E27FC236}">
                    <a16:creationId xmlns:a16="http://schemas.microsoft.com/office/drawing/2014/main" id="{AE10047E-FB9E-7D46-A6E6-6519F03E9012}"/>
                  </a:ext>
                </a:extLst>
              </p:cNvPr>
              <p:cNvSpPr txBox="1"/>
              <p:nvPr/>
            </p:nvSpPr>
            <p:spPr>
              <a:xfrm>
                <a:off x="3194135" y="3435154"/>
                <a:ext cx="215015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6" name="直線コネクタ 85">
                <a:extLst>
                  <a:ext uri="{FF2B5EF4-FFF2-40B4-BE49-F238E27FC236}">
                    <a16:creationId xmlns:a16="http://schemas.microsoft.com/office/drawing/2014/main" id="{5CA6BEAC-0E15-EE40-B8AC-C8796F8F90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8" name="グループ化 77">
              <a:extLst>
                <a:ext uri="{FF2B5EF4-FFF2-40B4-BE49-F238E27FC236}">
                  <a16:creationId xmlns:a16="http://schemas.microsoft.com/office/drawing/2014/main" id="{DF2797D5-FC1C-9E45-B22A-A754D1992F9D}"/>
                </a:ext>
              </a:extLst>
            </p:cNvPr>
            <p:cNvGrpSpPr/>
            <p:nvPr/>
          </p:nvGrpSpPr>
          <p:grpSpPr>
            <a:xfrm>
              <a:off x="3056140" y="4006337"/>
              <a:ext cx="389875" cy="448351"/>
              <a:chOff x="3060603" y="3094004"/>
              <a:chExt cx="495078" cy="569335"/>
            </a:xfrm>
          </p:grpSpPr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5B7C181A-1631-454F-92FD-2FB6659BAF37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3BD5A547-1E52-0849-B9EF-0C563F6C5F8C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703B2BF2-45DC-EC49-AF5F-CE7BB827E0FE}"/>
                  </a:ext>
                </a:extLst>
              </p:cNvPr>
              <p:cNvSpPr txBox="1"/>
              <p:nvPr/>
            </p:nvSpPr>
            <p:spPr>
              <a:xfrm>
                <a:off x="3086853" y="3428842"/>
                <a:ext cx="446028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2" name="直線コネクタ 81">
                <a:extLst>
                  <a:ext uri="{FF2B5EF4-FFF2-40B4-BE49-F238E27FC236}">
                    <a16:creationId xmlns:a16="http://schemas.microsoft.com/office/drawing/2014/main" id="{4301FDEB-3F18-AE4B-91DA-3334457066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5" name="グループ化 94">
            <a:extLst>
              <a:ext uri="{FF2B5EF4-FFF2-40B4-BE49-F238E27FC236}">
                <a16:creationId xmlns:a16="http://schemas.microsoft.com/office/drawing/2014/main" id="{85C93A6A-3B97-9042-A13E-482A914F50A5}"/>
              </a:ext>
            </a:extLst>
          </p:cNvPr>
          <p:cNvGrpSpPr/>
          <p:nvPr/>
        </p:nvGrpSpPr>
        <p:grpSpPr>
          <a:xfrm>
            <a:off x="768799" y="5579456"/>
            <a:ext cx="2725072" cy="460263"/>
            <a:chOff x="720943" y="3999502"/>
            <a:chExt cx="2725072" cy="460263"/>
          </a:xfrm>
        </p:grpSpPr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2CF279A6-2E37-0E47-87C6-70B91CA7EA0A}"/>
                </a:ext>
              </a:extLst>
            </p:cNvPr>
            <p:cNvSpPr txBox="1"/>
            <p:nvPr/>
          </p:nvSpPr>
          <p:spPr>
            <a:xfrm>
              <a:off x="720943" y="4022099"/>
              <a:ext cx="112186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10µM BEX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96A41EB3-6639-C440-8930-813C96567261}"/>
                </a:ext>
              </a:extLst>
            </p:cNvPr>
            <p:cNvSpPr txBox="1"/>
            <p:nvPr/>
          </p:nvSpPr>
          <p:spPr>
            <a:xfrm>
              <a:off x="1020809" y="4266137"/>
              <a:ext cx="45234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 (h)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F27D22D8-F74D-F148-8C93-671FE52FA14C}"/>
                </a:ext>
              </a:extLst>
            </p:cNvPr>
            <p:cNvSpPr txBox="1"/>
            <p:nvPr/>
          </p:nvSpPr>
          <p:spPr>
            <a:xfrm>
              <a:off x="1593539" y="4266137"/>
              <a:ext cx="21031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99" name="グループ化 98">
              <a:extLst>
                <a:ext uri="{FF2B5EF4-FFF2-40B4-BE49-F238E27FC236}">
                  <a16:creationId xmlns:a16="http://schemas.microsoft.com/office/drawing/2014/main" id="{177F0863-33A4-F84A-8D51-CAF3D3B546AB}"/>
                </a:ext>
              </a:extLst>
            </p:cNvPr>
            <p:cNvGrpSpPr/>
            <p:nvPr/>
          </p:nvGrpSpPr>
          <p:grpSpPr>
            <a:xfrm>
              <a:off x="1848967" y="4006443"/>
              <a:ext cx="389875" cy="453322"/>
              <a:chOff x="3060603" y="3094004"/>
              <a:chExt cx="495078" cy="575647"/>
            </a:xfrm>
          </p:grpSpPr>
          <p:sp>
            <p:nvSpPr>
              <p:cNvPr id="116" name="テキスト ボックス 115">
                <a:extLst>
                  <a:ext uri="{FF2B5EF4-FFF2-40B4-BE49-F238E27FC236}">
                    <a16:creationId xmlns:a16="http://schemas.microsoft.com/office/drawing/2014/main" id="{14F6D95F-F31C-CD47-83CA-EC499E374B6B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117" name="テキスト ボックス 116">
                <a:extLst>
                  <a:ext uri="{FF2B5EF4-FFF2-40B4-BE49-F238E27FC236}">
                    <a16:creationId xmlns:a16="http://schemas.microsoft.com/office/drawing/2014/main" id="{6272EC03-B786-254F-B617-8EDB8DBA3A43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118" name="テキスト ボックス 117">
                <a:extLst>
                  <a:ext uri="{FF2B5EF4-FFF2-40B4-BE49-F238E27FC236}">
                    <a16:creationId xmlns:a16="http://schemas.microsoft.com/office/drawing/2014/main" id="{4A0240E7-8DF6-4A48-B760-0E2378FC3C2A}"/>
                  </a:ext>
                </a:extLst>
              </p:cNvPr>
              <p:cNvSpPr txBox="1"/>
              <p:nvPr/>
            </p:nvSpPr>
            <p:spPr>
              <a:xfrm>
                <a:off x="3194135" y="3435154"/>
                <a:ext cx="215015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9" name="直線コネクタ 118">
                <a:extLst>
                  <a:ext uri="{FF2B5EF4-FFF2-40B4-BE49-F238E27FC236}">
                    <a16:creationId xmlns:a16="http://schemas.microsoft.com/office/drawing/2014/main" id="{47F973AF-45ED-E646-96A6-380EF3422C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71B3C54A-A0B0-B34F-9D93-EB686EB8A697}"/>
                </a:ext>
              </a:extLst>
            </p:cNvPr>
            <p:cNvSpPr txBox="1"/>
            <p:nvPr/>
          </p:nvSpPr>
          <p:spPr>
            <a:xfrm>
              <a:off x="1605935" y="3999502"/>
              <a:ext cx="21031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</p:txBody>
        </p:sp>
        <p:grpSp>
          <p:nvGrpSpPr>
            <p:cNvPr id="101" name="グループ化 100">
              <a:extLst>
                <a:ext uri="{FF2B5EF4-FFF2-40B4-BE49-F238E27FC236}">
                  <a16:creationId xmlns:a16="http://schemas.microsoft.com/office/drawing/2014/main" id="{ADBFBA8C-B288-D146-9D55-26607A6AE827}"/>
                </a:ext>
              </a:extLst>
            </p:cNvPr>
            <p:cNvGrpSpPr/>
            <p:nvPr/>
          </p:nvGrpSpPr>
          <p:grpSpPr>
            <a:xfrm>
              <a:off x="2259069" y="4006443"/>
              <a:ext cx="389875" cy="453322"/>
              <a:chOff x="3060603" y="3094004"/>
              <a:chExt cx="495078" cy="575647"/>
            </a:xfrm>
          </p:grpSpPr>
          <p:sp>
            <p:nvSpPr>
              <p:cNvPr id="112" name="テキスト ボックス 111">
                <a:extLst>
                  <a:ext uri="{FF2B5EF4-FFF2-40B4-BE49-F238E27FC236}">
                    <a16:creationId xmlns:a16="http://schemas.microsoft.com/office/drawing/2014/main" id="{B8F8B3CD-2F6E-594B-AECF-86D5DE1BEB81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113" name="テキスト ボックス 112">
                <a:extLst>
                  <a:ext uri="{FF2B5EF4-FFF2-40B4-BE49-F238E27FC236}">
                    <a16:creationId xmlns:a16="http://schemas.microsoft.com/office/drawing/2014/main" id="{4755D831-3A7C-F843-BCFE-B2C08ED37070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114" name="テキスト ボックス 113">
                <a:extLst>
                  <a:ext uri="{FF2B5EF4-FFF2-40B4-BE49-F238E27FC236}">
                    <a16:creationId xmlns:a16="http://schemas.microsoft.com/office/drawing/2014/main" id="{BD58B7BD-3BAF-C445-BF68-526BE0EC3B0E}"/>
                  </a:ext>
                </a:extLst>
              </p:cNvPr>
              <p:cNvSpPr txBox="1"/>
              <p:nvPr/>
            </p:nvSpPr>
            <p:spPr>
              <a:xfrm>
                <a:off x="3194135" y="3435154"/>
                <a:ext cx="215015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5" name="直線コネクタ 114">
                <a:extLst>
                  <a:ext uri="{FF2B5EF4-FFF2-40B4-BE49-F238E27FC236}">
                    <a16:creationId xmlns:a16="http://schemas.microsoft.com/office/drawing/2014/main" id="{12657422-0E87-7348-BDF7-6F20D5A909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" name="グループ化 101">
              <a:extLst>
                <a:ext uri="{FF2B5EF4-FFF2-40B4-BE49-F238E27FC236}">
                  <a16:creationId xmlns:a16="http://schemas.microsoft.com/office/drawing/2014/main" id="{48E09294-0ACD-4842-A5BA-173D15D82F54}"/>
                </a:ext>
              </a:extLst>
            </p:cNvPr>
            <p:cNvGrpSpPr/>
            <p:nvPr/>
          </p:nvGrpSpPr>
          <p:grpSpPr>
            <a:xfrm>
              <a:off x="2646972" y="4004785"/>
              <a:ext cx="389875" cy="453322"/>
              <a:chOff x="3060603" y="3094004"/>
              <a:chExt cx="495078" cy="575647"/>
            </a:xfrm>
          </p:grpSpPr>
          <p:sp>
            <p:nvSpPr>
              <p:cNvPr id="108" name="テキスト ボックス 107">
                <a:extLst>
                  <a:ext uri="{FF2B5EF4-FFF2-40B4-BE49-F238E27FC236}">
                    <a16:creationId xmlns:a16="http://schemas.microsoft.com/office/drawing/2014/main" id="{B7FBD1D9-2DE6-3F42-B8AF-1B098212E24A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109" name="テキスト ボックス 108">
                <a:extLst>
                  <a:ext uri="{FF2B5EF4-FFF2-40B4-BE49-F238E27FC236}">
                    <a16:creationId xmlns:a16="http://schemas.microsoft.com/office/drawing/2014/main" id="{08C79751-9114-4341-8783-05CCA88D7F3C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110" name="テキスト ボックス 109">
                <a:extLst>
                  <a:ext uri="{FF2B5EF4-FFF2-40B4-BE49-F238E27FC236}">
                    <a16:creationId xmlns:a16="http://schemas.microsoft.com/office/drawing/2014/main" id="{33B52392-4A7F-BA46-A3A8-3859D098984A}"/>
                  </a:ext>
                </a:extLst>
              </p:cNvPr>
              <p:cNvSpPr txBox="1"/>
              <p:nvPr/>
            </p:nvSpPr>
            <p:spPr>
              <a:xfrm>
                <a:off x="3194135" y="3435154"/>
                <a:ext cx="215015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1" name="直線コネクタ 110">
                <a:extLst>
                  <a:ext uri="{FF2B5EF4-FFF2-40B4-BE49-F238E27FC236}">
                    <a16:creationId xmlns:a16="http://schemas.microsoft.com/office/drawing/2014/main" id="{B6997E10-E944-6345-9FF6-296D653F2D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3" name="グループ化 102">
              <a:extLst>
                <a:ext uri="{FF2B5EF4-FFF2-40B4-BE49-F238E27FC236}">
                  <a16:creationId xmlns:a16="http://schemas.microsoft.com/office/drawing/2014/main" id="{A7FEFA63-A446-A040-898B-941B322E00AA}"/>
                </a:ext>
              </a:extLst>
            </p:cNvPr>
            <p:cNvGrpSpPr/>
            <p:nvPr/>
          </p:nvGrpSpPr>
          <p:grpSpPr>
            <a:xfrm>
              <a:off x="3056140" y="4006337"/>
              <a:ext cx="389875" cy="448351"/>
              <a:chOff x="3060603" y="3094004"/>
              <a:chExt cx="495078" cy="569335"/>
            </a:xfrm>
          </p:grpSpPr>
          <p:sp>
            <p:nvSpPr>
              <p:cNvPr id="104" name="テキスト ボックス 103">
                <a:extLst>
                  <a:ext uri="{FF2B5EF4-FFF2-40B4-BE49-F238E27FC236}">
                    <a16:creationId xmlns:a16="http://schemas.microsoft.com/office/drawing/2014/main" id="{B5A17956-0D33-934A-AC86-291E1ACB6D95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0400A19D-85D9-8747-A589-B0503D3D64CF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106" name="テキスト ボックス 105">
                <a:extLst>
                  <a:ext uri="{FF2B5EF4-FFF2-40B4-BE49-F238E27FC236}">
                    <a16:creationId xmlns:a16="http://schemas.microsoft.com/office/drawing/2014/main" id="{230E5E88-97E9-474E-90C2-5F8BC7212C0D}"/>
                  </a:ext>
                </a:extLst>
              </p:cNvPr>
              <p:cNvSpPr txBox="1"/>
              <p:nvPr/>
            </p:nvSpPr>
            <p:spPr>
              <a:xfrm>
                <a:off x="3086853" y="3428842"/>
                <a:ext cx="446028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7" name="直線コネクタ 106">
                <a:extLst>
                  <a:ext uri="{FF2B5EF4-FFF2-40B4-BE49-F238E27FC236}">
                    <a16:creationId xmlns:a16="http://schemas.microsoft.com/office/drawing/2014/main" id="{11D5C476-01BA-0F48-9EF3-D733DBEE5A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0" name="グループ化 119">
            <a:extLst>
              <a:ext uri="{FF2B5EF4-FFF2-40B4-BE49-F238E27FC236}">
                <a16:creationId xmlns:a16="http://schemas.microsoft.com/office/drawing/2014/main" id="{C9DA446A-CD40-1B47-BD04-A62276DA0CC6}"/>
              </a:ext>
            </a:extLst>
          </p:cNvPr>
          <p:cNvGrpSpPr/>
          <p:nvPr/>
        </p:nvGrpSpPr>
        <p:grpSpPr>
          <a:xfrm>
            <a:off x="4865146" y="5485465"/>
            <a:ext cx="2725072" cy="460263"/>
            <a:chOff x="720943" y="3999502"/>
            <a:chExt cx="2725072" cy="460263"/>
          </a:xfrm>
        </p:grpSpPr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0D4788B1-D249-2241-A45C-E2F1BDA64373}"/>
                </a:ext>
              </a:extLst>
            </p:cNvPr>
            <p:cNvSpPr txBox="1"/>
            <p:nvPr/>
          </p:nvSpPr>
          <p:spPr>
            <a:xfrm>
              <a:off x="720943" y="4022099"/>
              <a:ext cx="112186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10µM BEX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BE7019CC-44CA-B34C-9FC2-A29129C943ED}"/>
                </a:ext>
              </a:extLst>
            </p:cNvPr>
            <p:cNvSpPr txBox="1"/>
            <p:nvPr/>
          </p:nvSpPr>
          <p:spPr>
            <a:xfrm>
              <a:off x="1020809" y="4266137"/>
              <a:ext cx="45234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 (h)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3" name="テキスト ボックス 122">
              <a:extLst>
                <a:ext uri="{FF2B5EF4-FFF2-40B4-BE49-F238E27FC236}">
                  <a16:creationId xmlns:a16="http://schemas.microsoft.com/office/drawing/2014/main" id="{85D9DB78-7FF5-4C4D-B967-FEAC5F856EDD}"/>
                </a:ext>
              </a:extLst>
            </p:cNvPr>
            <p:cNvSpPr txBox="1"/>
            <p:nvPr/>
          </p:nvSpPr>
          <p:spPr>
            <a:xfrm>
              <a:off x="1593539" y="4266137"/>
              <a:ext cx="21031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24" name="グループ化 123">
              <a:extLst>
                <a:ext uri="{FF2B5EF4-FFF2-40B4-BE49-F238E27FC236}">
                  <a16:creationId xmlns:a16="http://schemas.microsoft.com/office/drawing/2014/main" id="{93B896ED-43B3-F94A-93E4-1F895D46A884}"/>
                </a:ext>
              </a:extLst>
            </p:cNvPr>
            <p:cNvGrpSpPr/>
            <p:nvPr/>
          </p:nvGrpSpPr>
          <p:grpSpPr>
            <a:xfrm>
              <a:off x="1848967" y="4006443"/>
              <a:ext cx="389875" cy="453322"/>
              <a:chOff x="3060603" y="3094004"/>
              <a:chExt cx="495078" cy="575647"/>
            </a:xfrm>
          </p:grpSpPr>
          <p:sp>
            <p:nvSpPr>
              <p:cNvPr id="141" name="テキスト ボックス 140">
                <a:extLst>
                  <a:ext uri="{FF2B5EF4-FFF2-40B4-BE49-F238E27FC236}">
                    <a16:creationId xmlns:a16="http://schemas.microsoft.com/office/drawing/2014/main" id="{6FD4758E-5FD5-6940-8C7C-CF1B5A0A7C7D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142" name="テキスト ボックス 141">
                <a:extLst>
                  <a:ext uri="{FF2B5EF4-FFF2-40B4-BE49-F238E27FC236}">
                    <a16:creationId xmlns:a16="http://schemas.microsoft.com/office/drawing/2014/main" id="{BAF700CE-94B3-4C48-B295-C5063E0BB4D9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143" name="テキスト ボックス 142">
                <a:extLst>
                  <a:ext uri="{FF2B5EF4-FFF2-40B4-BE49-F238E27FC236}">
                    <a16:creationId xmlns:a16="http://schemas.microsoft.com/office/drawing/2014/main" id="{0393B6E6-C169-E241-99F7-36167473AD52}"/>
                  </a:ext>
                </a:extLst>
              </p:cNvPr>
              <p:cNvSpPr txBox="1"/>
              <p:nvPr/>
            </p:nvSpPr>
            <p:spPr>
              <a:xfrm>
                <a:off x="3194135" y="3435154"/>
                <a:ext cx="215015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44" name="直線コネクタ 143">
                <a:extLst>
                  <a:ext uri="{FF2B5EF4-FFF2-40B4-BE49-F238E27FC236}">
                    <a16:creationId xmlns:a16="http://schemas.microsoft.com/office/drawing/2014/main" id="{7BD6A7FD-4830-534F-9C81-CCA0B287FE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5" name="テキスト ボックス 124">
              <a:extLst>
                <a:ext uri="{FF2B5EF4-FFF2-40B4-BE49-F238E27FC236}">
                  <a16:creationId xmlns:a16="http://schemas.microsoft.com/office/drawing/2014/main" id="{F2106747-9143-5449-8D8C-3EC0E71C2156}"/>
                </a:ext>
              </a:extLst>
            </p:cNvPr>
            <p:cNvSpPr txBox="1"/>
            <p:nvPr/>
          </p:nvSpPr>
          <p:spPr>
            <a:xfrm>
              <a:off x="1605935" y="3999502"/>
              <a:ext cx="21031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</p:txBody>
        </p:sp>
        <p:grpSp>
          <p:nvGrpSpPr>
            <p:cNvPr id="126" name="グループ化 125">
              <a:extLst>
                <a:ext uri="{FF2B5EF4-FFF2-40B4-BE49-F238E27FC236}">
                  <a16:creationId xmlns:a16="http://schemas.microsoft.com/office/drawing/2014/main" id="{358467CD-0C2B-654A-A76D-FBC536B854DE}"/>
                </a:ext>
              </a:extLst>
            </p:cNvPr>
            <p:cNvGrpSpPr/>
            <p:nvPr/>
          </p:nvGrpSpPr>
          <p:grpSpPr>
            <a:xfrm>
              <a:off x="2259069" y="4006443"/>
              <a:ext cx="389875" cy="453322"/>
              <a:chOff x="3060603" y="3094004"/>
              <a:chExt cx="495078" cy="575647"/>
            </a:xfrm>
          </p:grpSpPr>
          <p:sp>
            <p:nvSpPr>
              <p:cNvPr id="137" name="テキスト ボックス 136">
                <a:extLst>
                  <a:ext uri="{FF2B5EF4-FFF2-40B4-BE49-F238E27FC236}">
                    <a16:creationId xmlns:a16="http://schemas.microsoft.com/office/drawing/2014/main" id="{31F00149-0278-8247-943C-0A9AF6475D20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138" name="テキスト ボックス 137">
                <a:extLst>
                  <a:ext uri="{FF2B5EF4-FFF2-40B4-BE49-F238E27FC236}">
                    <a16:creationId xmlns:a16="http://schemas.microsoft.com/office/drawing/2014/main" id="{0211BC7B-E461-BB4D-847A-703F04D83395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139" name="テキスト ボックス 138">
                <a:extLst>
                  <a:ext uri="{FF2B5EF4-FFF2-40B4-BE49-F238E27FC236}">
                    <a16:creationId xmlns:a16="http://schemas.microsoft.com/office/drawing/2014/main" id="{7535855E-9B38-A747-BF2A-54DBD89B31CC}"/>
                  </a:ext>
                </a:extLst>
              </p:cNvPr>
              <p:cNvSpPr txBox="1"/>
              <p:nvPr/>
            </p:nvSpPr>
            <p:spPr>
              <a:xfrm>
                <a:off x="3194135" y="3435154"/>
                <a:ext cx="215015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40" name="直線コネクタ 139">
                <a:extLst>
                  <a:ext uri="{FF2B5EF4-FFF2-40B4-BE49-F238E27FC236}">
                    <a16:creationId xmlns:a16="http://schemas.microsoft.com/office/drawing/2014/main" id="{D567294F-262C-194C-BF25-382004CF51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7" name="グループ化 126">
              <a:extLst>
                <a:ext uri="{FF2B5EF4-FFF2-40B4-BE49-F238E27FC236}">
                  <a16:creationId xmlns:a16="http://schemas.microsoft.com/office/drawing/2014/main" id="{FEA1EBC1-49A1-2F46-8E38-C209A52E3EB6}"/>
                </a:ext>
              </a:extLst>
            </p:cNvPr>
            <p:cNvGrpSpPr/>
            <p:nvPr/>
          </p:nvGrpSpPr>
          <p:grpSpPr>
            <a:xfrm>
              <a:off x="2646972" y="4004785"/>
              <a:ext cx="389875" cy="453322"/>
              <a:chOff x="3060603" y="3094004"/>
              <a:chExt cx="495078" cy="575647"/>
            </a:xfrm>
          </p:grpSpPr>
          <p:sp>
            <p:nvSpPr>
              <p:cNvPr id="133" name="テキスト ボックス 132">
                <a:extLst>
                  <a:ext uri="{FF2B5EF4-FFF2-40B4-BE49-F238E27FC236}">
                    <a16:creationId xmlns:a16="http://schemas.microsoft.com/office/drawing/2014/main" id="{7CE45698-A92A-4745-8F5F-6A42F0CA505C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134" name="テキスト ボックス 133">
                <a:extLst>
                  <a:ext uri="{FF2B5EF4-FFF2-40B4-BE49-F238E27FC236}">
                    <a16:creationId xmlns:a16="http://schemas.microsoft.com/office/drawing/2014/main" id="{57C295D7-AE1B-0146-90FE-7900DE311D76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135" name="テキスト ボックス 134">
                <a:extLst>
                  <a:ext uri="{FF2B5EF4-FFF2-40B4-BE49-F238E27FC236}">
                    <a16:creationId xmlns:a16="http://schemas.microsoft.com/office/drawing/2014/main" id="{3F1AD4D3-09E2-C64C-BF76-F4DCCCD514D7}"/>
                  </a:ext>
                </a:extLst>
              </p:cNvPr>
              <p:cNvSpPr txBox="1"/>
              <p:nvPr/>
            </p:nvSpPr>
            <p:spPr>
              <a:xfrm>
                <a:off x="3194135" y="3435154"/>
                <a:ext cx="215015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36" name="直線コネクタ 135">
                <a:extLst>
                  <a:ext uri="{FF2B5EF4-FFF2-40B4-BE49-F238E27FC236}">
                    <a16:creationId xmlns:a16="http://schemas.microsoft.com/office/drawing/2014/main" id="{CDB782FC-5589-5E4D-A2BE-D9A6245740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8" name="グループ化 127">
              <a:extLst>
                <a:ext uri="{FF2B5EF4-FFF2-40B4-BE49-F238E27FC236}">
                  <a16:creationId xmlns:a16="http://schemas.microsoft.com/office/drawing/2014/main" id="{844FAD60-BEFA-3B47-AF11-9452B85262C4}"/>
                </a:ext>
              </a:extLst>
            </p:cNvPr>
            <p:cNvGrpSpPr/>
            <p:nvPr/>
          </p:nvGrpSpPr>
          <p:grpSpPr>
            <a:xfrm>
              <a:off x="3056140" y="4006337"/>
              <a:ext cx="389875" cy="448351"/>
              <a:chOff x="3060603" y="3094004"/>
              <a:chExt cx="495078" cy="569335"/>
            </a:xfrm>
          </p:grpSpPr>
          <p:sp>
            <p:nvSpPr>
              <p:cNvPr id="129" name="テキスト ボックス 128">
                <a:extLst>
                  <a:ext uri="{FF2B5EF4-FFF2-40B4-BE49-F238E27FC236}">
                    <a16:creationId xmlns:a16="http://schemas.microsoft.com/office/drawing/2014/main" id="{D8D1F5E4-A68A-BA4F-B2B7-DC1C498FD38C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130" name="テキスト ボックス 129">
                <a:extLst>
                  <a:ext uri="{FF2B5EF4-FFF2-40B4-BE49-F238E27FC236}">
                    <a16:creationId xmlns:a16="http://schemas.microsoft.com/office/drawing/2014/main" id="{30E1C886-5029-6B4C-8A8C-4C2E40A920D0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131" name="テキスト ボックス 130">
                <a:extLst>
                  <a:ext uri="{FF2B5EF4-FFF2-40B4-BE49-F238E27FC236}">
                    <a16:creationId xmlns:a16="http://schemas.microsoft.com/office/drawing/2014/main" id="{2566B2BF-B16E-7E4F-BE56-66C453C7CBA8}"/>
                  </a:ext>
                </a:extLst>
              </p:cNvPr>
              <p:cNvSpPr txBox="1"/>
              <p:nvPr/>
            </p:nvSpPr>
            <p:spPr>
              <a:xfrm>
                <a:off x="3086853" y="3428842"/>
                <a:ext cx="446028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32" name="直線コネクタ 131">
                <a:extLst>
                  <a:ext uri="{FF2B5EF4-FFF2-40B4-BE49-F238E27FC236}">
                    <a16:creationId xmlns:a16="http://schemas.microsoft.com/office/drawing/2014/main" id="{70A90F2B-1BCB-EC4F-AAF5-2573C7C7BD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5" name="正方形/長方形 144">
            <a:extLst>
              <a:ext uri="{FF2B5EF4-FFF2-40B4-BE49-F238E27FC236}">
                <a16:creationId xmlns:a16="http://schemas.microsoft.com/office/drawing/2014/main" id="{0D43A311-3075-DD4B-9431-18D616C66D51}"/>
              </a:ext>
            </a:extLst>
          </p:cNvPr>
          <p:cNvSpPr/>
          <p:nvPr/>
        </p:nvSpPr>
        <p:spPr>
          <a:xfrm rot="16200000">
            <a:off x="6294827" y="931005"/>
            <a:ext cx="596527" cy="1763912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6" name="正方形/長方形 145">
            <a:extLst>
              <a:ext uri="{FF2B5EF4-FFF2-40B4-BE49-F238E27FC236}">
                <a16:creationId xmlns:a16="http://schemas.microsoft.com/office/drawing/2014/main" id="{E02156DC-9C80-464A-8F51-6E7F6337ADAB}"/>
              </a:ext>
            </a:extLst>
          </p:cNvPr>
          <p:cNvSpPr/>
          <p:nvPr/>
        </p:nvSpPr>
        <p:spPr>
          <a:xfrm rot="16200000">
            <a:off x="6281012" y="3852714"/>
            <a:ext cx="805461" cy="1812954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7" name="正方形/長方形 146">
            <a:extLst>
              <a:ext uri="{FF2B5EF4-FFF2-40B4-BE49-F238E27FC236}">
                <a16:creationId xmlns:a16="http://schemas.microsoft.com/office/drawing/2014/main" id="{12D33B41-76AD-034E-9E95-7C9E7B8F0F36}"/>
              </a:ext>
            </a:extLst>
          </p:cNvPr>
          <p:cNvSpPr/>
          <p:nvPr/>
        </p:nvSpPr>
        <p:spPr>
          <a:xfrm rot="16200000">
            <a:off x="2555533" y="6847907"/>
            <a:ext cx="292395" cy="1858964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8" name="テキスト ボックス 147">
            <a:extLst>
              <a:ext uri="{FF2B5EF4-FFF2-40B4-BE49-F238E27FC236}">
                <a16:creationId xmlns:a16="http://schemas.microsoft.com/office/drawing/2014/main" id="{B96045E4-8E75-9C4F-AFFD-C8E0B83D40FD}"/>
              </a:ext>
            </a:extLst>
          </p:cNvPr>
          <p:cNvSpPr txBox="1"/>
          <p:nvPr/>
        </p:nvSpPr>
        <p:spPr>
          <a:xfrm>
            <a:off x="746474" y="10298714"/>
            <a:ext cx="8044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/>
              <a:t>Figure S 3.  Full-length Western blot image for Fig.3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7092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図 66" descr="物体 が含まれている画像&#10;&#10;自動的に生成された説明">
            <a:extLst>
              <a:ext uri="{FF2B5EF4-FFF2-40B4-BE49-F238E27FC236}">
                <a16:creationId xmlns:a16="http://schemas.microsoft.com/office/drawing/2014/main" id="{98811B9D-3517-AA4D-BCC0-14D844BCF6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" t="-1376" r="26" b="-575"/>
          <a:stretch/>
        </p:blipFill>
        <p:spPr>
          <a:xfrm flipH="1">
            <a:off x="1210433" y="676743"/>
            <a:ext cx="2876165" cy="31981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E61CECD1-8128-4544-B056-C07AB299E495}"/>
              </a:ext>
            </a:extLst>
          </p:cNvPr>
          <p:cNvSpPr txBox="1"/>
          <p:nvPr/>
        </p:nvSpPr>
        <p:spPr>
          <a:xfrm>
            <a:off x="4070878" y="1642970"/>
            <a:ext cx="5469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PERK</a:t>
            </a:r>
          </a:p>
        </p:txBody>
      </p:sp>
      <p:pic>
        <p:nvPicPr>
          <p:cNvPr id="63" name="図 62">
            <a:extLst>
              <a:ext uri="{FF2B5EF4-FFF2-40B4-BE49-F238E27FC236}">
                <a16:creationId xmlns:a16="http://schemas.microsoft.com/office/drawing/2014/main" id="{5AE73414-F305-8A43-B7C7-E07DB8402B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82" t="575" r="79" b="121"/>
          <a:stretch/>
        </p:blipFill>
        <p:spPr>
          <a:xfrm flipH="1">
            <a:off x="5359557" y="3062860"/>
            <a:ext cx="2876165" cy="15978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5" name="図 64">
            <a:extLst>
              <a:ext uri="{FF2B5EF4-FFF2-40B4-BE49-F238E27FC236}">
                <a16:creationId xmlns:a16="http://schemas.microsoft.com/office/drawing/2014/main" id="{FB912E9E-DAED-EF47-80EE-9ED5BD2843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500" t="39" r="42" b="658"/>
          <a:stretch/>
        </p:blipFill>
        <p:spPr>
          <a:xfrm>
            <a:off x="5340929" y="690148"/>
            <a:ext cx="2876165" cy="15668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AAC5FC40-F61C-CE45-B023-00742F65B0D9}"/>
              </a:ext>
            </a:extLst>
          </p:cNvPr>
          <p:cNvSpPr txBox="1"/>
          <p:nvPr/>
        </p:nvSpPr>
        <p:spPr>
          <a:xfrm>
            <a:off x="4035611" y="1450790"/>
            <a:ext cx="61747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pPERK</a:t>
            </a:r>
            <a:endParaRPr lang="en-US" altLang="ja-JP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6F35B471-ED3C-2546-94FF-8E198773834C}"/>
              </a:ext>
            </a:extLst>
          </p:cNvPr>
          <p:cNvCxnSpPr>
            <a:cxnSpLocks/>
          </p:cNvCxnSpPr>
          <p:nvPr/>
        </p:nvCxnSpPr>
        <p:spPr>
          <a:xfrm flipH="1">
            <a:off x="3579003" y="1630041"/>
            <a:ext cx="47840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12092000-44EA-6D41-8447-8D7F20322163}"/>
              </a:ext>
            </a:extLst>
          </p:cNvPr>
          <p:cNvSpPr txBox="1"/>
          <p:nvPr/>
        </p:nvSpPr>
        <p:spPr>
          <a:xfrm>
            <a:off x="4991799" y="-1044236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D</a:t>
            </a:r>
            <a:endParaRPr kumimoji="1" lang="ja-JP" altLang="en-US"/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E01B6789-BCFB-FC42-AB16-E082540A20E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73" t="152" r="201" b="240"/>
          <a:stretch/>
        </p:blipFill>
        <p:spPr>
          <a:xfrm>
            <a:off x="2602006" y="5931851"/>
            <a:ext cx="3427267" cy="2296983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48BC6FA-69FE-BC44-9D2F-044401E52D89}"/>
              </a:ext>
            </a:extLst>
          </p:cNvPr>
          <p:cNvSpPr/>
          <p:nvPr/>
        </p:nvSpPr>
        <p:spPr>
          <a:xfrm rot="16200000">
            <a:off x="2406486" y="774386"/>
            <a:ext cx="292395" cy="1858964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D66F5655-D3B5-D94F-82BA-ACF10B82952A}"/>
              </a:ext>
            </a:extLst>
          </p:cNvPr>
          <p:cNvGrpSpPr/>
          <p:nvPr/>
        </p:nvGrpSpPr>
        <p:grpSpPr>
          <a:xfrm>
            <a:off x="720943" y="3999502"/>
            <a:ext cx="2725072" cy="460263"/>
            <a:chOff x="720943" y="3999502"/>
            <a:chExt cx="2725072" cy="460263"/>
          </a:xfrm>
        </p:grpSpPr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4A52A006-DCED-B942-89D1-C99C09894B40}"/>
                </a:ext>
              </a:extLst>
            </p:cNvPr>
            <p:cNvSpPr txBox="1"/>
            <p:nvPr/>
          </p:nvSpPr>
          <p:spPr>
            <a:xfrm>
              <a:off x="720943" y="4022099"/>
              <a:ext cx="112186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10µM BEX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FDEAB845-B9AC-7A44-B821-650850D362D4}"/>
                </a:ext>
              </a:extLst>
            </p:cNvPr>
            <p:cNvSpPr txBox="1"/>
            <p:nvPr/>
          </p:nvSpPr>
          <p:spPr>
            <a:xfrm>
              <a:off x="1020809" y="4266137"/>
              <a:ext cx="45234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 (h)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BF36165A-B54E-5644-9497-7F20481FEB66}"/>
                </a:ext>
              </a:extLst>
            </p:cNvPr>
            <p:cNvSpPr txBox="1"/>
            <p:nvPr/>
          </p:nvSpPr>
          <p:spPr>
            <a:xfrm>
              <a:off x="1593539" y="4266137"/>
              <a:ext cx="21031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4" name="グループ化 73">
              <a:extLst>
                <a:ext uri="{FF2B5EF4-FFF2-40B4-BE49-F238E27FC236}">
                  <a16:creationId xmlns:a16="http://schemas.microsoft.com/office/drawing/2014/main" id="{050BE67D-99DA-224C-ACDB-FA850E7D96D3}"/>
                </a:ext>
              </a:extLst>
            </p:cNvPr>
            <p:cNvGrpSpPr/>
            <p:nvPr/>
          </p:nvGrpSpPr>
          <p:grpSpPr>
            <a:xfrm>
              <a:off x="1848967" y="4006443"/>
              <a:ext cx="389875" cy="453322"/>
              <a:chOff x="3060603" y="3094004"/>
              <a:chExt cx="495078" cy="575647"/>
            </a:xfrm>
          </p:grpSpPr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9943039D-0F7E-1348-AAC2-26C40159CBB9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8035BDB-1C31-FF4E-968F-6354B3DF529A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71C43DEE-44CB-F44D-BAD8-116D9399A9E5}"/>
                  </a:ext>
                </a:extLst>
              </p:cNvPr>
              <p:cNvSpPr txBox="1"/>
              <p:nvPr/>
            </p:nvSpPr>
            <p:spPr>
              <a:xfrm>
                <a:off x="3194135" y="3435154"/>
                <a:ext cx="215015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5" name="直線コネクタ 44">
                <a:extLst>
                  <a:ext uri="{FF2B5EF4-FFF2-40B4-BE49-F238E27FC236}">
                    <a16:creationId xmlns:a16="http://schemas.microsoft.com/office/drawing/2014/main" id="{CAAEDE3A-3EC8-6545-B0CD-D89A4C85AF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38CAF437-AC17-8D40-9441-122451ECE562}"/>
                </a:ext>
              </a:extLst>
            </p:cNvPr>
            <p:cNvSpPr txBox="1"/>
            <p:nvPr/>
          </p:nvSpPr>
          <p:spPr>
            <a:xfrm>
              <a:off x="1605935" y="3999502"/>
              <a:ext cx="21031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</p:txBody>
        </p:sp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2176CE8B-E93C-3F40-8BD0-22825AA1FE08}"/>
                </a:ext>
              </a:extLst>
            </p:cNvPr>
            <p:cNvGrpSpPr/>
            <p:nvPr/>
          </p:nvGrpSpPr>
          <p:grpSpPr>
            <a:xfrm>
              <a:off x="2259069" y="4006443"/>
              <a:ext cx="389875" cy="453322"/>
              <a:chOff x="3060603" y="3094004"/>
              <a:chExt cx="495078" cy="575647"/>
            </a:xfrm>
          </p:grpSpPr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C33543F1-C160-F14F-A0FA-8DA020AB0181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EFC66A9B-B7E2-D94A-B1FA-8FD249A9E9C2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BE2989CC-D411-9B49-A42F-1061C711F550}"/>
                  </a:ext>
                </a:extLst>
              </p:cNvPr>
              <p:cNvSpPr txBox="1"/>
              <p:nvPr/>
            </p:nvSpPr>
            <p:spPr>
              <a:xfrm>
                <a:off x="3194135" y="3435154"/>
                <a:ext cx="215015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8" name="直線コネクタ 47">
                <a:extLst>
                  <a:ext uri="{FF2B5EF4-FFF2-40B4-BE49-F238E27FC236}">
                    <a16:creationId xmlns:a16="http://schemas.microsoft.com/office/drawing/2014/main" id="{E4EB41D3-EFF0-E34A-AFE2-8FF2CECDA1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グループ化 49">
              <a:extLst>
                <a:ext uri="{FF2B5EF4-FFF2-40B4-BE49-F238E27FC236}">
                  <a16:creationId xmlns:a16="http://schemas.microsoft.com/office/drawing/2014/main" id="{C05B9211-7F1E-B444-98BE-9177AC654942}"/>
                </a:ext>
              </a:extLst>
            </p:cNvPr>
            <p:cNvGrpSpPr/>
            <p:nvPr/>
          </p:nvGrpSpPr>
          <p:grpSpPr>
            <a:xfrm>
              <a:off x="2646972" y="4004785"/>
              <a:ext cx="389875" cy="453322"/>
              <a:chOff x="3060603" y="3094004"/>
              <a:chExt cx="495078" cy="575647"/>
            </a:xfrm>
          </p:grpSpPr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98C21BD5-549D-6D4F-8171-644C11591A5B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2A3DDF19-CC94-B845-9718-4B6D4852169A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BE7EBC94-5CD8-5542-9F8D-11CCA36EB220}"/>
                  </a:ext>
                </a:extLst>
              </p:cNvPr>
              <p:cNvSpPr txBox="1"/>
              <p:nvPr/>
            </p:nvSpPr>
            <p:spPr>
              <a:xfrm>
                <a:off x="3194135" y="3435154"/>
                <a:ext cx="215015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5" name="直線コネクタ 54">
                <a:extLst>
                  <a:ext uri="{FF2B5EF4-FFF2-40B4-BE49-F238E27FC236}">
                    <a16:creationId xmlns:a16="http://schemas.microsoft.com/office/drawing/2014/main" id="{F29052FE-4A72-CE48-A9CD-0950EF3185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グループ化 55">
              <a:extLst>
                <a:ext uri="{FF2B5EF4-FFF2-40B4-BE49-F238E27FC236}">
                  <a16:creationId xmlns:a16="http://schemas.microsoft.com/office/drawing/2014/main" id="{A58D5F72-A50A-D047-B0E1-FB3A53B7F781}"/>
                </a:ext>
              </a:extLst>
            </p:cNvPr>
            <p:cNvGrpSpPr/>
            <p:nvPr/>
          </p:nvGrpSpPr>
          <p:grpSpPr>
            <a:xfrm>
              <a:off x="3056140" y="4006337"/>
              <a:ext cx="389875" cy="448351"/>
              <a:chOff x="3060603" y="3094004"/>
              <a:chExt cx="495078" cy="569335"/>
            </a:xfrm>
          </p:grpSpPr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1275374B-06A4-2A4C-8F15-08AF6AF08187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EC5DF837-E98F-D44D-BDD3-A83EF4FE0195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E093654A-5352-3E42-A8DA-C7D7D93F238B}"/>
                  </a:ext>
                </a:extLst>
              </p:cNvPr>
              <p:cNvSpPr txBox="1"/>
              <p:nvPr/>
            </p:nvSpPr>
            <p:spPr>
              <a:xfrm>
                <a:off x="3086853" y="3428842"/>
                <a:ext cx="446028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2" name="直線コネクタ 61">
                <a:extLst>
                  <a:ext uri="{FF2B5EF4-FFF2-40B4-BE49-F238E27FC236}">
                    <a16:creationId xmlns:a16="http://schemas.microsoft.com/office/drawing/2014/main" id="{73462A39-8997-6D47-83C7-4CF36D6C8D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8A5BF56B-3CC1-8A43-BF07-473B025DF12F}"/>
              </a:ext>
            </a:extLst>
          </p:cNvPr>
          <p:cNvCxnSpPr>
            <a:cxnSpLocks/>
          </p:cNvCxnSpPr>
          <p:nvPr/>
        </p:nvCxnSpPr>
        <p:spPr>
          <a:xfrm flipH="1">
            <a:off x="3585610" y="1738779"/>
            <a:ext cx="456975" cy="23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グループ化 93">
            <a:extLst>
              <a:ext uri="{FF2B5EF4-FFF2-40B4-BE49-F238E27FC236}">
                <a16:creationId xmlns:a16="http://schemas.microsoft.com/office/drawing/2014/main" id="{DF4E2099-4317-4640-AB93-E9EC6E26847A}"/>
              </a:ext>
            </a:extLst>
          </p:cNvPr>
          <p:cNvGrpSpPr/>
          <p:nvPr/>
        </p:nvGrpSpPr>
        <p:grpSpPr>
          <a:xfrm>
            <a:off x="4988569" y="2302350"/>
            <a:ext cx="2725072" cy="460263"/>
            <a:chOff x="720943" y="3999502"/>
            <a:chExt cx="2725072" cy="460263"/>
          </a:xfrm>
        </p:grpSpPr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0AFF3D47-8DFC-5940-9E32-E343D76F565A}"/>
                </a:ext>
              </a:extLst>
            </p:cNvPr>
            <p:cNvSpPr txBox="1"/>
            <p:nvPr/>
          </p:nvSpPr>
          <p:spPr>
            <a:xfrm>
              <a:off x="720943" y="4022099"/>
              <a:ext cx="112186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10µM BEX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CAEF774A-30FD-0E47-AF61-53C0071EA753}"/>
                </a:ext>
              </a:extLst>
            </p:cNvPr>
            <p:cNvSpPr txBox="1"/>
            <p:nvPr/>
          </p:nvSpPr>
          <p:spPr>
            <a:xfrm>
              <a:off x="1020809" y="4266137"/>
              <a:ext cx="45234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 (h)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1D8D4825-253B-3F4B-AC13-572BEC4449D8}"/>
                </a:ext>
              </a:extLst>
            </p:cNvPr>
            <p:cNvSpPr txBox="1"/>
            <p:nvPr/>
          </p:nvSpPr>
          <p:spPr>
            <a:xfrm>
              <a:off x="1593539" y="4266137"/>
              <a:ext cx="21031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98" name="グループ化 97">
              <a:extLst>
                <a:ext uri="{FF2B5EF4-FFF2-40B4-BE49-F238E27FC236}">
                  <a16:creationId xmlns:a16="http://schemas.microsoft.com/office/drawing/2014/main" id="{DCA9A62D-EE35-D44A-9C8C-C4C055286D60}"/>
                </a:ext>
              </a:extLst>
            </p:cNvPr>
            <p:cNvGrpSpPr/>
            <p:nvPr/>
          </p:nvGrpSpPr>
          <p:grpSpPr>
            <a:xfrm>
              <a:off x="1848967" y="4006443"/>
              <a:ext cx="389875" cy="453322"/>
              <a:chOff x="3060603" y="3094004"/>
              <a:chExt cx="495078" cy="575647"/>
            </a:xfrm>
          </p:grpSpPr>
          <p:sp>
            <p:nvSpPr>
              <p:cNvPr id="115" name="テキスト ボックス 114">
                <a:extLst>
                  <a:ext uri="{FF2B5EF4-FFF2-40B4-BE49-F238E27FC236}">
                    <a16:creationId xmlns:a16="http://schemas.microsoft.com/office/drawing/2014/main" id="{ECBB619D-7A31-8345-9043-EB870F9D5244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116" name="テキスト ボックス 115">
                <a:extLst>
                  <a:ext uri="{FF2B5EF4-FFF2-40B4-BE49-F238E27FC236}">
                    <a16:creationId xmlns:a16="http://schemas.microsoft.com/office/drawing/2014/main" id="{FE11BC44-D687-0B40-8C90-95B516F755B7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117" name="テキスト ボックス 116">
                <a:extLst>
                  <a:ext uri="{FF2B5EF4-FFF2-40B4-BE49-F238E27FC236}">
                    <a16:creationId xmlns:a16="http://schemas.microsoft.com/office/drawing/2014/main" id="{328B775B-B5B7-AB4D-AE51-D68D04C723E8}"/>
                  </a:ext>
                </a:extLst>
              </p:cNvPr>
              <p:cNvSpPr txBox="1"/>
              <p:nvPr/>
            </p:nvSpPr>
            <p:spPr>
              <a:xfrm>
                <a:off x="3194135" y="3435154"/>
                <a:ext cx="215015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8" name="直線コネクタ 117">
                <a:extLst>
                  <a:ext uri="{FF2B5EF4-FFF2-40B4-BE49-F238E27FC236}">
                    <a16:creationId xmlns:a16="http://schemas.microsoft.com/office/drawing/2014/main" id="{854B5508-B9C4-E846-83C8-AB6EB34C7C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01CE763C-59C1-1D48-B7BE-B59475E3DD43}"/>
                </a:ext>
              </a:extLst>
            </p:cNvPr>
            <p:cNvSpPr txBox="1"/>
            <p:nvPr/>
          </p:nvSpPr>
          <p:spPr>
            <a:xfrm>
              <a:off x="1605935" y="3999502"/>
              <a:ext cx="21031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</p:txBody>
        </p:sp>
        <p:grpSp>
          <p:nvGrpSpPr>
            <p:cNvPr id="100" name="グループ化 99">
              <a:extLst>
                <a:ext uri="{FF2B5EF4-FFF2-40B4-BE49-F238E27FC236}">
                  <a16:creationId xmlns:a16="http://schemas.microsoft.com/office/drawing/2014/main" id="{CF0C91B4-7523-3840-BD17-1E95FECB6804}"/>
                </a:ext>
              </a:extLst>
            </p:cNvPr>
            <p:cNvGrpSpPr/>
            <p:nvPr/>
          </p:nvGrpSpPr>
          <p:grpSpPr>
            <a:xfrm>
              <a:off x="2259069" y="4006443"/>
              <a:ext cx="389875" cy="453322"/>
              <a:chOff x="3060603" y="3094004"/>
              <a:chExt cx="495078" cy="575647"/>
            </a:xfrm>
          </p:grpSpPr>
          <p:sp>
            <p:nvSpPr>
              <p:cNvPr id="111" name="テキスト ボックス 110">
                <a:extLst>
                  <a:ext uri="{FF2B5EF4-FFF2-40B4-BE49-F238E27FC236}">
                    <a16:creationId xmlns:a16="http://schemas.microsoft.com/office/drawing/2014/main" id="{68FC4190-357D-7940-957B-0FDF0480A9BB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112" name="テキスト ボックス 111">
                <a:extLst>
                  <a:ext uri="{FF2B5EF4-FFF2-40B4-BE49-F238E27FC236}">
                    <a16:creationId xmlns:a16="http://schemas.microsoft.com/office/drawing/2014/main" id="{3EC25F93-885B-2C46-B5FF-FB032FB69DFE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113" name="テキスト ボックス 112">
                <a:extLst>
                  <a:ext uri="{FF2B5EF4-FFF2-40B4-BE49-F238E27FC236}">
                    <a16:creationId xmlns:a16="http://schemas.microsoft.com/office/drawing/2014/main" id="{C4AB32C2-15CD-E343-828F-3F0234B6C377}"/>
                  </a:ext>
                </a:extLst>
              </p:cNvPr>
              <p:cNvSpPr txBox="1"/>
              <p:nvPr/>
            </p:nvSpPr>
            <p:spPr>
              <a:xfrm>
                <a:off x="3194135" y="3435154"/>
                <a:ext cx="215015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4" name="直線コネクタ 113">
                <a:extLst>
                  <a:ext uri="{FF2B5EF4-FFF2-40B4-BE49-F238E27FC236}">
                    <a16:creationId xmlns:a16="http://schemas.microsoft.com/office/drawing/2014/main" id="{7A8538D0-653D-EA4B-A911-1887AD8A29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1" name="グループ化 100">
              <a:extLst>
                <a:ext uri="{FF2B5EF4-FFF2-40B4-BE49-F238E27FC236}">
                  <a16:creationId xmlns:a16="http://schemas.microsoft.com/office/drawing/2014/main" id="{25690E0C-4676-4543-8851-8A5CC2EA4BCF}"/>
                </a:ext>
              </a:extLst>
            </p:cNvPr>
            <p:cNvGrpSpPr/>
            <p:nvPr/>
          </p:nvGrpSpPr>
          <p:grpSpPr>
            <a:xfrm>
              <a:off x="2646972" y="4004785"/>
              <a:ext cx="389875" cy="453322"/>
              <a:chOff x="3060603" y="3094004"/>
              <a:chExt cx="495078" cy="575647"/>
            </a:xfrm>
          </p:grpSpPr>
          <p:sp>
            <p:nvSpPr>
              <p:cNvPr id="107" name="テキスト ボックス 106">
                <a:extLst>
                  <a:ext uri="{FF2B5EF4-FFF2-40B4-BE49-F238E27FC236}">
                    <a16:creationId xmlns:a16="http://schemas.microsoft.com/office/drawing/2014/main" id="{62539C1E-59E6-EC41-A6F3-AAE72B7082FC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108" name="テキスト ボックス 107">
                <a:extLst>
                  <a:ext uri="{FF2B5EF4-FFF2-40B4-BE49-F238E27FC236}">
                    <a16:creationId xmlns:a16="http://schemas.microsoft.com/office/drawing/2014/main" id="{371698D7-F6E3-CB49-9D3E-845CD5DEE135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109" name="テキスト ボックス 108">
                <a:extLst>
                  <a:ext uri="{FF2B5EF4-FFF2-40B4-BE49-F238E27FC236}">
                    <a16:creationId xmlns:a16="http://schemas.microsoft.com/office/drawing/2014/main" id="{F44E76BC-C00E-7140-98E8-B9F4D7F64F2C}"/>
                  </a:ext>
                </a:extLst>
              </p:cNvPr>
              <p:cNvSpPr txBox="1"/>
              <p:nvPr/>
            </p:nvSpPr>
            <p:spPr>
              <a:xfrm>
                <a:off x="3194135" y="3435154"/>
                <a:ext cx="215015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0" name="直線コネクタ 109">
                <a:extLst>
                  <a:ext uri="{FF2B5EF4-FFF2-40B4-BE49-F238E27FC236}">
                    <a16:creationId xmlns:a16="http://schemas.microsoft.com/office/drawing/2014/main" id="{016715D7-C6B1-034A-B327-5BF8995CA4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" name="グループ化 101">
              <a:extLst>
                <a:ext uri="{FF2B5EF4-FFF2-40B4-BE49-F238E27FC236}">
                  <a16:creationId xmlns:a16="http://schemas.microsoft.com/office/drawing/2014/main" id="{FECD2298-EFFE-C84A-9DA9-C2C06A7D8A7C}"/>
                </a:ext>
              </a:extLst>
            </p:cNvPr>
            <p:cNvGrpSpPr/>
            <p:nvPr/>
          </p:nvGrpSpPr>
          <p:grpSpPr>
            <a:xfrm>
              <a:off x="3056140" y="4006337"/>
              <a:ext cx="389875" cy="448351"/>
              <a:chOff x="3060603" y="3094004"/>
              <a:chExt cx="495078" cy="569335"/>
            </a:xfrm>
          </p:grpSpPr>
          <p:sp>
            <p:nvSpPr>
              <p:cNvPr id="103" name="テキスト ボックス 102">
                <a:extLst>
                  <a:ext uri="{FF2B5EF4-FFF2-40B4-BE49-F238E27FC236}">
                    <a16:creationId xmlns:a16="http://schemas.microsoft.com/office/drawing/2014/main" id="{DCA1E6A5-817E-DC4E-A30A-EA2E9E10080E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104" name="テキスト ボックス 103">
                <a:extLst>
                  <a:ext uri="{FF2B5EF4-FFF2-40B4-BE49-F238E27FC236}">
                    <a16:creationId xmlns:a16="http://schemas.microsoft.com/office/drawing/2014/main" id="{A1B80745-12AC-FC4A-9164-5DC3374979D6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CCF62EA1-F97D-FD4E-8991-82336FE438ED}"/>
                  </a:ext>
                </a:extLst>
              </p:cNvPr>
              <p:cNvSpPr txBox="1"/>
              <p:nvPr/>
            </p:nvSpPr>
            <p:spPr>
              <a:xfrm>
                <a:off x="3086853" y="3428842"/>
                <a:ext cx="446028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6" name="直線コネクタ 105">
                <a:extLst>
                  <a:ext uri="{FF2B5EF4-FFF2-40B4-BE49-F238E27FC236}">
                    <a16:creationId xmlns:a16="http://schemas.microsoft.com/office/drawing/2014/main" id="{83AFE3B6-CDDC-094B-9C4E-5D653709D0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9" name="グループ化 118">
            <a:extLst>
              <a:ext uri="{FF2B5EF4-FFF2-40B4-BE49-F238E27FC236}">
                <a16:creationId xmlns:a16="http://schemas.microsoft.com/office/drawing/2014/main" id="{D110DC2A-D1B0-CE46-A963-1122B4E71D7A}"/>
              </a:ext>
            </a:extLst>
          </p:cNvPr>
          <p:cNvGrpSpPr/>
          <p:nvPr/>
        </p:nvGrpSpPr>
        <p:grpSpPr>
          <a:xfrm>
            <a:off x="5022456" y="4782960"/>
            <a:ext cx="2725072" cy="460263"/>
            <a:chOff x="720943" y="3999502"/>
            <a:chExt cx="2725072" cy="460263"/>
          </a:xfrm>
        </p:grpSpPr>
        <p:sp>
          <p:nvSpPr>
            <p:cNvPr id="120" name="テキスト ボックス 119">
              <a:extLst>
                <a:ext uri="{FF2B5EF4-FFF2-40B4-BE49-F238E27FC236}">
                  <a16:creationId xmlns:a16="http://schemas.microsoft.com/office/drawing/2014/main" id="{10481CD3-E207-C34E-B29B-1A91DB584487}"/>
                </a:ext>
              </a:extLst>
            </p:cNvPr>
            <p:cNvSpPr txBox="1"/>
            <p:nvPr/>
          </p:nvSpPr>
          <p:spPr>
            <a:xfrm>
              <a:off x="720943" y="4022099"/>
              <a:ext cx="112186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10µM BEX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BF14A58D-F447-B74D-9FE0-5C4F7D485D23}"/>
                </a:ext>
              </a:extLst>
            </p:cNvPr>
            <p:cNvSpPr txBox="1"/>
            <p:nvPr/>
          </p:nvSpPr>
          <p:spPr>
            <a:xfrm>
              <a:off x="1020809" y="4266137"/>
              <a:ext cx="45234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 (h)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3" name="テキスト ボックス 122">
              <a:extLst>
                <a:ext uri="{FF2B5EF4-FFF2-40B4-BE49-F238E27FC236}">
                  <a16:creationId xmlns:a16="http://schemas.microsoft.com/office/drawing/2014/main" id="{E8DE8A58-B96B-3244-ABE0-AA2E5B471B62}"/>
                </a:ext>
              </a:extLst>
            </p:cNvPr>
            <p:cNvSpPr txBox="1"/>
            <p:nvPr/>
          </p:nvSpPr>
          <p:spPr>
            <a:xfrm>
              <a:off x="1593539" y="4266137"/>
              <a:ext cx="21031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ja-JP" alt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24" name="グループ化 123">
              <a:extLst>
                <a:ext uri="{FF2B5EF4-FFF2-40B4-BE49-F238E27FC236}">
                  <a16:creationId xmlns:a16="http://schemas.microsoft.com/office/drawing/2014/main" id="{89570F84-6581-EB4F-8321-A0D00918F403}"/>
                </a:ext>
              </a:extLst>
            </p:cNvPr>
            <p:cNvGrpSpPr/>
            <p:nvPr/>
          </p:nvGrpSpPr>
          <p:grpSpPr>
            <a:xfrm>
              <a:off x="1848967" y="4006443"/>
              <a:ext cx="389875" cy="453322"/>
              <a:chOff x="3060603" y="3094004"/>
              <a:chExt cx="495078" cy="575647"/>
            </a:xfrm>
          </p:grpSpPr>
          <p:sp>
            <p:nvSpPr>
              <p:cNvPr id="141" name="テキスト ボックス 140">
                <a:extLst>
                  <a:ext uri="{FF2B5EF4-FFF2-40B4-BE49-F238E27FC236}">
                    <a16:creationId xmlns:a16="http://schemas.microsoft.com/office/drawing/2014/main" id="{1A28040F-88C1-BD4F-BFE1-D76A6C3458DF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142" name="テキスト ボックス 141">
                <a:extLst>
                  <a:ext uri="{FF2B5EF4-FFF2-40B4-BE49-F238E27FC236}">
                    <a16:creationId xmlns:a16="http://schemas.microsoft.com/office/drawing/2014/main" id="{3D501B98-87C2-C24F-9592-F215AA6AC534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143" name="テキスト ボックス 142">
                <a:extLst>
                  <a:ext uri="{FF2B5EF4-FFF2-40B4-BE49-F238E27FC236}">
                    <a16:creationId xmlns:a16="http://schemas.microsoft.com/office/drawing/2014/main" id="{D028E304-C10F-A54D-A3E4-05820A77CAC8}"/>
                  </a:ext>
                </a:extLst>
              </p:cNvPr>
              <p:cNvSpPr txBox="1"/>
              <p:nvPr/>
            </p:nvSpPr>
            <p:spPr>
              <a:xfrm>
                <a:off x="3194135" y="3435154"/>
                <a:ext cx="215015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44" name="直線コネクタ 143">
                <a:extLst>
                  <a:ext uri="{FF2B5EF4-FFF2-40B4-BE49-F238E27FC236}">
                    <a16:creationId xmlns:a16="http://schemas.microsoft.com/office/drawing/2014/main" id="{715A4BA2-3A10-974F-B9BA-4501824BCB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5" name="テキスト ボックス 124">
              <a:extLst>
                <a:ext uri="{FF2B5EF4-FFF2-40B4-BE49-F238E27FC236}">
                  <a16:creationId xmlns:a16="http://schemas.microsoft.com/office/drawing/2014/main" id="{99786AF8-D9D4-3C43-B582-E73B572E59BD}"/>
                </a:ext>
              </a:extLst>
            </p:cNvPr>
            <p:cNvSpPr txBox="1"/>
            <p:nvPr/>
          </p:nvSpPr>
          <p:spPr>
            <a:xfrm>
              <a:off x="1605935" y="3999502"/>
              <a:ext cx="21031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</p:txBody>
        </p:sp>
        <p:grpSp>
          <p:nvGrpSpPr>
            <p:cNvPr id="126" name="グループ化 125">
              <a:extLst>
                <a:ext uri="{FF2B5EF4-FFF2-40B4-BE49-F238E27FC236}">
                  <a16:creationId xmlns:a16="http://schemas.microsoft.com/office/drawing/2014/main" id="{FBA95509-E22E-454F-959A-BCEA0697CC31}"/>
                </a:ext>
              </a:extLst>
            </p:cNvPr>
            <p:cNvGrpSpPr/>
            <p:nvPr/>
          </p:nvGrpSpPr>
          <p:grpSpPr>
            <a:xfrm>
              <a:off x="2259069" y="4006443"/>
              <a:ext cx="389875" cy="453322"/>
              <a:chOff x="3060603" y="3094004"/>
              <a:chExt cx="495078" cy="575647"/>
            </a:xfrm>
          </p:grpSpPr>
          <p:sp>
            <p:nvSpPr>
              <p:cNvPr id="137" name="テキスト ボックス 136">
                <a:extLst>
                  <a:ext uri="{FF2B5EF4-FFF2-40B4-BE49-F238E27FC236}">
                    <a16:creationId xmlns:a16="http://schemas.microsoft.com/office/drawing/2014/main" id="{BE92CAF7-1C47-EE48-A95F-1250E002A6A6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138" name="テキスト ボックス 137">
                <a:extLst>
                  <a:ext uri="{FF2B5EF4-FFF2-40B4-BE49-F238E27FC236}">
                    <a16:creationId xmlns:a16="http://schemas.microsoft.com/office/drawing/2014/main" id="{3A6FB2B9-7E7F-F04D-BB50-15E41A84A02F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139" name="テキスト ボックス 138">
                <a:extLst>
                  <a:ext uri="{FF2B5EF4-FFF2-40B4-BE49-F238E27FC236}">
                    <a16:creationId xmlns:a16="http://schemas.microsoft.com/office/drawing/2014/main" id="{8C6F421B-4CCC-C343-A134-B61BFD1A8344}"/>
                  </a:ext>
                </a:extLst>
              </p:cNvPr>
              <p:cNvSpPr txBox="1"/>
              <p:nvPr/>
            </p:nvSpPr>
            <p:spPr>
              <a:xfrm>
                <a:off x="3194135" y="3435154"/>
                <a:ext cx="215015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40" name="直線コネクタ 139">
                <a:extLst>
                  <a:ext uri="{FF2B5EF4-FFF2-40B4-BE49-F238E27FC236}">
                    <a16:creationId xmlns:a16="http://schemas.microsoft.com/office/drawing/2014/main" id="{97ED20E2-328E-8C48-8CE5-0FC1BBE430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7" name="グループ化 126">
              <a:extLst>
                <a:ext uri="{FF2B5EF4-FFF2-40B4-BE49-F238E27FC236}">
                  <a16:creationId xmlns:a16="http://schemas.microsoft.com/office/drawing/2014/main" id="{3C0E5D62-E83B-2A49-A4D9-1D3B6465CD86}"/>
                </a:ext>
              </a:extLst>
            </p:cNvPr>
            <p:cNvGrpSpPr/>
            <p:nvPr/>
          </p:nvGrpSpPr>
          <p:grpSpPr>
            <a:xfrm>
              <a:off x="2646972" y="4004785"/>
              <a:ext cx="389875" cy="453322"/>
              <a:chOff x="3060603" y="3094004"/>
              <a:chExt cx="495078" cy="575647"/>
            </a:xfrm>
          </p:grpSpPr>
          <p:sp>
            <p:nvSpPr>
              <p:cNvPr id="133" name="テキスト ボックス 132">
                <a:extLst>
                  <a:ext uri="{FF2B5EF4-FFF2-40B4-BE49-F238E27FC236}">
                    <a16:creationId xmlns:a16="http://schemas.microsoft.com/office/drawing/2014/main" id="{08BD97D8-2C57-7F4E-94A0-CD1860F41B19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134" name="テキスト ボックス 133">
                <a:extLst>
                  <a:ext uri="{FF2B5EF4-FFF2-40B4-BE49-F238E27FC236}">
                    <a16:creationId xmlns:a16="http://schemas.microsoft.com/office/drawing/2014/main" id="{00DE75EB-0EEB-2841-A05F-D36754D2C66C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135" name="テキスト ボックス 134">
                <a:extLst>
                  <a:ext uri="{FF2B5EF4-FFF2-40B4-BE49-F238E27FC236}">
                    <a16:creationId xmlns:a16="http://schemas.microsoft.com/office/drawing/2014/main" id="{9B610C11-32DE-FA42-A8C2-8B91FD1B575E}"/>
                  </a:ext>
                </a:extLst>
              </p:cNvPr>
              <p:cNvSpPr txBox="1"/>
              <p:nvPr/>
            </p:nvSpPr>
            <p:spPr>
              <a:xfrm>
                <a:off x="3194135" y="3435154"/>
                <a:ext cx="215015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36" name="直線コネクタ 135">
                <a:extLst>
                  <a:ext uri="{FF2B5EF4-FFF2-40B4-BE49-F238E27FC236}">
                    <a16:creationId xmlns:a16="http://schemas.microsoft.com/office/drawing/2014/main" id="{5B53167D-A4DC-2C4E-869D-B9D669E0F3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8" name="グループ化 127">
              <a:extLst>
                <a:ext uri="{FF2B5EF4-FFF2-40B4-BE49-F238E27FC236}">
                  <a16:creationId xmlns:a16="http://schemas.microsoft.com/office/drawing/2014/main" id="{F080CFCB-148A-2C4B-A2F8-A938EBC6CB71}"/>
                </a:ext>
              </a:extLst>
            </p:cNvPr>
            <p:cNvGrpSpPr/>
            <p:nvPr/>
          </p:nvGrpSpPr>
          <p:grpSpPr>
            <a:xfrm>
              <a:off x="3056140" y="4006337"/>
              <a:ext cx="389875" cy="448351"/>
              <a:chOff x="3060603" y="3094004"/>
              <a:chExt cx="495078" cy="569335"/>
            </a:xfrm>
          </p:grpSpPr>
          <p:sp>
            <p:nvSpPr>
              <p:cNvPr id="129" name="テキスト ボックス 128">
                <a:extLst>
                  <a:ext uri="{FF2B5EF4-FFF2-40B4-BE49-F238E27FC236}">
                    <a16:creationId xmlns:a16="http://schemas.microsoft.com/office/drawing/2014/main" id="{E84E38D2-20AF-2349-9A37-6D68FC4028D4}"/>
                  </a:ext>
                </a:extLst>
              </p:cNvPr>
              <p:cNvSpPr txBox="1"/>
              <p:nvPr/>
            </p:nvSpPr>
            <p:spPr>
              <a:xfrm>
                <a:off x="3060603" y="3094004"/>
                <a:ext cx="267065" cy="234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130" name="テキスト ボックス 129">
                <a:extLst>
                  <a:ext uri="{FF2B5EF4-FFF2-40B4-BE49-F238E27FC236}">
                    <a16:creationId xmlns:a16="http://schemas.microsoft.com/office/drawing/2014/main" id="{63C3D99F-E6A2-1446-83D5-9E57BDA90428}"/>
                  </a:ext>
                </a:extLst>
              </p:cNvPr>
              <p:cNvSpPr txBox="1"/>
              <p:nvPr/>
            </p:nvSpPr>
            <p:spPr>
              <a:xfrm>
                <a:off x="3266224" y="3098200"/>
                <a:ext cx="289457" cy="23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131" name="テキスト ボックス 130">
                <a:extLst>
                  <a:ext uri="{FF2B5EF4-FFF2-40B4-BE49-F238E27FC236}">
                    <a16:creationId xmlns:a16="http://schemas.microsoft.com/office/drawing/2014/main" id="{4F661A38-117D-2541-93EC-0FC3A765D923}"/>
                  </a:ext>
                </a:extLst>
              </p:cNvPr>
              <p:cNvSpPr txBox="1"/>
              <p:nvPr/>
            </p:nvSpPr>
            <p:spPr>
              <a:xfrm>
                <a:off x="3086853" y="3428842"/>
                <a:ext cx="446028" cy="23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ja-JP" altLang="en-US" sz="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32" name="直線コネクタ 131">
                <a:extLst>
                  <a:ext uri="{FF2B5EF4-FFF2-40B4-BE49-F238E27FC236}">
                    <a16:creationId xmlns:a16="http://schemas.microsoft.com/office/drawing/2014/main" id="{0E1B5991-1DCC-4D45-958F-1C1581B7A2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3559" y="3342885"/>
                <a:ext cx="3353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6" name="正方形/長方形 145">
            <a:extLst>
              <a:ext uri="{FF2B5EF4-FFF2-40B4-BE49-F238E27FC236}">
                <a16:creationId xmlns:a16="http://schemas.microsoft.com/office/drawing/2014/main" id="{50354B20-D1BD-F546-B5F9-6763CD6D4762}"/>
              </a:ext>
            </a:extLst>
          </p:cNvPr>
          <p:cNvSpPr/>
          <p:nvPr/>
        </p:nvSpPr>
        <p:spPr>
          <a:xfrm rot="16200000">
            <a:off x="6604204" y="338043"/>
            <a:ext cx="292395" cy="1858964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7" name="正方形/長方形 146">
            <a:extLst>
              <a:ext uri="{FF2B5EF4-FFF2-40B4-BE49-F238E27FC236}">
                <a16:creationId xmlns:a16="http://schemas.microsoft.com/office/drawing/2014/main" id="{48E23CDA-FC22-8C49-8C06-F8A625D3FB13}"/>
              </a:ext>
            </a:extLst>
          </p:cNvPr>
          <p:cNvSpPr/>
          <p:nvPr/>
        </p:nvSpPr>
        <p:spPr>
          <a:xfrm rot="16200000">
            <a:off x="6637961" y="3169187"/>
            <a:ext cx="292395" cy="1858964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1" name="正方形/長方形 150">
            <a:extLst>
              <a:ext uri="{FF2B5EF4-FFF2-40B4-BE49-F238E27FC236}">
                <a16:creationId xmlns:a16="http://schemas.microsoft.com/office/drawing/2014/main" id="{A3163C59-605E-784A-A4D7-92E2C62AD33F}"/>
              </a:ext>
            </a:extLst>
          </p:cNvPr>
          <p:cNvSpPr/>
          <p:nvPr/>
        </p:nvSpPr>
        <p:spPr>
          <a:xfrm rot="16200000">
            <a:off x="4706687" y="5825268"/>
            <a:ext cx="292395" cy="1936070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2" name="正方形/長方形 151">
            <a:extLst>
              <a:ext uri="{FF2B5EF4-FFF2-40B4-BE49-F238E27FC236}">
                <a16:creationId xmlns:a16="http://schemas.microsoft.com/office/drawing/2014/main" id="{22A99B76-FAA5-404D-A61B-9ECA6AF9404C}"/>
              </a:ext>
            </a:extLst>
          </p:cNvPr>
          <p:cNvSpPr/>
          <p:nvPr/>
        </p:nvSpPr>
        <p:spPr>
          <a:xfrm rot="16200000">
            <a:off x="2907495" y="6664211"/>
            <a:ext cx="292395" cy="227947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5" name="テキスト ボックス 144">
            <a:extLst>
              <a:ext uri="{FF2B5EF4-FFF2-40B4-BE49-F238E27FC236}">
                <a16:creationId xmlns:a16="http://schemas.microsoft.com/office/drawing/2014/main" id="{489BE735-4451-B14A-B085-B64310C67747}"/>
              </a:ext>
            </a:extLst>
          </p:cNvPr>
          <p:cNvSpPr txBox="1"/>
          <p:nvPr/>
        </p:nvSpPr>
        <p:spPr>
          <a:xfrm>
            <a:off x="8322723" y="1151079"/>
            <a:ext cx="3882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Bip</a:t>
            </a:r>
          </a:p>
        </p:txBody>
      </p:sp>
      <p:cxnSp>
        <p:nvCxnSpPr>
          <p:cNvPr id="158" name="直線矢印コネクタ 157">
            <a:extLst>
              <a:ext uri="{FF2B5EF4-FFF2-40B4-BE49-F238E27FC236}">
                <a16:creationId xmlns:a16="http://schemas.microsoft.com/office/drawing/2014/main" id="{35612AE6-763A-994F-8ED9-A128400111E9}"/>
              </a:ext>
            </a:extLst>
          </p:cNvPr>
          <p:cNvCxnSpPr>
            <a:cxnSpLocks/>
          </p:cNvCxnSpPr>
          <p:nvPr/>
        </p:nvCxnSpPr>
        <p:spPr>
          <a:xfrm flipH="1">
            <a:off x="7866115" y="1290574"/>
            <a:ext cx="47840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テキスト ボックス 158">
            <a:extLst>
              <a:ext uri="{FF2B5EF4-FFF2-40B4-BE49-F238E27FC236}">
                <a16:creationId xmlns:a16="http://schemas.microsoft.com/office/drawing/2014/main" id="{DA3410B2-F2CC-4647-85D5-64A0B9CE755E}"/>
              </a:ext>
            </a:extLst>
          </p:cNvPr>
          <p:cNvSpPr txBox="1"/>
          <p:nvPr/>
        </p:nvSpPr>
        <p:spPr>
          <a:xfrm>
            <a:off x="8276001" y="3946335"/>
            <a:ext cx="3882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Bip</a:t>
            </a:r>
          </a:p>
        </p:txBody>
      </p:sp>
      <p:cxnSp>
        <p:nvCxnSpPr>
          <p:cNvPr id="160" name="直線矢印コネクタ 159">
            <a:extLst>
              <a:ext uri="{FF2B5EF4-FFF2-40B4-BE49-F238E27FC236}">
                <a16:creationId xmlns:a16="http://schemas.microsoft.com/office/drawing/2014/main" id="{354B4483-4A68-FA47-AFC2-E98C093D6D88}"/>
              </a:ext>
            </a:extLst>
          </p:cNvPr>
          <p:cNvCxnSpPr>
            <a:cxnSpLocks/>
          </p:cNvCxnSpPr>
          <p:nvPr/>
        </p:nvCxnSpPr>
        <p:spPr>
          <a:xfrm flipH="1">
            <a:off x="7819393" y="4085830"/>
            <a:ext cx="47840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テキスト ボックス 160">
            <a:extLst>
              <a:ext uri="{FF2B5EF4-FFF2-40B4-BE49-F238E27FC236}">
                <a16:creationId xmlns:a16="http://schemas.microsoft.com/office/drawing/2014/main" id="{FB94B5E1-C7F4-5A40-9B12-65FB0D875B22}"/>
              </a:ext>
            </a:extLst>
          </p:cNvPr>
          <p:cNvSpPr txBox="1"/>
          <p:nvPr/>
        </p:nvSpPr>
        <p:spPr>
          <a:xfrm>
            <a:off x="619532" y="9636345"/>
            <a:ext cx="8044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/>
              <a:t>Figure S 3.  Full-length Western blot and agarose gel electrophoresis.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1866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95774</TotalTime>
  <Words>377</Words>
  <Application>Microsoft Macintosh PowerPoint</Application>
  <PresentationFormat>A3 297x420 mm</PresentationFormat>
  <Paragraphs>187</Paragraphs>
  <Slides>4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Microsoft Office ユーザー</dc:creator>
  <cp:lastModifiedBy>小林 達也</cp:lastModifiedBy>
  <cp:revision>635</cp:revision>
  <cp:lastPrinted>2021-06-09T00:44:11Z</cp:lastPrinted>
  <dcterms:created xsi:type="dcterms:W3CDTF">2018-06-26T04:15:55Z</dcterms:created>
  <dcterms:modified xsi:type="dcterms:W3CDTF">2021-11-12T12:58:26Z</dcterms:modified>
</cp:coreProperties>
</file>