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1649" r:id="rId4"/>
    <p:sldId id="1650" r:id="rId5"/>
    <p:sldId id="1653" r:id="rId6"/>
    <p:sldId id="1651" r:id="rId7"/>
    <p:sldId id="1648" r:id="rId8"/>
    <p:sldId id="1628" r:id="rId9"/>
    <p:sldId id="1611" r:id="rId10"/>
    <p:sldId id="1629" r:id="rId11"/>
    <p:sldId id="1630" r:id="rId12"/>
    <p:sldId id="1600" r:id="rId13"/>
    <p:sldId id="163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61"/>
    <p:restoredTop sz="78493"/>
  </p:normalViewPr>
  <p:slideViewPr>
    <p:cSldViewPr snapToGrid="0">
      <p:cViewPr varScale="1">
        <p:scale>
          <a:sx n="98" d="100"/>
          <a:sy n="98" d="100"/>
        </p:scale>
        <p:origin x="104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74A71B-3AC3-0648-A8E5-DADB8162101D}" type="datetimeFigureOut">
              <a:rPr lang="en-US" smtClean="0"/>
              <a:t>6/27/26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7272B7-48D0-754D-AA45-6CBB99E67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035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Table S1. Patients included in epigenetic analyses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7272B7-48D0-754D-AA45-6CBB99E6732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1035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S6. Representative Sanger sequencing of iASC-s9c9-CTRL and  iASC-s9c9-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PLEC-</a:t>
            </a:r>
            <a:r>
              <a:rPr lang="en-GB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demonstrating DNA editing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UCSC genome browser view of exon 3 of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PLEC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chromosome 8 overlaid with Sanger sequencing results (lower and upper black band labelled respectively). These data demonstrate that in the edited band there was a reproducible 26bp DNA deletion, whereas in the control band and there was no detectable genome editing. The deletion matched the predicted from gRNA design tool. The blue region represents exon 3 of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PLEC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which was chosen as the most up-stream common exon to all isoforms of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PLEC </a:t>
            </a:r>
            <a:r>
              <a:rPr lang="en-GB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was amenable to CRISPR design.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genome editing was comparable with the previous deletion undertaken using the same gRNAs in an alternative line which is reported in</a:t>
            </a:r>
            <a:r>
              <a:rPr lang="en-GB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87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Data from n = 3 separate pellets of each line.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E6886E-81BB-7D46-9F2D-E4D8621032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99939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S7.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Western blot image of iASC-s9c9-pC/pKO validation in monolayer and following chondrogenesis.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Left raw images of blots with annotated ladder, note due to size of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Plectin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(&gt;460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blots were cut in half between the 117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71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then blotted separately. pC P1 = iASC-s9c9-pC passage 1 after genome editing, pKO P1 = iASC-s9c9-pKO passage 1 after genome editing. P6 = passage 6 after genome editing. pC/pKO d42 protein extracted from 2 separate inductions of chondrogenesis pellets at d42, demonstrating maintenance of </a:t>
            </a:r>
            <a:r>
              <a:rPr lang="en-GB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plectin knockdown at the end of chondrogenic differentiation.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E6886E-81BB-7D46-9F2D-E4D8621032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2443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Table S2/3 Pyrosequencing and epigenome editing primers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S2. Primer sequences used to amplify and pyrosequence the 6 CpGs taken forward from the initial analyses. [Btn] represents the biotin tag at the 5' end of the primer.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S3. gRNA sequences and assay name for each CpG targeted in TC28a2-dCas9-TET-1 and</a:t>
            </a:r>
            <a:r>
              <a:rPr lang="en-GB" sz="12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dCas9-DNMT3a </a:t>
            </a:r>
            <a:r>
              <a:rPr lang="en-GB" sz="1200" b="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  <a:r>
              <a:rPr lang="en-GB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ell line experiments. NTgRNA = non-targeting gRNA, as well a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7272B7-48D0-754D-AA45-6CBB99E6732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803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73DA4-F68A-B5C5-8A15-D99B128547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47C0CC-78D6-27E6-4D4F-4381ABB020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83891B-1F0E-BD96-E23A-0C07057776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Table S4. qPCR primer and assay sequences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92A5A1-D01A-D13A-300C-E09C1F1EA1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7272B7-48D0-754D-AA45-6CBB99E6732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1114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016FB-F6A6-18C4-831E-359C01593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9AC87B-BD23-4080-A1BD-CAC8AC10AB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A1138E-FB9A-EB60-C64E-36C2849730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S1. Experimental design for investigating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plectin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deficiency after mechanical loading, inflammation, and loading in the presence of inflammation.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Top: Graphical depiction of experimental design. Bottom: RNA-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Seq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design and sample numbers. Each group had its own free swelling (FS 1 and FS 3) control for direct comparison. To prevent batch effects all samples in groups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1-2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3-5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were extracted in two separate batches using identical buffers, reagents and kit lots. FS = free-swelling, IL-1β = Interleukin-1 beta, T = time, Hz = hertz, hr = hour.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72E549-4161-0494-E214-3AB103DDA1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E6886E-81BB-7D46-9F2D-E4D86210322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0274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Figure S2.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description of all groups studied by DEG analyses.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Bottom figure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DEG interaction analysis platform for determining effect of pKO using experiment 2 as an example.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far left to top left,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pKO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 vs 3 DEG (Yes = significant change in response to inflammation in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pKO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pC4/pC3 (yes = significant change in response to inflammation in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pC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in this case the DEG exists in both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pC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pKO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therefore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pKO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 vs 3 adjusted P 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pAdj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is divided by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pC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 vs 3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pAdj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(Yes =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pKO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pAdj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&lt;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pC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pAdj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therefore the response of the genes in this group is enhanced by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plectin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deficiency (KO-dependent-enhanced, KDE, Group A).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identical to A, all genes are significant DEGs in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pKO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 vs 3,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pC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 vs 3 (significant in both systems), therefore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pKO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 vs 3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pAdj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divided by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pC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 vs 3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pAdj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(answer = no therefore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pKO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pAdj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=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pC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pAdj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these genes are similar in both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pC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pKO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independent of the knockout (KO-independent, KOI, group B).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pKO4 vs 3 DEG (Yes, = significant change in response to inflammation in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pKO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pC4 vs 3 (No = no change in response to inflammation in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pC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in this case the DEG exists in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pKO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only (KO-induced-response, KIR, group C).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pKO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 vs 3 DEG (No = no change in response to inflammation in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pKO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pC5/pC4 (yes = significant change in response to inflammation in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pC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in this case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pKO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associated with a reduced response than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pC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(KO-dependent-weakening, KDW, group D). As STAN-HiPSC and iASC-s9c9 experiments were designed and analysed with an identical approach, top table represents the experiment in one line (iASC-s9c9). pC =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PLEC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control,pKO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=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PLEC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knockdown/out 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E6886E-81BB-7D46-9F2D-E4D86210322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683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S3</a:t>
            </a:r>
            <a:r>
              <a:rPr lang="en-GB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Association between rs11780978 genotype and methylation at additional CpGs captured on pyrosequencing assays in patient cartilage. </a:t>
            </a:r>
            <a:endParaRPr lang="en-US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 values were calculated using the Kruskal–Wallis test. Horizontal lines and error bars show the mean ± SEM. n = the number of patients providing data per CpG site. Minus (-) and plus (+) denote direction and distance from array CpG.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E6886E-81BB-7D46-9F2D-E4D8621032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8696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Table S5. Number of samples retailed for sequencing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E6886E-81BB-7D46-9F2D-E4D8621032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94977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S4.</a:t>
            </a:r>
            <a:r>
              <a:rPr lang="en-GB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cg24891660 (cg1660) </a:t>
            </a:r>
            <a:r>
              <a:rPr lang="en-GB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mQTL</a:t>
            </a:r>
            <a:r>
              <a:rPr lang="en-GB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replication </a:t>
            </a:r>
            <a:endParaRPr lang="en-US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statistically significant result is observed in a Kruskal–Wallis test, however this was deemed not to be a true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mQTL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as the biological mechanism of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mQTL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function would demonstrate a linear relationship between genotype (copies of the risk allele) and methylation (%).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E6886E-81BB-7D46-9F2D-E4D8621032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6445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S5.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Western blot for Cas9 (161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induction by doxycycline in iASC-s9c9.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Demonstrates induction of Cas9 and failure of induction of dCas9-TET1 (from a separate experiment) 24, 48 and 72 hours after addition of 1µg/ml of doxycycline. kDa = kilodaltons. NC = no doxycycline control, h = hr.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E6886E-81BB-7D46-9F2D-E4D8621032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3112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2D747-B514-2708-1BF2-D9E2E74BC0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A773C9-ABBB-ADA8-6CE9-C70D744D31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2603BB-C7E6-AE2D-4F0D-BECD3C3DD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D3CC4-406C-3245-B29C-49F424EA403A}" type="datetimeFigureOut">
              <a:rPr lang="en-US" smtClean="0"/>
              <a:t>6/27/26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42E6E2-4A81-D834-5B2C-5D9D8E9D2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E6F49D-C82D-76AB-AFAA-8AEBD18F0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1389C-F5EB-1C42-82C5-A308893CB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588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A854D-4835-60F8-389D-41EC7AE3B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B9983B-00FC-1E1B-2248-AF432ECDF6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51462-8AC2-383E-63DA-357244CAC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D3CC4-406C-3245-B29C-49F424EA403A}" type="datetimeFigureOut">
              <a:rPr lang="en-US" smtClean="0"/>
              <a:t>6/27/26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1BB6FA-16C9-330C-3377-3006CC0CF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A2AE7A-B157-068E-66A8-CFF6CC87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1389C-F5EB-1C42-82C5-A308893CB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514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BDAEB4-A8CA-993A-76EB-9C19436DF8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06EF9C-653F-4850-4B4E-3D6DCC6C0F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545100-623A-4918-F758-EC41EC64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D3CC4-406C-3245-B29C-49F424EA403A}" type="datetimeFigureOut">
              <a:rPr lang="en-US" smtClean="0"/>
              <a:t>6/27/26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8E95D5-7C43-E31D-8C2C-43FDC2B4E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0D30BC-B146-6B9B-C854-96BA98CD5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1389C-F5EB-1C42-82C5-A308893CB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82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CAECA-19EF-96BF-461D-ED16185A96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22D113-44E3-44C7-33C6-A14C2990CD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5829A-F8D9-6C53-FB75-9B4624359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48A2C-2341-E64D-ACE2-CF8FD8281084}" type="datetimeFigureOut">
              <a:rPr lang="en-US" smtClean="0"/>
              <a:t>6/27/26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1FC9AF-530E-BEEE-546E-C7CEB355E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D6ACD-33E6-1278-58F0-84350A3CD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3460-D433-604A-A277-B6F4D2B03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1477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FB2FD-CC8C-B378-442C-706C648AC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5CA2DA-0D04-CAB6-7B77-EAD1B34A7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5F0A40-3286-F5EE-1894-FD1BE1ACB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48A2C-2341-E64D-ACE2-CF8FD8281084}" type="datetimeFigureOut">
              <a:rPr lang="en-US" smtClean="0"/>
              <a:t>6/27/26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86B391-0047-AF75-58D8-EADEF6068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B42087-DFC3-5152-ABE3-F079EF8B8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3460-D433-604A-A277-B6F4D2B03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0188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F8334-ECA9-C645-597B-120A2BC0A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E1DBC5-D101-7683-5421-EE10FEDA1B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55A337-96AB-1731-E291-56537817E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48A2C-2341-E64D-ACE2-CF8FD8281084}" type="datetimeFigureOut">
              <a:rPr lang="en-US" smtClean="0"/>
              <a:t>6/27/26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13124-A9D9-EB5B-C33D-5861916D9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99C66-FBED-3828-D8FB-B687C7306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3460-D433-604A-A277-B6F4D2B03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2465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3AE98-888E-45D8-BAB5-6505B5286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78EC93-9CE3-67B8-5CED-11187CA45A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6F573A-01F0-82DB-7E0E-DEA7176CAF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DBC484-B875-805C-5A29-25AB77EBA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48A2C-2341-E64D-ACE2-CF8FD8281084}" type="datetimeFigureOut">
              <a:rPr lang="en-US" smtClean="0"/>
              <a:t>6/27/26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B3E7BC-2178-769A-2C73-FAD0F8CB5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069AAE-BA97-4DAC-FA45-EB457043D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3460-D433-604A-A277-B6F4D2B03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346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742D5-3311-4FEF-A20D-A039DDABD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562D82-2280-DE62-13AE-BB380E9E7D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08C11B-E92D-27C6-22EA-17598E70AF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009C8A-CE23-EF7B-0B00-25AD55BB7F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D7C75B-1C15-9D51-5661-580A0CB11B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EAEB39-7EB1-5E42-0339-E1B19D48A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48A2C-2341-E64D-ACE2-CF8FD8281084}" type="datetimeFigureOut">
              <a:rPr lang="en-US" smtClean="0"/>
              <a:t>6/27/26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3195B5-6DCA-5AB1-5393-AADA43716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56500B-03B1-D50F-BC76-CA028C9C7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3460-D433-604A-A277-B6F4D2B03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0672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3343E-55DA-0BAB-9F6B-C4A5DE923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D8A119-858E-ED63-E2F8-6DC82B96E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48A2C-2341-E64D-ACE2-CF8FD8281084}" type="datetimeFigureOut">
              <a:rPr lang="en-US" smtClean="0"/>
              <a:t>6/27/26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269DCA-89B4-680C-CB94-12619C5FB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BB5B82-008B-9336-20B9-FB2A512D5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3460-D433-604A-A277-B6F4D2B03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2919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837A9A-CD7B-DD5C-1EEF-ADDBE84E1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48A2C-2341-E64D-ACE2-CF8FD8281084}" type="datetimeFigureOut">
              <a:rPr lang="en-US" smtClean="0"/>
              <a:t>6/27/26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87D13E-AF8A-720A-691A-3B838DAC0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868E0-52E4-4319-9DB7-E8A732FC5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3460-D433-604A-A277-B6F4D2B03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4442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77C6A-3E31-F7CD-A7AF-702511583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861023-0674-C156-6C81-B732477F5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CBE2C2-4245-153B-9146-9513CA5500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6EBC77-9464-1A9B-0F40-35C90E759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48A2C-2341-E64D-ACE2-CF8FD8281084}" type="datetimeFigureOut">
              <a:rPr lang="en-US" smtClean="0"/>
              <a:t>6/27/26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3469BA-5A3C-01E9-82DA-C8ACEDE0A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079492-08EA-A0FB-3FF9-EF34BFF20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3460-D433-604A-A277-B6F4D2B03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798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E3C3F-FB0F-CA3E-A33D-D656A8BCE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6ACAA-5890-21FA-FD08-D6AE9AC9ED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BEE7AE-E813-39E7-389C-1A5D7E193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D3CC4-406C-3245-B29C-49F424EA403A}" type="datetimeFigureOut">
              <a:rPr lang="en-US" smtClean="0"/>
              <a:t>6/27/26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EC5F29-7F33-E67D-9ED0-F7E08137A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5A71FD-0E52-717A-8CF6-165DA40ED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1389C-F5EB-1C42-82C5-A308893CB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4304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4822B-546F-A3C0-26F9-AD574C23C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77AAEF-E105-B7ED-B92D-A730DDDE8A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6550FB-70A2-3B8F-203B-5475D7FF8C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F3366D-7C78-56D6-B526-2D5F84272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48A2C-2341-E64D-ACE2-CF8FD8281084}" type="datetimeFigureOut">
              <a:rPr lang="en-US" smtClean="0"/>
              <a:t>6/27/26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448CF2-048A-5B65-8779-3D1A1A32A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CB635B-144F-B5D3-1A69-F8A00B11E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3460-D433-604A-A277-B6F4D2B03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3443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B9237-5F90-DF5D-9A3F-B18913936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1BCAA4-CDFD-39C4-F2EC-F419F5482C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38D2DA-381A-28FD-7068-991B4674D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48A2C-2341-E64D-ACE2-CF8FD8281084}" type="datetimeFigureOut">
              <a:rPr lang="en-US" smtClean="0"/>
              <a:t>6/27/26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1A71B2-742A-EB7A-E756-68A96AF53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FC936-14F9-CD3A-9656-8EA2F8448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3460-D433-604A-A277-B6F4D2B03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1747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15269C-11FC-69EE-8FE5-DA5D1AA798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2D6871-D70B-BECB-5081-14CFC615D8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F77E88-2CD3-FF9C-0698-9BA22C235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48A2C-2341-E64D-ACE2-CF8FD8281084}" type="datetimeFigureOut">
              <a:rPr lang="en-US" smtClean="0"/>
              <a:t>6/27/26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5F1584-6EC7-2337-1838-BA344833C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99C219-F500-7245-C388-C5B730D92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3460-D433-604A-A277-B6F4D2B03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905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755E4-1F56-2A9B-1E46-7F24CD4DF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AF3F6B-E22A-2F52-45FA-73A10248EF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0BE86D-71B3-470E-28D0-15B859056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D3CC4-406C-3245-B29C-49F424EA403A}" type="datetimeFigureOut">
              <a:rPr lang="en-US" smtClean="0"/>
              <a:t>6/27/26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C436B-B6AD-E678-3968-9C6421A84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027E8F-D397-13AF-B190-356E88E97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1389C-F5EB-1C42-82C5-A308893CB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901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B0B39-5B66-1E84-0C39-F7914E259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D1C91-59E4-3DAA-79D3-38236D18B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A46E71-80D9-4F11-2A82-744D8C5D65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A31D6A-8BE1-F1C6-91F7-259634E43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D3CC4-406C-3245-B29C-49F424EA403A}" type="datetimeFigureOut">
              <a:rPr lang="en-US" smtClean="0"/>
              <a:t>6/27/26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33AA79-F645-B454-B4C8-B1C54C383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01F477-32FE-A386-1C20-F2894FF00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1389C-F5EB-1C42-82C5-A308893CB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255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7028F-7ACE-DCEA-C9C4-2671C9752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DC38F-3EBA-1625-9AC0-21869AAC0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87A88B-A44E-9D39-DC7F-AACD32BA8A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F4BD4C-371B-C40D-0F39-8E43830C10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F87E74-46B9-4B95-394A-10BAA1A6BB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16AAD6-245F-0BBA-3042-705274AB6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D3CC4-406C-3245-B29C-49F424EA403A}" type="datetimeFigureOut">
              <a:rPr lang="en-US" smtClean="0"/>
              <a:t>6/27/26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DE02B4-2FE6-F7E0-3493-9E8BFE094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ED7736-A164-8527-2C65-523C6EE64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1389C-F5EB-1C42-82C5-A308893CB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59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727D0-139A-0803-13CF-E51FA08D6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AA3491-7CFF-2526-B664-D3CD8CE4E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D3CC4-406C-3245-B29C-49F424EA403A}" type="datetimeFigureOut">
              <a:rPr lang="en-US" smtClean="0"/>
              <a:t>6/27/26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6E3663-D381-27F0-FAB3-3D272251F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32AA0E-89EC-C1BC-D308-0FF503917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1389C-F5EB-1C42-82C5-A308893CB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492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401083-23BF-03F5-96A8-91EB88F6C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D3CC4-406C-3245-B29C-49F424EA403A}" type="datetimeFigureOut">
              <a:rPr lang="en-US" smtClean="0"/>
              <a:t>6/27/26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F5C7FB-CD3F-E790-ADE3-68835B4F1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7C4173-2317-F33E-A7C5-799EC833F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1389C-F5EB-1C42-82C5-A308893CB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54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7187E-0ED5-D9E9-F3A5-4DF318372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EE08EC-29B7-18BE-D543-CC54F7BF3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64491C-F1C4-147B-3D7D-562A55CDDA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03DC20-534A-46BD-1C05-B0360675C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D3CC4-406C-3245-B29C-49F424EA403A}" type="datetimeFigureOut">
              <a:rPr lang="en-US" smtClean="0"/>
              <a:t>6/27/26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C2F8B5-8CBC-FD64-8456-72686AE39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CDA669-2671-C714-E261-A94AEC52B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1389C-F5EB-1C42-82C5-A308893CB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16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BC1AF-A5AB-6338-ED01-AB9561BA1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1D39F0-F21B-9F2C-DDA0-AA8A5A55E2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CC64BE-D64E-9219-FB1A-944752B90E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150461-89DC-5290-4C97-26902C990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D3CC4-406C-3245-B29C-49F424EA403A}" type="datetimeFigureOut">
              <a:rPr lang="en-US" smtClean="0"/>
              <a:t>6/27/26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885F3C-C24A-D669-2702-641E95F32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928D62-2549-C4FE-6CD9-9ADE76187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1389C-F5EB-1C42-82C5-A308893CB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820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639D4F-C2C9-526A-7E36-CCA09AE33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C06DC3-1473-CFA7-6793-42CC7644C4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7AFC2-3882-2228-E950-B3C5F6FCC4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5D3CC4-406C-3245-B29C-49F424EA403A}" type="datetimeFigureOut">
              <a:rPr lang="en-US" smtClean="0"/>
              <a:t>6/27/26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40B78B-97E3-D2ED-B7BE-CCB07320F5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6F740B-62E0-A508-9A5C-235DFD962A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31389C-F5EB-1C42-82C5-A308893CB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117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614B26-0BBE-DAF4-18EE-403406061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71465C-6551-BD60-4813-98622FA221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A88048-828B-1363-F83D-3AF2BA6C41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248A2C-2341-E64D-ACE2-CF8FD8281084}" type="datetimeFigureOut">
              <a:rPr lang="en-US" smtClean="0"/>
              <a:t>6/27/26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60C4BE-48DF-F053-D052-71FBF3C88D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EA9B06-2414-FDC6-3864-295516379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D3460-D433-604A-A277-B6F4D2B03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208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93119-08C4-261A-45A3-3D6DEE1D0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Supplementary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714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C8BDB60-A164-C245-6DE3-31F163AD43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04"/>
          <a:stretch>
            <a:fillRect/>
          </a:stretch>
        </p:blipFill>
        <p:spPr>
          <a:xfrm>
            <a:off x="2019935" y="1254442"/>
            <a:ext cx="4336620" cy="4349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305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E78353D-CACD-140F-0FD0-0C2D1D3991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18" t="40890" b="33133"/>
          <a:stretch/>
        </p:blipFill>
        <p:spPr>
          <a:xfrm>
            <a:off x="933651" y="904775"/>
            <a:ext cx="10684042" cy="33110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49A7C21-C5C6-07D7-BBE3-35EC42EDEB73}"/>
              </a:ext>
            </a:extLst>
          </p:cNvPr>
          <p:cNvSpPr txBox="1"/>
          <p:nvPr/>
        </p:nvSpPr>
        <p:spPr>
          <a:xfrm>
            <a:off x="7871860" y="1973501"/>
            <a:ext cx="15015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iASC-s9c9-pKO-DNA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65E49D-8AE0-F483-C0F0-4C778CB0AF95}"/>
              </a:ext>
            </a:extLst>
          </p:cNvPr>
          <p:cNvSpPr txBox="1"/>
          <p:nvPr/>
        </p:nvSpPr>
        <p:spPr>
          <a:xfrm>
            <a:off x="7871860" y="2183356"/>
            <a:ext cx="15015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iASC-s9c9-pCTRL-DNA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398F37-95F2-7B38-DC6B-4179F0531A59}"/>
              </a:ext>
            </a:extLst>
          </p:cNvPr>
          <p:cNvSpPr txBox="1"/>
          <p:nvPr/>
        </p:nvSpPr>
        <p:spPr>
          <a:xfrm>
            <a:off x="6124276" y="4708902"/>
            <a:ext cx="16619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PLEC Exon 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21198B-D397-46D3-EC37-3455888751AD}"/>
              </a:ext>
            </a:extLst>
          </p:cNvPr>
          <p:cNvSpPr txBox="1"/>
          <p:nvPr/>
        </p:nvSpPr>
        <p:spPr>
          <a:xfrm>
            <a:off x="6275672" y="4200775"/>
            <a:ext cx="1661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PLEC Exon 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28FB0AD-0F7F-0CF5-F72D-FCB0D3160B38}"/>
              </a:ext>
            </a:extLst>
          </p:cNvPr>
          <p:cNvSpPr/>
          <p:nvPr/>
        </p:nvSpPr>
        <p:spPr>
          <a:xfrm>
            <a:off x="856649" y="2314161"/>
            <a:ext cx="413886" cy="10687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93F28D9-D886-A278-97C1-390E8CE06AB6}"/>
              </a:ext>
            </a:extLst>
          </p:cNvPr>
          <p:cNvSpPr/>
          <p:nvPr/>
        </p:nvSpPr>
        <p:spPr>
          <a:xfrm>
            <a:off x="5091763" y="1910603"/>
            <a:ext cx="65773" cy="534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7475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6DFBCD69-3E50-C2B8-9FFD-255EBDC96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8" y="1064334"/>
            <a:ext cx="11025782" cy="472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180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2D610DA-B85A-257D-6E69-A144B6D905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" t="4942" r="48349" b="4942"/>
          <a:stretch>
            <a:fillRect/>
          </a:stretch>
        </p:blipFill>
        <p:spPr>
          <a:xfrm>
            <a:off x="598430" y="0"/>
            <a:ext cx="3435531" cy="6858000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27E3CD9D-1807-2D1C-7112-A2032344DC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8450" y="28749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FD9D128-7F8E-310D-8892-E02778F064AE}"/>
              </a:ext>
            </a:extLst>
          </p:cNvPr>
          <p:cNvSpPr txBox="1"/>
          <p:nvPr/>
        </p:nvSpPr>
        <p:spPr>
          <a:xfrm>
            <a:off x="207775" y="0"/>
            <a:ext cx="598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S1</a:t>
            </a:r>
          </a:p>
        </p:txBody>
      </p:sp>
    </p:spTree>
    <p:extLst>
      <p:ext uri="{BB962C8B-B14F-4D97-AF65-F5344CB8AC3E}">
        <p14:creationId xmlns:p14="http://schemas.microsoft.com/office/powerpoint/2010/main" val="2702628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43832A2-A959-5115-E446-A727FE30FA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601843"/>
              </p:ext>
            </p:extLst>
          </p:nvPr>
        </p:nvGraphicFramePr>
        <p:xfrm>
          <a:off x="2811817" y="4447754"/>
          <a:ext cx="7231118" cy="162565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014895">
                  <a:extLst>
                    <a:ext uri="{9D8B030D-6E8A-4147-A177-3AD203B41FA5}">
                      <a16:colId xmlns:a16="http://schemas.microsoft.com/office/drawing/2014/main" val="3416206182"/>
                    </a:ext>
                  </a:extLst>
                </a:gridCol>
                <a:gridCol w="1711939">
                  <a:extLst>
                    <a:ext uri="{9D8B030D-6E8A-4147-A177-3AD203B41FA5}">
                      <a16:colId xmlns:a16="http://schemas.microsoft.com/office/drawing/2014/main" val="3330158226"/>
                    </a:ext>
                  </a:extLst>
                </a:gridCol>
                <a:gridCol w="2351315">
                  <a:extLst>
                    <a:ext uri="{9D8B030D-6E8A-4147-A177-3AD203B41FA5}">
                      <a16:colId xmlns:a16="http://schemas.microsoft.com/office/drawing/2014/main" val="770498832"/>
                    </a:ext>
                  </a:extLst>
                </a:gridCol>
                <a:gridCol w="2152969">
                  <a:extLst>
                    <a:ext uri="{9D8B030D-6E8A-4147-A177-3AD203B41FA5}">
                      <a16:colId xmlns:a16="http://schemas.microsoft.com/office/drawing/2014/main" val="3704332716"/>
                    </a:ext>
                  </a:extLst>
                </a:gridCol>
              </a:tblGrid>
              <a:tr h="252392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CpG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Location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gRNA sequence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Assay Name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3931644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cg19405177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Cluster 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AGAAGGTCGAGGAGTGCCAG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NDXK6710.AC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332298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cg07427475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Cluster 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CCAGGGGGACAGCCCCCTCC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NBVW9087.AL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396354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cg02331830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Cluster 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CGAGCTGCAGTCTGTGGCCA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XSMQ2755.AC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7218411"/>
                  </a:ext>
                </a:extLst>
              </a:tr>
              <a:tr h="173115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cg14598846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Cluster 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GCTCCATCTCCTTAAACTTC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TTVS8373.AH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103590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cg23299254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Cluster 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GAGGCTGTCGGCAACCACGC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JKMT6655.AA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855646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cg21511203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Between </a:t>
                      </a:r>
                      <a:r>
                        <a:rPr lang="en-GB" sz="11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PLEC</a:t>
                      </a: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first exons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AGACCATGCATGGAGACCAA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JDKB1360.AF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945482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NTgRNA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CGTTAATCGCGTATAATACG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NTgRNA1 (custom)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3491209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2229904B-F9C5-2F9A-830B-C56478499743}"/>
              </a:ext>
            </a:extLst>
          </p:cNvPr>
          <p:cNvSpPr txBox="1"/>
          <p:nvPr/>
        </p:nvSpPr>
        <p:spPr>
          <a:xfrm>
            <a:off x="2213387" y="4263088"/>
            <a:ext cx="598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S3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252AF7E-9707-E38C-351E-3DF8A6078D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1171236"/>
              </p:ext>
            </p:extLst>
          </p:nvPr>
        </p:nvGraphicFramePr>
        <p:xfrm>
          <a:off x="248194" y="1018665"/>
          <a:ext cx="11848012" cy="1985792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964997">
                  <a:extLst>
                    <a:ext uri="{9D8B030D-6E8A-4147-A177-3AD203B41FA5}">
                      <a16:colId xmlns:a16="http://schemas.microsoft.com/office/drawing/2014/main" val="926900260"/>
                    </a:ext>
                  </a:extLst>
                </a:gridCol>
                <a:gridCol w="1621731">
                  <a:extLst>
                    <a:ext uri="{9D8B030D-6E8A-4147-A177-3AD203B41FA5}">
                      <a16:colId xmlns:a16="http://schemas.microsoft.com/office/drawing/2014/main" val="1536314725"/>
                    </a:ext>
                  </a:extLst>
                </a:gridCol>
                <a:gridCol w="3108678">
                  <a:extLst>
                    <a:ext uri="{9D8B030D-6E8A-4147-A177-3AD203B41FA5}">
                      <a16:colId xmlns:a16="http://schemas.microsoft.com/office/drawing/2014/main" val="2260487380"/>
                    </a:ext>
                  </a:extLst>
                </a:gridCol>
                <a:gridCol w="3283165">
                  <a:extLst>
                    <a:ext uri="{9D8B030D-6E8A-4147-A177-3AD203B41FA5}">
                      <a16:colId xmlns:a16="http://schemas.microsoft.com/office/drawing/2014/main" val="1822044982"/>
                    </a:ext>
                  </a:extLst>
                </a:gridCol>
                <a:gridCol w="2869441">
                  <a:extLst>
                    <a:ext uri="{9D8B030D-6E8A-4147-A177-3AD203B41FA5}">
                      <a16:colId xmlns:a16="http://schemas.microsoft.com/office/drawing/2014/main" val="2354596552"/>
                    </a:ext>
                  </a:extLst>
                </a:gridCol>
              </a:tblGrid>
              <a:tr h="3326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buNone/>
                      </a:pPr>
                      <a:r>
                        <a:rPr lang="en-GB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CpG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buNone/>
                      </a:pPr>
                      <a:r>
                        <a:rPr lang="en-GB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Location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buNone/>
                      </a:pPr>
                      <a:r>
                        <a:rPr lang="en-GB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Forward primer (5'-3')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buNone/>
                      </a:pPr>
                      <a:r>
                        <a:rPr lang="en-GB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Reverse primer (5'-3')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buNone/>
                      </a:pPr>
                      <a:r>
                        <a:rPr lang="en-GB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Sequencing primer (5'-3')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29426347"/>
                  </a:ext>
                </a:extLst>
              </a:tr>
              <a:tr h="2822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buNone/>
                      </a:pPr>
                      <a:r>
                        <a:rPr lang="en-GB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cg19405177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Cluster 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ATGGTTTAGGTTTAGGGAAAGT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[Btn]CCATCACCCAAACCCTACTA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AGGTTTAGGGAAAGTT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3755075"/>
                  </a:ext>
                </a:extLst>
              </a:tr>
              <a:tr h="2822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buNone/>
                      </a:pPr>
                      <a:r>
                        <a:rPr lang="en-GB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cg07427475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Cluster 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TAGGAGTTTAGGGGGATAGTT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[Btn]AAAAAACAACTAAACCAAACC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GTTTAGGGGGATAGTTT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66383310"/>
                  </a:ext>
                </a:extLst>
              </a:tr>
              <a:tr h="2822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buNone/>
                      </a:pPr>
                      <a:r>
                        <a:rPr lang="en-GB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cg02331830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Cluster 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TGGTTTAGTTGTTTTTTATATAGT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[Btn]ACTACAATCTATAACCAAAACTATACC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GATGAGTTGAAGATATTTTAG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990708"/>
                  </a:ext>
                </a:extLst>
              </a:tr>
              <a:tr h="2822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buNone/>
                      </a:pPr>
                      <a:r>
                        <a:rPr lang="en-GB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cg14598846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Cluster 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ATTTATTTTTAGGGATTGGTAGATGT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[Btn]AACCCAAATTCCCCTCCAACTTC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GGAATTGAGATTATAGGATTTGTTA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4445276"/>
                  </a:ext>
                </a:extLst>
              </a:tr>
              <a:tr h="2236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buNone/>
                      </a:pPr>
                      <a:r>
                        <a:rPr lang="en-GB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cg23299254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Cluster 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[Btn]AGGAATTGAGATTATAGGATTTGTTAG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CCTTTAAAAAACCCAAATTCCCCTCC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AACTTCCAAAAAATTAAAATAAACC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4096094"/>
                  </a:ext>
                </a:extLst>
              </a:tr>
              <a:tr h="3004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buNone/>
                      </a:pPr>
                      <a:r>
                        <a:rPr lang="en-GB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cg21511203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Between </a:t>
                      </a:r>
                      <a:r>
                        <a:rPr lang="en-GB" sz="11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PLEC</a:t>
                      </a: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first exons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TTTAAATTTTTTAGAGGTGGGGAAGT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[Btn]ACCCTAAATCTCATACCAAACTCAAA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GTTAGTTTTTAGGGTTTTGTTATA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37759687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01053765-3AEB-8DC5-0F31-168522F69118}"/>
              </a:ext>
            </a:extLst>
          </p:cNvPr>
          <p:cNvSpPr txBox="1"/>
          <p:nvPr/>
        </p:nvSpPr>
        <p:spPr>
          <a:xfrm>
            <a:off x="796834" y="649334"/>
            <a:ext cx="598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S2</a:t>
            </a:r>
          </a:p>
        </p:txBody>
      </p:sp>
    </p:spTree>
    <p:extLst>
      <p:ext uri="{BB962C8B-B14F-4D97-AF65-F5344CB8AC3E}">
        <p14:creationId xmlns:p14="http://schemas.microsoft.com/office/powerpoint/2010/main" val="349196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4CC41-4118-9E63-7FC6-481089136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79CB039-7342-3CBC-7974-EBEEE42F53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491002"/>
              </p:ext>
            </p:extLst>
          </p:nvPr>
        </p:nvGraphicFramePr>
        <p:xfrm>
          <a:off x="2022790" y="1069750"/>
          <a:ext cx="5893301" cy="491217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138421">
                  <a:extLst>
                    <a:ext uri="{9D8B030D-6E8A-4147-A177-3AD203B41FA5}">
                      <a16:colId xmlns:a16="http://schemas.microsoft.com/office/drawing/2014/main" val="3937183806"/>
                    </a:ext>
                  </a:extLst>
                </a:gridCol>
                <a:gridCol w="2455817">
                  <a:extLst>
                    <a:ext uri="{9D8B030D-6E8A-4147-A177-3AD203B41FA5}">
                      <a16:colId xmlns:a16="http://schemas.microsoft.com/office/drawing/2014/main" val="3478288586"/>
                    </a:ext>
                  </a:extLst>
                </a:gridCol>
                <a:gridCol w="2299063">
                  <a:extLst>
                    <a:ext uri="{9D8B030D-6E8A-4147-A177-3AD203B41FA5}">
                      <a16:colId xmlns:a16="http://schemas.microsoft.com/office/drawing/2014/main" val="3293144948"/>
                    </a:ext>
                  </a:extLst>
                </a:gridCol>
              </a:tblGrid>
              <a:tr h="2522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b="1" u="sng" dirty="0">
                          <a:effectLst/>
                        </a:rPr>
                        <a:t>Gene</a:t>
                      </a:r>
                      <a:endParaRPr lang="en-US" sz="1000" b="1" u="sng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buNone/>
                      </a:pPr>
                      <a:r>
                        <a:rPr lang="en-GB" sz="1000" b="1" u="sng" dirty="0">
                          <a:effectLst/>
                        </a:rPr>
                        <a:t> Integrated DNA Technologies (IDT) Assays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3188101"/>
                  </a:ext>
                </a:extLst>
              </a:tr>
              <a:tr h="2200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b="1" i="1" dirty="0">
                          <a:effectLst/>
                        </a:rPr>
                        <a:t>PLEC</a:t>
                      </a:r>
                      <a:endParaRPr lang="en-US" sz="100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dirty="0">
                          <a:effectLst/>
                        </a:rPr>
                        <a:t>HS.PT.58.3012276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4295146"/>
                  </a:ext>
                </a:extLst>
              </a:tr>
              <a:tr h="2200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b="1" i="1" dirty="0">
                          <a:effectLst/>
                        </a:rPr>
                        <a:t>GRINA</a:t>
                      </a:r>
                      <a:endParaRPr lang="en-US" sz="100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dirty="0">
                          <a:effectLst/>
                        </a:rPr>
                        <a:t>HS.PT.58.39790981.g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1330329"/>
                  </a:ext>
                </a:extLst>
              </a:tr>
              <a:tr h="2200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b="1" i="1" dirty="0">
                          <a:effectLst/>
                        </a:rPr>
                        <a:t>PARP10</a:t>
                      </a:r>
                      <a:endParaRPr lang="en-US" sz="100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dirty="0">
                          <a:effectLst/>
                        </a:rPr>
                        <a:t>Hs.PT.58.21152609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902162"/>
                  </a:ext>
                </a:extLst>
              </a:tr>
              <a:tr h="3902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endParaRPr lang="en-US" sz="100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 gridSpan="2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1000" b="1" u="sng" kern="1200" dirty="0">
                          <a:solidFill>
                            <a:schemeClr val="dk1"/>
                          </a:solidFill>
                          <a:effectLst/>
                        </a:rPr>
                        <a:t>Custom qPCR assays</a:t>
                      </a:r>
                      <a:endParaRPr lang="en-US" sz="1000" b="1" u="sng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059" marR="37059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5036069"/>
                  </a:ext>
                </a:extLst>
              </a:tr>
              <a:tr h="2200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b="1" i="1" dirty="0">
                          <a:effectLst/>
                        </a:rPr>
                        <a:t> </a:t>
                      </a:r>
                      <a:endParaRPr lang="en-US" sz="100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  <a:tabLst>
                          <a:tab pos="1570990" algn="l"/>
                        </a:tabLst>
                      </a:pPr>
                      <a:r>
                        <a:rPr lang="en-GB" sz="1000" b="1" dirty="0">
                          <a:effectLst/>
                        </a:rPr>
                        <a:t>Forward Primer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b="1" dirty="0">
                          <a:effectLst/>
                        </a:rPr>
                        <a:t>Reverse Primer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extLst>
                  <a:ext uri="{0D108BD9-81ED-4DB2-BD59-A6C34878D82A}">
                    <a16:rowId xmlns:a16="http://schemas.microsoft.com/office/drawing/2014/main" val="608578861"/>
                  </a:ext>
                </a:extLst>
              </a:tr>
              <a:tr h="2200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b="1" i="1" dirty="0">
                          <a:effectLst/>
                        </a:rPr>
                        <a:t>ACAN</a:t>
                      </a:r>
                      <a:endParaRPr lang="en-US" sz="100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>
                          <a:effectLst/>
                        </a:rPr>
                        <a:t>CACTTCTGAGTTCGTGGAGG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dirty="0">
                          <a:effectLst/>
                        </a:rPr>
                        <a:t>ACTGGACTCAAAAAGCTGGG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extLst>
                  <a:ext uri="{0D108BD9-81ED-4DB2-BD59-A6C34878D82A}">
                    <a16:rowId xmlns:a16="http://schemas.microsoft.com/office/drawing/2014/main" val="487110185"/>
                  </a:ext>
                </a:extLst>
              </a:tr>
              <a:tr h="2200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b="1" i="1" dirty="0">
                          <a:effectLst/>
                        </a:rPr>
                        <a:t>COL1A1</a:t>
                      </a:r>
                      <a:endParaRPr lang="en-US" sz="100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>
                          <a:effectLst/>
                        </a:rPr>
                        <a:t>TGTTCAGCTTTGTGGACCTC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>
                          <a:effectLst/>
                        </a:rPr>
                        <a:t>TTCTGTACGCAGGTGATTGG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extLst>
                  <a:ext uri="{0D108BD9-81ED-4DB2-BD59-A6C34878D82A}">
                    <a16:rowId xmlns:a16="http://schemas.microsoft.com/office/drawing/2014/main" val="3874512290"/>
                  </a:ext>
                </a:extLst>
              </a:tr>
              <a:tr h="2200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b="1" i="1" dirty="0">
                          <a:effectLst/>
                        </a:rPr>
                        <a:t>COL2A1</a:t>
                      </a:r>
                      <a:endParaRPr lang="en-US" sz="100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>
                          <a:effectLst/>
                        </a:rPr>
                        <a:t>GGCAATAGCAGGTTCACGTA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>
                          <a:effectLst/>
                        </a:rPr>
                        <a:t>CTCGATAACAGTCTTGCCCC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extLst>
                  <a:ext uri="{0D108BD9-81ED-4DB2-BD59-A6C34878D82A}">
                    <a16:rowId xmlns:a16="http://schemas.microsoft.com/office/drawing/2014/main" val="2407075507"/>
                  </a:ext>
                </a:extLst>
              </a:tr>
              <a:tr h="2328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b="1" i="1" dirty="0">
                          <a:effectLst/>
                        </a:rPr>
                        <a:t>COL10A1</a:t>
                      </a:r>
                      <a:endParaRPr lang="en-US" sz="100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>
                          <a:effectLst/>
                        </a:rPr>
                        <a:t>CATAAAAGGCCCACTACCCAAC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dirty="0">
                          <a:effectLst/>
                        </a:rPr>
                        <a:t>ACCTTGCTCTCCTCTTACTGC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extLst>
                  <a:ext uri="{0D108BD9-81ED-4DB2-BD59-A6C34878D82A}">
                    <a16:rowId xmlns:a16="http://schemas.microsoft.com/office/drawing/2014/main" val="3579436212"/>
                  </a:ext>
                </a:extLst>
              </a:tr>
              <a:tr h="2800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b="1" i="1" dirty="0">
                          <a:effectLst/>
                        </a:rPr>
                        <a:t>SOX9</a:t>
                      </a:r>
                      <a:endParaRPr lang="en-US" sz="100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>
                          <a:effectLst/>
                        </a:rPr>
                        <a:t>CGTCAACGGCTCCAGCAAGAACAA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dirty="0">
                          <a:effectLst/>
                        </a:rPr>
                        <a:t>GCCGCTTCTCGCTCTCGTTCAGAAGT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extLst>
                  <a:ext uri="{0D108BD9-81ED-4DB2-BD59-A6C34878D82A}">
                    <a16:rowId xmlns:a16="http://schemas.microsoft.com/office/drawing/2014/main" val="3161227137"/>
                  </a:ext>
                </a:extLst>
              </a:tr>
              <a:tr h="2200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b="1" i="1" dirty="0">
                          <a:effectLst/>
                        </a:rPr>
                        <a:t>CCL2</a:t>
                      </a:r>
                      <a:endParaRPr lang="en-US" sz="100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>
                          <a:effectLst/>
                        </a:rPr>
                        <a:t>GATCTCAGTGCAGAGGCTCG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dirty="0">
                          <a:effectLst/>
                        </a:rPr>
                        <a:t>TGCTTGTCCAGGTGGTCCAT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extLst>
                  <a:ext uri="{0D108BD9-81ED-4DB2-BD59-A6C34878D82A}">
                    <a16:rowId xmlns:a16="http://schemas.microsoft.com/office/drawing/2014/main" val="3426309240"/>
                  </a:ext>
                </a:extLst>
              </a:tr>
              <a:tr h="2200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b="1" i="1" dirty="0">
                          <a:effectLst/>
                        </a:rPr>
                        <a:t>IL6</a:t>
                      </a:r>
                      <a:endParaRPr lang="en-US" sz="100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>
                          <a:effectLst/>
                        </a:rPr>
                        <a:t>TCTCCACAAGCGCCTTCG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>
                          <a:effectLst/>
                        </a:rPr>
                        <a:t>CTCAGGGCTGAGATGCCG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extLst>
                  <a:ext uri="{0D108BD9-81ED-4DB2-BD59-A6C34878D82A}">
                    <a16:rowId xmlns:a16="http://schemas.microsoft.com/office/drawing/2014/main" val="1012645858"/>
                  </a:ext>
                </a:extLst>
              </a:tr>
              <a:tr h="2200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b="1" i="1" dirty="0">
                          <a:effectLst/>
                        </a:rPr>
                        <a:t>ADAMTS5</a:t>
                      </a:r>
                      <a:endParaRPr lang="en-US" sz="100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>
                          <a:effectLst/>
                        </a:rPr>
                        <a:t>GCTGGGAGATGACCATGAGG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>
                          <a:effectLst/>
                        </a:rPr>
                        <a:t>GCTGCGCTCTGGAGAACATA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extLst>
                  <a:ext uri="{0D108BD9-81ED-4DB2-BD59-A6C34878D82A}">
                    <a16:rowId xmlns:a16="http://schemas.microsoft.com/office/drawing/2014/main" val="566463913"/>
                  </a:ext>
                </a:extLst>
              </a:tr>
              <a:tr h="2200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b="1" i="1" dirty="0">
                          <a:effectLst/>
                        </a:rPr>
                        <a:t>ADAMTS4</a:t>
                      </a:r>
                      <a:endParaRPr lang="en-US" sz="100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>
                          <a:effectLst/>
                        </a:rPr>
                        <a:t>CATCCTACGCCGGAAGAGTC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dirty="0">
                          <a:effectLst/>
                        </a:rPr>
                        <a:t>TCTTGTCATCTGCCACCACC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extLst>
                  <a:ext uri="{0D108BD9-81ED-4DB2-BD59-A6C34878D82A}">
                    <a16:rowId xmlns:a16="http://schemas.microsoft.com/office/drawing/2014/main" val="3155109365"/>
                  </a:ext>
                </a:extLst>
              </a:tr>
              <a:tr h="2200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b="1" i="1" dirty="0">
                          <a:effectLst/>
                        </a:rPr>
                        <a:t>MMP13</a:t>
                      </a:r>
                      <a:endParaRPr lang="en-US" sz="100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>
                          <a:effectLst/>
                        </a:rPr>
                        <a:t>AGACCTCCAGTTTGCAGAGC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>
                          <a:effectLst/>
                        </a:rPr>
                        <a:t>TACGGTTGGGAAGTTCTGGC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extLst>
                  <a:ext uri="{0D108BD9-81ED-4DB2-BD59-A6C34878D82A}">
                    <a16:rowId xmlns:a16="http://schemas.microsoft.com/office/drawing/2014/main" val="3584156982"/>
                  </a:ext>
                </a:extLst>
              </a:tr>
              <a:tr h="2200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b="1" i="1" dirty="0">
                          <a:effectLst/>
                        </a:rPr>
                        <a:t>PTGS2</a:t>
                      </a:r>
                      <a:endParaRPr lang="en-US" sz="100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dirty="0">
                          <a:effectLst/>
                        </a:rPr>
                        <a:t>ATCTACGGTTTGCTGTGGGG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dirty="0">
                          <a:effectLst/>
                        </a:rPr>
                        <a:t>TTCTGTACTGCGGGTGGAAC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extLst>
                  <a:ext uri="{0D108BD9-81ED-4DB2-BD59-A6C34878D82A}">
                    <a16:rowId xmlns:a16="http://schemas.microsoft.com/office/drawing/2014/main" val="342026344"/>
                  </a:ext>
                </a:extLst>
              </a:tr>
              <a:tr h="2410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b="1" i="1" dirty="0">
                          <a:effectLst/>
                        </a:rPr>
                        <a:t>INHBA</a:t>
                      </a:r>
                      <a:endParaRPr lang="en-US" sz="100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>
                          <a:effectLst/>
                        </a:rPr>
                        <a:t>GAAAAGGAGCAGTCGCACAGA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dirty="0">
                          <a:effectLst/>
                        </a:rPr>
                        <a:t>GGCGATGAGGGTGGTCTTC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extLst>
                  <a:ext uri="{0D108BD9-81ED-4DB2-BD59-A6C34878D82A}">
                    <a16:rowId xmlns:a16="http://schemas.microsoft.com/office/drawing/2014/main" val="3773588864"/>
                  </a:ext>
                </a:extLst>
              </a:tr>
              <a:tr h="2200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b="1" i="1" dirty="0">
                          <a:effectLst/>
                        </a:rPr>
                        <a:t>BMP2</a:t>
                      </a:r>
                      <a:endParaRPr lang="en-US" sz="100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>
                          <a:effectLst/>
                        </a:rPr>
                        <a:t>ATGGATTCGTGGTGGAAGTG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>
                          <a:effectLst/>
                        </a:rPr>
                        <a:t>GTGGAGTTCAGATGATCAGC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extLst>
                  <a:ext uri="{0D108BD9-81ED-4DB2-BD59-A6C34878D82A}">
                    <a16:rowId xmlns:a16="http://schemas.microsoft.com/office/drawing/2014/main" val="134406341"/>
                  </a:ext>
                </a:extLst>
              </a:tr>
              <a:tr h="2156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b="1" i="1" dirty="0">
                          <a:effectLst/>
                        </a:rPr>
                        <a:t>CXCL8</a:t>
                      </a:r>
                      <a:endParaRPr lang="en-US" sz="100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>
                          <a:effectLst/>
                        </a:rPr>
                        <a:t>TGCCAAGGAGTGCTAAAG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dirty="0">
                          <a:effectLst/>
                        </a:rPr>
                        <a:t>CTCCACAACCCTCTGCAC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extLst>
                  <a:ext uri="{0D108BD9-81ED-4DB2-BD59-A6C34878D82A}">
                    <a16:rowId xmlns:a16="http://schemas.microsoft.com/office/drawing/2014/main" val="115167516"/>
                  </a:ext>
                </a:extLst>
              </a:tr>
              <a:tr h="2200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b="1" i="1" dirty="0">
                          <a:effectLst/>
                        </a:rPr>
                        <a:t>NFATC2</a:t>
                      </a:r>
                      <a:endParaRPr lang="en-US" sz="100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>
                          <a:effectLst/>
                        </a:rPr>
                        <a:t>CACGCGGTAGAGAAGACGG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000" dirty="0">
                          <a:effectLst/>
                        </a:rPr>
                        <a:t>TTCGGCTCTTCTTGGTCCAC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9" marR="37059" marT="0" marB="0"/>
                </a:tc>
                <a:extLst>
                  <a:ext uri="{0D108BD9-81ED-4DB2-BD59-A6C34878D82A}">
                    <a16:rowId xmlns:a16="http://schemas.microsoft.com/office/drawing/2014/main" val="2046272176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F1DE0FDC-52DA-9B33-7ACC-977FF80C25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8450" y="28749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D923B9-6BD4-E4C8-1B7B-42A234AE12D8}"/>
              </a:ext>
            </a:extLst>
          </p:cNvPr>
          <p:cNvSpPr txBox="1"/>
          <p:nvPr/>
        </p:nvSpPr>
        <p:spPr>
          <a:xfrm>
            <a:off x="2580801" y="524754"/>
            <a:ext cx="598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S4</a:t>
            </a:r>
          </a:p>
        </p:txBody>
      </p:sp>
    </p:spTree>
    <p:extLst>
      <p:ext uri="{BB962C8B-B14F-4D97-AF65-F5344CB8AC3E}">
        <p14:creationId xmlns:p14="http://schemas.microsoft.com/office/powerpoint/2010/main" val="949868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99F0A-76FC-8EC7-84A3-44BDE8143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load&#10;&#10;AI-generated content may be incorrect.">
            <a:extLst>
              <a:ext uri="{FF2B5EF4-FFF2-40B4-BE49-F238E27FC236}">
                <a16:creationId xmlns:a16="http://schemas.microsoft.com/office/drawing/2014/main" id="{D7890806-13CD-FCBC-D124-54F45ECE54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04" r="-1506" b="14766"/>
          <a:stretch>
            <a:fillRect/>
          </a:stretch>
        </p:blipFill>
        <p:spPr>
          <a:xfrm>
            <a:off x="1790867" y="133140"/>
            <a:ext cx="8610265" cy="3295860"/>
          </a:xfrm>
          <a:prstGeom prst="rect">
            <a:avLst/>
          </a:prstGeom>
        </p:spPr>
      </p:pic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43B3A92-9985-AAFF-399D-7A7A4197DB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4922213"/>
              </p:ext>
            </p:extLst>
          </p:nvPr>
        </p:nvGraphicFramePr>
        <p:xfrm>
          <a:off x="1073331" y="3646114"/>
          <a:ext cx="10045336" cy="161821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537308">
                  <a:extLst>
                    <a:ext uri="{9D8B030D-6E8A-4147-A177-3AD203B41FA5}">
                      <a16:colId xmlns:a16="http://schemas.microsoft.com/office/drawing/2014/main" val="1239462011"/>
                    </a:ext>
                  </a:extLst>
                </a:gridCol>
                <a:gridCol w="1383576">
                  <a:extLst>
                    <a:ext uri="{9D8B030D-6E8A-4147-A177-3AD203B41FA5}">
                      <a16:colId xmlns:a16="http://schemas.microsoft.com/office/drawing/2014/main" val="1500233325"/>
                    </a:ext>
                  </a:extLst>
                </a:gridCol>
                <a:gridCol w="1848615">
                  <a:extLst>
                    <a:ext uri="{9D8B030D-6E8A-4147-A177-3AD203B41FA5}">
                      <a16:colId xmlns:a16="http://schemas.microsoft.com/office/drawing/2014/main" val="2060237000"/>
                    </a:ext>
                  </a:extLst>
                </a:gridCol>
                <a:gridCol w="1437376">
                  <a:extLst>
                    <a:ext uri="{9D8B030D-6E8A-4147-A177-3AD203B41FA5}">
                      <a16:colId xmlns:a16="http://schemas.microsoft.com/office/drawing/2014/main" val="3770386250"/>
                    </a:ext>
                  </a:extLst>
                </a:gridCol>
                <a:gridCol w="1631318">
                  <a:extLst>
                    <a:ext uri="{9D8B030D-6E8A-4147-A177-3AD203B41FA5}">
                      <a16:colId xmlns:a16="http://schemas.microsoft.com/office/drawing/2014/main" val="87613507"/>
                    </a:ext>
                  </a:extLst>
                </a:gridCol>
                <a:gridCol w="2207143">
                  <a:extLst>
                    <a:ext uri="{9D8B030D-6E8A-4147-A177-3AD203B41FA5}">
                      <a16:colId xmlns:a16="http://schemas.microsoft.com/office/drawing/2014/main" val="1553902135"/>
                    </a:ext>
                  </a:extLst>
                </a:gridCol>
              </a:tblGrid>
              <a:tr h="3647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buNone/>
                      </a:pPr>
                      <a:r>
                        <a:rPr lang="en-GB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GB" sz="1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FS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(1)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GB" sz="1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Load 3 hr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(2)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GB" sz="1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FS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(3)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GB" sz="1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IL-1β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(4)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GB" sz="1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IL-1β + Load 3 hr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(5)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9329282"/>
                  </a:ext>
                </a:extLst>
              </a:tr>
              <a:tr h="2486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buNone/>
                      </a:pPr>
                      <a:r>
                        <a:rPr lang="en-GB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CONTROL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GB" sz="1400" b="1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 = 6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GB" sz="1400" b="1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 = 6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GB" sz="1400" b="1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 = 6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GB" sz="1400" b="1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 = 6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GB" sz="1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 = 6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2556841"/>
                  </a:ext>
                </a:extLst>
              </a:tr>
              <a:tr h="2486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buNone/>
                      </a:pPr>
                      <a:r>
                        <a:rPr lang="en-GB" sz="14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PLEC</a:t>
                      </a:r>
                      <a:r>
                        <a:rPr lang="en-GB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-KO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GB" sz="1400" b="1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 = 6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GB" sz="1400" b="1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 = 6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GB" sz="1400" b="1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 = 6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GB" sz="1400" b="1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 = 6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GB" sz="1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 = 6</a:t>
                      </a:r>
                      <a:endParaRPr lang="en-US" sz="14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9841121"/>
                  </a:ext>
                </a:extLst>
              </a:tr>
              <a:tr h="2486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buNone/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GB" sz="1400" b="1" kern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Experiment 1 - Physiological load</a:t>
                      </a:r>
                      <a:endParaRPr lang="en-US" sz="1400" b="1" kern="12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GB" sz="14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Experiment 2 - Inflammation </a:t>
                      </a:r>
                      <a:endParaRPr lang="en-US" sz="1400" b="1" kern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GB" sz="1400" b="1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0278101"/>
                  </a:ext>
                </a:extLst>
              </a:tr>
              <a:tr h="4024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buNone/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GB" sz="1400" b="1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GB" sz="1400" b="1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b="1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GB" sz="1400" b="1" kern="12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Experiment 3 - Mechano-inflammation</a:t>
                      </a:r>
                      <a:endParaRPr lang="en-US" sz="1400" b="1" kern="1200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07302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5128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000112D-B495-F9C8-257B-B9FA16ADB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38483"/>
            <a:ext cx="11545366" cy="4449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1D8A44-0826-E811-1132-D69DEA5DFE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78369"/>
            <a:ext cx="12005870" cy="210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138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5890B6-7ECF-DA4E-4D1F-676A98D456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124"/>
          <a:stretch>
            <a:fillRect/>
          </a:stretch>
        </p:blipFill>
        <p:spPr>
          <a:xfrm>
            <a:off x="2536696" y="138546"/>
            <a:ext cx="5967224" cy="6716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908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8F1C397-958D-CAF1-C792-8D1B16404A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1434656"/>
              </p:ext>
            </p:extLst>
          </p:nvPr>
        </p:nvGraphicFramePr>
        <p:xfrm>
          <a:off x="1577793" y="2047493"/>
          <a:ext cx="7670711" cy="2093432"/>
        </p:xfrm>
        <a:graphic>
          <a:graphicData uri="http://schemas.openxmlformats.org/drawingml/2006/table">
            <a:tbl>
              <a:tblPr firstRow="1" firstCol="1" bandRow="1"/>
              <a:tblGrid>
                <a:gridCol w="1845703">
                  <a:extLst>
                    <a:ext uri="{9D8B030D-6E8A-4147-A177-3AD203B41FA5}">
                      <a16:colId xmlns:a16="http://schemas.microsoft.com/office/drawing/2014/main" val="3084565874"/>
                    </a:ext>
                  </a:extLst>
                </a:gridCol>
                <a:gridCol w="1132662">
                  <a:extLst>
                    <a:ext uri="{9D8B030D-6E8A-4147-A177-3AD203B41FA5}">
                      <a16:colId xmlns:a16="http://schemas.microsoft.com/office/drawing/2014/main" val="2896015226"/>
                    </a:ext>
                  </a:extLst>
                </a:gridCol>
                <a:gridCol w="1347994">
                  <a:extLst>
                    <a:ext uri="{9D8B030D-6E8A-4147-A177-3AD203B41FA5}">
                      <a16:colId xmlns:a16="http://schemas.microsoft.com/office/drawing/2014/main" val="1662048520"/>
                    </a:ext>
                  </a:extLst>
                </a:gridCol>
                <a:gridCol w="1395321">
                  <a:extLst>
                    <a:ext uri="{9D8B030D-6E8A-4147-A177-3AD203B41FA5}">
                      <a16:colId xmlns:a16="http://schemas.microsoft.com/office/drawing/2014/main" val="1088107255"/>
                    </a:ext>
                  </a:extLst>
                </a:gridCol>
                <a:gridCol w="1949031">
                  <a:extLst>
                    <a:ext uri="{9D8B030D-6E8A-4147-A177-3AD203B41FA5}">
                      <a16:colId xmlns:a16="http://schemas.microsoft.com/office/drawing/2014/main" val="1714621493"/>
                    </a:ext>
                  </a:extLst>
                </a:gridCol>
              </a:tblGrid>
              <a:tr h="6118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FS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(1)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Load 3 hr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(2)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IL-1β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(4)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IL-1β + Load 3 hr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(5)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048634"/>
                  </a:ext>
                </a:extLst>
              </a:tr>
              <a:tr h="3839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CONTROL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 = 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 = 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 = 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 = 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3916649"/>
                  </a:ext>
                </a:extLst>
              </a:tr>
              <a:tr h="3839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PLEC</a:t>
                      </a: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-KO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 = 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 = 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 = 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 = 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5063096"/>
                  </a:ext>
                </a:extLst>
              </a:tr>
              <a:tr h="4204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Load only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GB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Load in the presence of inflammation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465807"/>
                  </a:ext>
                </a:extLst>
              </a:tr>
              <a:tr h="293193"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1400" b="1" i="0" dirty="0">
                          <a:solidFill>
                            <a:srgbClr val="0E284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Table S4. N number of RNA samples sequenced for loading analyses</a:t>
                      </a:r>
                      <a:r>
                        <a:rPr lang="en-GB" sz="1400" i="0" dirty="0">
                          <a:solidFill>
                            <a:srgbClr val="0E284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 </a:t>
                      </a:r>
                      <a:endParaRPr lang="en-US" sz="1400" i="1" dirty="0">
                        <a:solidFill>
                          <a:srgbClr val="0E284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17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8132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7674987-1C1F-CE96-04E1-E107BFB217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572" y="1690688"/>
            <a:ext cx="4713605" cy="337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9233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3502</TotalTime>
  <Words>1374</Words>
  <Application>Microsoft Macintosh PowerPoint</Application>
  <PresentationFormat>Widescreen</PresentationFormat>
  <Paragraphs>214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Calibri Light</vt:lpstr>
      <vt:lpstr>Times New Roman</vt:lpstr>
      <vt:lpstr>Office Theme</vt:lpstr>
      <vt:lpstr>Office Theme 2013 - 2022</vt:lpstr>
      <vt:lpstr>Supplementary 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Zainab Harissa</dc:creator>
  <cp:lastModifiedBy>SORIAL, Antony (THE NEWCASTLE UPON TYNE HOSPITALS NHS FOUNDATION TRUST)</cp:lastModifiedBy>
  <cp:revision>94</cp:revision>
  <dcterms:created xsi:type="dcterms:W3CDTF">2026-04-20T00:36:29Z</dcterms:created>
  <dcterms:modified xsi:type="dcterms:W3CDTF">2026-06-27T08:24:04Z</dcterms:modified>
</cp:coreProperties>
</file>