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01" autoAdjust="0"/>
    <p:restoredTop sz="94660"/>
  </p:normalViewPr>
  <p:slideViewPr>
    <p:cSldViewPr snapToGrid="0" showGuides="1">
      <p:cViewPr varScale="1">
        <p:scale>
          <a:sx n="164" d="100"/>
          <a:sy n="164" d="100"/>
        </p:scale>
        <p:origin x="1698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19916-9D6C-4149-8C66-DA92DE1AD5A9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9C552-4D02-4CE2-8AE0-E361CE27CA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8468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19916-9D6C-4149-8C66-DA92DE1AD5A9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9C552-4D02-4CE2-8AE0-E361CE27CA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2133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19916-9D6C-4149-8C66-DA92DE1AD5A9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9C552-4D02-4CE2-8AE0-E361CE27CA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5141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19916-9D6C-4149-8C66-DA92DE1AD5A9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9C552-4D02-4CE2-8AE0-E361CE27CA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3738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19916-9D6C-4149-8C66-DA92DE1AD5A9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9C552-4D02-4CE2-8AE0-E361CE27CA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6689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19916-9D6C-4149-8C66-DA92DE1AD5A9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9C552-4D02-4CE2-8AE0-E361CE27CA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1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19916-9D6C-4149-8C66-DA92DE1AD5A9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9C552-4D02-4CE2-8AE0-E361CE27CA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480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19916-9D6C-4149-8C66-DA92DE1AD5A9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9C552-4D02-4CE2-8AE0-E361CE27CA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4405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19916-9D6C-4149-8C66-DA92DE1AD5A9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9C552-4D02-4CE2-8AE0-E361CE27CA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0962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19916-9D6C-4149-8C66-DA92DE1AD5A9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9C552-4D02-4CE2-8AE0-E361CE27CA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5788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19916-9D6C-4149-8C66-DA92DE1AD5A9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9C552-4D02-4CE2-8AE0-E361CE27CA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3160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B19916-9D6C-4149-8C66-DA92DE1AD5A9}" type="datetimeFigureOut">
              <a:rPr lang="en-GB" smtClean="0"/>
              <a:t>26/06/2026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29C552-4D02-4CE2-8AE0-E361CE27CA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2484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941441" y="4993043"/>
            <a:ext cx="3812255" cy="307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just">
              <a:lnSpc>
                <a:spcPct val="133000"/>
              </a:lnSpc>
              <a:spcAft>
                <a:spcPts val="300"/>
              </a:spcAft>
            </a:pPr>
            <a:r>
              <a:rPr lang="en-GB" sz="105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Supp</a:t>
            </a:r>
            <a:r>
              <a:rPr lang="en-GB" sz="105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Fig S1: </a:t>
            </a:r>
            <a:r>
              <a:rPr lang="en-GB" sz="10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WGCNA bootstrap module stability and selection.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30" t="11671" r="3379" b="4012"/>
          <a:stretch/>
        </p:blipFill>
        <p:spPr>
          <a:xfrm>
            <a:off x="356889" y="1112356"/>
            <a:ext cx="4257493" cy="327909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69784" y="702961"/>
            <a:ext cx="190038" cy="294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그룹 10"/>
          <p:cNvGrpSpPr/>
          <p:nvPr/>
        </p:nvGrpSpPr>
        <p:grpSpPr>
          <a:xfrm>
            <a:off x="4752550" y="702961"/>
            <a:ext cx="3919688" cy="3537148"/>
            <a:chOff x="4752550" y="702961"/>
            <a:chExt cx="3919688" cy="3537148"/>
          </a:xfrm>
        </p:grpSpPr>
        <p:pic>
          <p:nvPicPr>
            <p:cNvPr id="9" name="그림 8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26" t="14159" r="3877" b="4506"/>
            <a:stretch/>
          </p:blipFill>
          <p:spPr>
            <a:xfrm>
              <a:off x="5084529" y="780532"/>
              <a:ext cx="3587709" cy="3459577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4752550" y="702961"/>
              <a:ext cx="1900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8961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2398572" y="5943362"/>
            <a:ext cx="3900188" cy="276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just">
              <a:lnSpc>
                <a:spcPct val="133000"/>
              </a:lnSpc>
              <a:spcAft>
                <a:spcPts val="300"/>
              </a:spcAft>
            </a:pPr>
            <a:r>
              <a:rPr lang="en-GB" sz="9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Supp</a:t>
            </a:r>
            <a:r>
              <a:rPr lang="en-GB" sz="9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Fig S2: </a:t>
            </a:r>
            <a:r>
              <a:rPr lang="en-GB" sz="9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Olink</a:t>
            </a:r>
            <a:r>
              <a:rPr lang="en-GB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BBB panel QC and ConsensusClusterPlus k=2 justification</a:t>
            </a:r>
          </a:p>
        </p:txBody>
      </p:sp>
      <p:grpSp>
        <p:nvGrpSpPr>
          <p:cNvPr id="21" name="그룹 20"/>
          <p:cNvGrpSpPr/>
          <p:nvPr/>
        </p:nvGrpSpPr>
        <p:grpSpPr>
          <a:xfrm>
            <a:off x="448464" y="305752"/>
            <a:ext cx="2347154" cy="2295577"/>
            <a:chOff x="448464" y="305752"/>
            <a:chExt cx="2347154" cy="2295577"/>
          </a:xfrm>
        </p:grpSpPr>
        <p:pic>
          <p:nvPicPr>
            <p:cNvPr id="4" name="그림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860" t="11100" r="8814" b="13116"/>
            <a:stretch/>
          </p:blipFill>
          <p:spPr>
            <a:xfrm>
              <a:off x="733850" y="305752"/>
              <a:ext cx="2061768" cy="2295577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448464" y="668016"/>
              <a:ext cx="190038" cy="2949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그룹 21"/>
          <p:cNvGrpSpPr/>
          <p:nvPr/>
        </p:nvGrpSpPr>
        <p:grpSpPr>
          <a:xfrm>
            <a:off x="3338240" y="253370"/>
            <a:ext cx="2363432" cy="2343719"/>
            <a:chOff x="3338240" y="253370"/>
            <a:chExt cx="2363432" cy="2343719"/>
          </a:xfrm>
        </p:grpSpPr>
        <p:pic>
          <p:nvPicPr>
            <p:cNvPr id="6" name="그림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1381" y="253370"/>
              <a:ext cx="2100291" cy="2343719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3338240" y="668016"/>
              <a:ext cx="1900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3" name="그룹 22"/>
          <p:cNvGrpSpPr/>
          <p:nvPr/>
        </p:nvGrpSpPr>
        <p:grpSpPr>
          <a:xfrm>
            <a:off x="6312175" y="305752"/>
            <a:ext cx="2273895" cy="2291337"/>
            <a:chOff x="6312175" y="305752"/>
            <a:chExt cx="2273895" cy="2291337"/>
          </a:xfrm>
        </p:grpSpPr>
        <p:pic>
          <p:nvPicPr>
            <p:cNvPr id="7" name="그림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02213" y="305752"/>
              <a:ext cx="2083857" cy="2291337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6312175" y="668015"/>
              <a:ext cx="1900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4" name="그룹 23"/>
          <p:cNvGrpSpPr/>
          <p:nvPr/>
        </p:nvGrpSpPr>
        <p:grpSpPr>
          <a:xfrm>
            <a:off x="249238" y="2857774"/>
            <a:ext cx="2517259" cy="2483021"/>
            <a:chOff x="249238" y="2857774"/>
            <a:chExt cx="2434723" cy="2405511"/>
          </a:xfrm>
        </p:grpSpPr>
        <p:pic>
          <p:nvPicPr>
            <p:cNvPr id="9" name="그림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9238" y="3101939"/>
              <a:ext cx="2434723" cy="2161346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448464" y="2857774"/>
              <a:ext cx="1900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그룹 24"/>
          <p:cNvGrpSpPr/>
          <p:nvPr/>
        </p:nvGrpSpPr>
        <p:grpSpPr>
          <a:xfrm>
            <a:off x="2928476" y="2775987"/>
            <a:ext cx="2697484" cy="2682110"/>
            <a:chOff x="3004188" y="2840051"/>
            <a:chExt cx="2697484" cy="2682110"/>
          </a:xfrm>
        </p:grpSpPr>
        <p:pic>
          <p:nvPicPr>
            <p:cNvPr id="13" name="그림 1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4188" y="3134773"/>
              <a:ext cx="2697484" cy="2387388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3324376" y="2840051"/>
              <a:ext cx="1900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6" name="그룹 25"/>
          <p:cNvGrpSpPr/>
          <p:nvPr/>
        </p:nvGrpSpPr>
        <p:grpSpPr>
          <a:xfrm>
            <a:off x="5841398" y="2857773"/>
            <a:ext cx="2744672" cy="2623369"/>
            <a:chOff x="5841398" y="2857773"/>
            <a:chExt cx="2744672" cy="2623369"/>
          </a:xfrm>
        </p:grpSpPr>
        <p:pic>
          <p:nvPicPr>
            <p:cNvPr id="14" name="그림 1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41398" y="3055876"/>
              <a:ext cx="2744672" cy="2425266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6000966" y="2857773"/>
              <a:ext cx="1900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8719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014783" y="5778116"/>
            <a:ext cx="3162542" cy="276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just">
              <a:lnSpc>
                <a:spcPct val="133000"/>
              </a:lnSpc>
              <a:spcAft>
                <a:spcPts val="300"/>
              </a:spcAft>
            </a:pPr>
            <a:r>
              <a:rPr lang="en-GB" sz="9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Supp</a:t>
            </a:r>
            <a:r>
              <a:rPr lang="en-GB" sz="9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Fig S3: </a:t>
            </a:r>
            <a:r>
              <a:rPr lang="en-GB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Demographic balance per pre-registered subgroup.</a:t>
            </a:r>
          </a:p>
        </p:txBody>
      </p:sp>
      <p:grpSp>
        <p:nvGrpSpPr>
          <p:cNvPr id="8" name="그룹 7"/>
          <p:cNvGrpSpPr/>
          <p:nvPr/>
        </p:nvGrpSpPr>
        <p:grpSpPr>
          <a:xfrm>
            <a:off x="448464" y="288469"/>
            <a:ext cx="3774038" cy="2317060"/>
            <a:chOff x="448464" y="288469"/>
            <a:chExt cx="3774038" cy="2317060"/>
          </a:xfrm>
        </p:grpSpPr>
        <p:pic>
          <p:nvPicPr>
            <p:cNvPr id="5" name="그림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555" y="378574"/>
              <a:ext cx="3724947" cy="2226955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448464" y="288469"/>
              <a:ext cx="190038" cy="2949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그룹 9"/>
          <p:cNvGrpSpPr/>
          <p:nvPr/>
        </p:nvGrpSpPr>
        <p:grpSpPr>
          <a:xfrm>
            <a:off x="4501035" y="288469"/>
            <a:ext cx="4241094" cy="2441654"/>
            <a:chOff x="4279716" y="288469"/>
            <a:chExt cx="4241094" cy="2441654"/>
          </a:xfrm>
        </p:grpSpPr>
        <p:pic>
          <p:nvPicPr>
            <p:cNvPr id="6" name="그림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54442" y="288469"/>
              <a:ext cx="4066368" cy="2441654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4279716" y="288469"/>
              <a:ext cx="1900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2" name="그림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85" y="2970529"/>
            <a:ext cx="4090250" cy="244258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48464" y="2605529"/>
            <a:ext cx="1900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림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113" y="2799799"/>
            <a:ext cx="4221791" cy="256264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532235" y="2693529"/>
            <a:ext cx="1900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57972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623639" y="5736023"/>
            <a:ext cx="4936563" cy="3379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0" marR="0" indent="-304800" algn="just">
              <a:lnSpc>
                <a:spcPct val="133000"/>
              </a:lnSpc>
              <a:spcBef>
                <a:spcPts val="0"/>
              </a:spcBef>
              <a:spcAft>
                <a:spcPts val="400"/>
              </a:spcAft>
            </a:pPr>
            <a:r>
              <a:rPr lang="en-GB" sz="1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Supp</a:t>
            </a:r>
            <a:r>
              <a:rPr lang="en-GB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Fig </a:t>
            </a:r>
            <a:r>
              <a:rPr lang="en-GB" sz="1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S4: </a:t>
            </a:r>
            <a:r>
              <a:rPr lang="en-GB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Cohort flow Sankey diagram (442 → 227 → 212 → 61 → 54).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0" t="6071" r="6532" b="6383"/>
          <a:stretch/>
        </p:blipFill>
        <p:spPr>
          <a:xfrm>
            <a:off x="1747262" y="417128"/>
            <a:ext cx="5498048" cy="4613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364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361364" y="4342507"/>
            <a:ext cx="444649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Supp</a:t>
            </a:r>
            <a:r>
              <a:rPr lang="en-GB" sz="1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Fig </a:t>
            </a:r>
            <a:r>
              <a:rPr lang="en-GB" sz="12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S5: </a:t>
            </a:r>
            <a:r>
              <a:rPr lang="en-GB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Individual UPDRS3 trajectories spaghetti plot (n = 61</a:t>
            </a:r>
            <a:r>
              <a:rPr lang="en-GB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GB" sz="1200" dirty="0"/>
          </a:p>
        </p:txBody>
      </p:sp>
      <p:grpSp>
        <p:nvGrpSpPr>
          <p:cNvPr id="9" name="그룹 8"/>
          <p:cNvGrpSpPr/>
          <p:nvPr/>
        </p:nvGrpSpPr>
        <p:grpSpPr>
          <a:xfrm>
            <a:off x="292950" y="270997"/>
            <a:ext cx="4152502" cy="3424714"/>
            <a:chOff x="292950" y="270997"/>
            <a:chExt cx="4152502" cy="3424714"/>
          </a:xfrm>
        </p:grpSpPr>
        <p:pic>
          <p:nvPicPr>
            <p:cNvPr id="5" name="그림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7969" y="471761"/>
              <a:ext cx="4057483" cy="3223950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292950" y="270997"/>
              <a:ext cx="190038" cy="2949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0" name="그룹 9"/>
          <p:cNvGrpSpPr/>
          <p:nvPr/>
        </p:nvGrpSpPr>
        <p:grpSpPr>
          <a:xfrm>
            <a:off x="4489592" y="324298"/>
            <a:ext cx="4188472" cy="3355317"/>
            <a:chOff x="4489592" y="324298"/>
            <a:chExt cx="4188472" cy="3355317"/>
          </a:xfrm>
        </p:grpSpPr>
        <p:pic>
          <p:nvPicPr>
            <p:cNvPr id="6" name="그림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4611" y="471761"/>
              <a:ext cx="4093453" cy="320785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4489592" y="324298"/>
              <a:ext cx="1900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74180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65829" y="6167166"/>
            <a:ext cx="8386961" cy="519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4800" marR="0" indent="-304800" algn="just">
              <a:lnSpc>
                <a:spcPct val="133000"/>
              </a:lnSpc>
              <a:spcBef>
                <a:spcPts val="0"/>
              </a:spcBef>
              <a:spcAft>
                <a:spcPts val="400"/>
              </a:spcAft>
            </a:pPr>
            <a:r>
              <a:rPr lang="en-GB" sz="1100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Supp</a:t>
            </a:r>
            <a:r>
              <a:rPr lang="en-GB" sz="11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Fig </a:t>
            </a:r>
            <a:r>
              <a:rPr lang="en-GB" sz="11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S6: </a:t>
            </a:r>
            <a:r>
              <a:rPr lang="en-GB" sz="1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CSF/serum albumin ratio (</a:t>
            </a:r>
            <a:r>
              <a:rPr lang="en-GB" sz="11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Qalb</a:t>
            </a:r>
            <a:r>
              <a:rPr lang="en-GB" sz="11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post-hoc exploratory analysis: construction and QC, cross-sectional characterization, and longitudinal models.</a:t>
            </a:r>
          </a:p>
        </p:txBody>
      </p:sp>
      <p:grpSp>
        <p:nvGrpSpPr>
          <p:cNvPr id="10" name="그룹 9"/>
          <p:cNvGrpSpPr/>
          <p:nvPr/>
        </p:nvGrpSpPr>
        <p:grpSpPr>
          <a:xfrm>
            <a:off x="292950" y="125832"/>
            <a:ext cx="6253455" cy="2014680"/>
            <a:chOff x="292950" y="125832"/>
            <a:chExt cx="6253455" cy="2014680"/>
          </a:xfrm>
        </p:grpSpPr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1400" y="125832"/>
              <a:ext cx="5075005" cy="2014680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292950" y="270997"/>
              <a:ext cx="190038" cy="2949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" name="그룹 10"/>
          <p:cNvGrpSpPr/>
          <p:nvPr/>
        </p:nvGrpSpPr>
        <p:grpSpPr>
          <a:xfrm>
            <a:off x="275791" y="1993049"/>
            <a:ext cx="7726665" cy="2185995"/>
            <a:chOff x="275791" y="1993049"/>
            <a:chExt cx="7726665" cy="2185995"/>
          </a:xfrm>
        </p:grpSpPr>
        <p:pic>
          <p:nvPicPr>
            <p:cNvPr id="5" name="그림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6489" y="2252283"/>
              <a:ext cx="7425967" cy="1926761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275791" y="1993049"/>
              <a:ext cx="1900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2" name="그룹 11"/>
          <p:cNvGrpSpPr/>
          <p:nvPr/>
        </p:nvGrpSpPr>
        <p:grpSpPr>
          <a:xfrm>
            <a:off x="275791" y="4034246"/>
            <a:ext cx="6113361" cy="2250555"/>
            <a:chOff x="275791" y="4034246"/>
            <a:chExt cx="6113361" cy="2250555"/>
          </a:xfrm>
        </p:grpSpPr>
        <p:pic>
          <p:nvPicPr>
            <p:cNvPr id="6" name="그림 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3521" y="4281741"/>
              <a:ext cx="5055631" cy="200306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275791" y="4034246"/>
              <a:ext cx="1900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lang="en-GB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02274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2301378" y="6287878"/>
            <a:ext cx="46474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</a:t>
            </a:r>
            <a:r>
              <a:rPr lang="en-GB" sz="1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Fig S7: </a:t>
            </a:r>
            <a:r>
              <a:rPr lang="en-GB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Cross-compartment decoupling of BBB biomarkers in PD</a:t>
            </a:r>
            <a:endParaRPr lang="en-GB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68" y="393239"/>
            <a:ext cx="3416479" cy="2911553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8063" y="431621"/>
            <a:ext cx="3402085" cy="2873171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35" y="3304792"/>
            <a:ext cx="3192143" cy="2756958"/>
          </a:xfrm>
          <a:prstGeom prst="rect">
            <a:avLst/>
          </a:prstGeom>
        </p:spPr>
      </p:pic>
      <p:grpSp>
        <p:nvGrpSpPr>
          <p:cNvPr id="9" name="그룹 8"/>
          <p:cNvGrpSpPr/>
          <p:nvPr/>
        </p:nvGrpSpPr>
        <p:grpSpPr>
          <a:xfrm>
            <a:off x="4117712" y="3248882"/>
            <a:ext cx="3291668" cy="2971368"/>
            <a:chOff x="4368152" y="3295474"/>
            <a:chExt cx="3023756" cy="2766276"/>
          </a:xfrm>
        </p:grpSpPr>
        <p:pic>
          <p:nvPicPr>
            <p:cNvPr id="7" name="그림 6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76" t="8719" b="6705"/>
            <a:stretch/>
          </p:blipFill>
          <p:spPr>
            <a:xfrm>
              <a:off x="4368152" y="3380369"/>
              <a:ext cx="3023756" cy="2681381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4711781" y="3295474"/>
              <a:ext cx="4193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d</a:t>
              </a:r>
              <a:endParaRPr lang="en-GB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42051145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775</TotalTime>
  <Words>120</Words>
  <Application>Microsoft Office PowerPoint</Application>
  <PresentationFormat>화면 슬라이드 쇼(4:3)</PresentationFormat>
  <Paragraphs>25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3" baseType="lpstr">
      <vt:lpstr>맑은 고딕</vt:lpstr>
      <vt:lpstr>Arial</vt:lpstr>
      <vt:lpstr>Calibri</vt:lpstr>
      <vt:lpstr>Calibri Light</vt:lpstr>
      <vt:lpstr>Times New Roman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3DBIT_Junsoo</dc:creator>
  <cp:lastModifiedBy>3DBIT_Junsoo</cp:lastModifiedBy>
  <cp:revision>10</cp:revision>
  <dcterms:created xsi:type="dcterms:W3CDTF">2026-06-25T13:25:08Z</dcterms:created>
  <dcterms:modified xsi:type="dcterms:W3CDTF">2026-06-26T12:00:54Z</dcterms:modified>
</cp:coreProperties>
</file>