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BF03"/>
    <a:srgbClr val="0B7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7686C-B513-B38A-F063-AEAA07593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244F50-E1FE-8426-DB52-FDD0292BD8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41772-C6DE-A8FB-A81D-6D03354EB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46878-5BC6-6AC2-8E86-3D95085F9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33B8C-57CA-BEAF-19F8-17D3C55F7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6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7633E-6F6A-53B2-E551-FEA76A18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5900B2-A609-A7FA-7DB6-D2AAE0C267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50839-3EA2-8596-040F-8BDEEC100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CE4D5-624E-DA8F-8718-281481D4D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8C28F-7168-CDC1-AA2D-793B6E5A3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EEF638-B543-DD23-6968-B4FBA3E32E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7BAD0-4761-D1C2-04AD-78C30CFAE5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11AAA-4250-6D0E-4570-D46DD6FD9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92FFB-4088-80F5-150B-E33386136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71FE2-13EE-79CE-F351-66711BA1F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5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92FAC-9AB5-38A2-ED90-F7B88C03C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6CFAC-88C7-1F55-D175-6E5AB7C30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9444E-6C58-D8B1-3ED9-F21B91C1B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5E24C-6974-2EB8-E4B1-1703C2C9E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34660-F320-08B4-762C-66E5192EF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2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421AC-D9B5-64BB-EB36-8E5178112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19165-D700-CC3F-D3D4-AC17ECBBD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0D00E-B07E-593D-B654-927634347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627DE-177B-D8DE-4CB0-B144A0260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0F014-1EF3-DEAE-19E9-2B6E608B1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F5A6E-6E3F-E4C7-3C63-4FD8C72BB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158E5-4866-8710-0BE2-92D790C3F8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9BD347-5382-D6A0-55E2-66EEB8F4D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659099-C14F-BF3C-CEDE-C211C6B7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CFF0D-FA41-3666-DFC2-D3EE474F2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667446-42DE-0796-928F-DE83B13B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20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4BA51-5E82-949C-EBD3-2FDEE0924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90463-8E76-839D-D9E2-376D67D52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9695D-A76C-32CC-9A1C-4303082FB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37493-5143-D09B-698F-49712D169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353D7F-9CE4-41D1-62CF-239C64AA0C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975AD6-0052-5008-4E25-89E0C1B1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4A77A1-D08E-26A5-9393-D00A26D02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31681F-3905-0FC5-813C-06EC0858A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7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EF7DA-3EA3-9982-919B-F50D46EA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4D5F7B-4B63-43D2-E29E-337DB3A0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BE2932-000C-3ED7-9B74-FF0A15AF0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427807-F869-4732-B307-58D4AC83A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4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875093-B043-6996-8B82-43FB1EC9A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14F61F-FCB2-DCEC-5F8B-B93D298FF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FD3CA-E679-2849-77BE-2EDE54569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5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54A4E-DB4D-086B-C8AB-D680C184E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36D16-3BAA-8DA2-B025-19EAD526C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A28317-9CCA-3722-9EAE-672E32F53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AE04C5-76B4-1758-3C22-612CC95A9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1562F-229C-C02C-AEDE-F787C5659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ED7D8-A61D-091F-D4F6-A2D92753D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7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2EC94-934A-0E3A-4E02-7E6209DB7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C08D95-E48C-812C-9A0E-5906B234CC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E3EDA1-6C2E-1B54-6579-85E85214D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C9EBCA-4F3F-83C2-42C3-ABA65B515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0CD0B-8871-C8C5-326A-BE01B0337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58EDC-E1F8-0384-F7CF-5855A9410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5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261687-6544-F5D8-9DEE-8D666F83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847EE-6A56-E445-D878-FC318A247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B94AF-E813-B81F-BFE4-C0CC76D856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AA7FCC-F054-4432-8AE5-6E94B2B599B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8CF68-78F3-69E3-1DDC-BAE5F6F376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33380-8A27-B724-ECE8-F32538219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4F53C7-4121-4CE4-9532-B5F5DB9AB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tiff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tiff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svg"/><Relationship Id="rId19" Type="http://schemas.openxmlformats.org/officeDocument/2006/relationships/image" Target="../media/image18.tiff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Relationship Id="rId22" Type="http://schemas.openxmlformats.org/officeDocument/2006/relationships/image" Target="../media/image2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oup 265">
            <a:extLst>
              <a:ext uri="{FF2B5EF4-FFF2-40B4-BE49-F238E27FC236}">
                <a16:creationId xmlns:a16="http://schemas.microsoft.com/office/drawing/2014/main" id="{125181A0-2317-044C-E2BE-A9C078B38883}"/>
              </a:ext>
            </a:extLst>
          </p:cNvPr>
          <p:cNvGrpSpPr/>
          <p:nvPr/>
        </p:nvGrpSpPr>
        <p:grpSpPr>
          <a:xfrm>
            <a:off x="258129" y="170173"/>
            <a:ext cx="11707245" cy="6479553"/>
            <a:chOff x="225954" y="257675"/>
            <a:chExt cx="11707245" cy="6479553"/>
          </a:xfrm>
        </p:grpSpPr>
        <p:sp>
          <p:nvSpPr>
            <p:cNvPr id="28" name="Rounded Rectangle 4">
              <a:extLst>
                <a:ext uri="{FF2B5EF4-FFF2-40B4-BE49-F238E27FC236}">
                  <a16:creationId xmlns:a16="http://schemas.microsoft.com/office/drawing/2014/main" id="{39DA1490-8F4F-E77D-8F4C-0FF0525DA520}"/>
                </a:ext>
              </a:extLst>
            </p:cNvPr>
            <p:cNvSpPr/>
            <p:nvPr/>
          </p:nvSpPr>
          <p:spPr>
            <a:xfrm>
              <a:off x="225954" y="3627668"/>
              <a:ext cx="11611390" cy="251462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dirty="0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  <p:pic>
          <p:nvPicPr>
            <p:cNvPr id="29" name="Grafik 67">
              <a:extLst>
                <a:ext uri="{FF2B5EF4-FFF2-40B4-BE49-F238E27FC236}">
                  <a16:creationId xmlns:a16="http://schemas.microsoft.com/office/drawing/2014/main" id="{A3E2C7D0-7545-A7D0-4382-AAE872B28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5526" y="3964444"/>
              <a:ext cx="706513" cy="1000276"/>
            </a:xfrm>
            <a:prstGeom prst="rect">
              <a:avLst/>
            </a:prstGeom>
          </p:spPr>
        </p:pic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C44177E-2732-A2B2-6F80-23D23F686580}"/>
                </a:ext>
              </a:extLst>
            </p:cNvPr>
            <p:cNvGrpSpPr/>
            <p:nvPr/>
          </p:nvGrpSpPr>
          <p:grpSpPr>
            <a:xfrm>
              <a:off x="1679259" y="3906835"/>
              <a:ext cx="1223330" cy="1028903"/>
              <a:chOff x="4448175" y="2507012"/>
              <a:chExt cx="2428875" cy="1608453"/>
            </a:xfrm>
          </p:grpSpPr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E22C4B53-17FA-EF34-DCFD-306ABD5CDE8F}"/>
                  </a:ext>
                </a:extLst>
              </p:cNvPr>
              <p:cNvCxnSpPr/>
              <p:nvPr/>
            </p:nvCxnSpPr>
            <p:spPr>
              <a:xfrm flipV="1">
                <a:off x="4448175" y="2532013"/>
                <a:ext cx="0" cy="158345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A4A860C7-A673-4FDF-60CF-EA6BBA2C4A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48175" y="4115465"/>
                <a:ext cx="242887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09ED08FB-F2D2-4EB1-92AE-E085D79B4433}"/>
                  </a:ext>
                </a:extLst>
              </p:cNvPr>
              <p:cNvCxnSpPr/>
              <p:nvPr/>
            </p:nvCxnSpPr>
            <p:spPr>
              <a:xfrm>
                <a:off x="4718879" y="2619375"/>
                <a:ext cx="338896" cy="50633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C697FAE-1CE3-64A0-51B3-73651A135E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4543" y="3074501"/>
                <a:ext cx="468622" cy="35449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A16256CF-8EAB-814F-2CB4-EC04BBF89D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526" y="3377789"/>
                <a:ext cx="635886" cy="27981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8C6ACB9-3ABB-76F4-C63D-3AF22F8DDC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4173" y="3638883"/>
                <a:ext cx="454222" cy="32200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Flowchart: Connector 50">
                <a:extLst>
                  <a:ext uri="{FF2B5EF4-FFF2-40B4-BE49-F238E27FC236}">
                    <a16:creationId xmlns:a16="http://schemas.microsoft.com/office/drawing/2014/main" id="{330C4B2F-2AD7-52AA-F64A-21E3A6847CA1}"/>
                  </a:ext>
                </a:extLst>
              </p:cNvPr>
              <p:cNvSpPr/>
              <p:nvPr/>
            </p:nvSpPr>
            <p:spPr>
              <a:xfrm>
                <a:off x="4986338" y="3023969"/>
                <a:ext cx="123826" cy="138329"/>
              </a:xfrm>
              <a:prstGeom prst="flowChartConnector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lowchart: Connector 51">
                <a:extLst>
                  <a:ext uri="{FF2B5EF4-FFF2-40B4-BE49-F238E27FC236}">
                    <a16:creationId xmlns:a16="http://schemas.microsoft.com/office/drawing/2014/main" id="{03681DE1-3786-DF19-054A-786F49BC0CB1}"/>
                  </a:ext>
                </a:extLst>
              </p:cNvPr>
              <p:cNvSpPr/>
              <p:nvPr/>
            </p:nvSpPr>
            <p:spPr>
              <a:xfrm>
                <a:off x="5138738" y="3176369"/>
                <a:ext cx="123826" cy="138329"/>
              </a:xfrm>
              <a:prstGeom prst="flowChartConnector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lowchart: Connector 52">
                <a:extLst>
                  <a:ext uri="{FF2B5EF4-FFF2-40B4-BE49-F238E27FC236}">
                    <a16:creationId xmlns:a16="http://schemas.microsoft.com/office/drawing/2014/main" id="{901EA368-E544-6D77-A5B8-5D29948BF338}"/>
                  </a:ext>
                </a:extLst>
              </p:cNvPr>
              <p:cNvSpPr/>
              <p:nvPr/>
            </p:nvSpPr>
            <p:spPr>
              <a:xfrm>
                <a:off x="5735509" y="3447325"/>
                <a:ext cx="123826" cy="138329"/>
              </a:xfrm>
              <a:prstGeom prst="flowChartConnector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lowchart: Connector 53">
                <a:extLst>
                  <a:ext uri="{FF2B5EF4-FFF2-40B4-BE49-F238E27FC236}">
                    <a16:creationId xmlns:a16="http://schemas.microsoft.com/office/drawing/2014/main" id="{1693C65D-A2CF-6E4A-B448-405780C4F10C}"/>
                  </a:ext>
                </a:extLst>
              </p:cNvPr>
              <p:cNvSpPr/>
              <p:nvPr/>
            </p:nvSpPr>
            <p:spPr>
              <a:xfrm>
                <a:off x="5414964" y="3342840"/>
                <a:ext cx="123826" cy="138329"/>
              </a:xfrm>
              <a:prstGeom prst="flowChartConnector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lowchart: Connector 54">
                <a:extLst>
                  <a:ext uri="{FF2B5EF4-FFF2-40B4-BE49-F238E27FC236}">
                    <a16:creationId xmlns:a16="http://schemas.microsoft.com/office/drawing/2014/main" id="{194DD96B-098D-7BBF-7542-CEEC0FE0FFC0}"/>
                  </a:ext>
                </a:extLst>
              </p:cNvPr>
              <p:cNvSpPr/>
              <p:nvPr/>
            </p:nvSpPr>
            <p:spPr>
              <a:xfrm>
                <a:off x="6427163" y="3870618"/>
                <a:ext cx="123826" cy="138329"/>
              </a:xfrm>
              <a:prstGeom prst="flowChartConnector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lowchart: Connector 55">
                <a:extLst>
                  <a:ext uri="{FF2B5EF4-FFF2-40B4-BE49-F238E27FC236}">
                    <a16:creationId xmlns:a16="http://schemas.microsoft.com/office/drawing/2014/main" id="{3E4B1A0C-F912-FE19-1CBD-41772E6369D7}"/>
                  </a:ext>
                </a:extLst>
              </p:cNvPr>
              <p:cNvSpPr/>
              <p:nvPr/>
            </p:nvSpPr>
            <p:spPr>
              <a:xfrm>
                <a:off x="6029660" y="3590824"/>
                <a:ext cx="89026" cy="138329"/>
              </a:xfrm>
              <a:prstGeom prst="flowChartConnector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Flowchart: Connector 56">
                <a:extLst>
                  <a:ext uri="{FF2B5EF4-FFF2-40B4-BE49-F238E27FC236}">
                    <a16:creationId xmlns:a16="http://schemas.microsoft.com/office/drawing/2014/main" id="{848EFE29-7AC6-D127-0CC3-B7D35DF1975D}"/>
                  </a:ext>
                </a:extLst>
              </p:cNvPr>
              <p:cNvSpPr/>
              <p:nvPr/>
            </p:nvSpPr>
            <p:spPr>
              <a:xfrm>
                <a:off x="4666490" y="2507012"/>
                <a:ext cx="123826" cy="138329"/>
              </a:xfrm>
              <a:prstGeom prst="flowChartConnector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8" name="Grafik 18">
              <a:extLst>
                <a:ext uri="{FF2B5EF4-FFF2-40B4-BE49-F238E27FC236}">
                  <a16:creationId xmlns:a16="http://schemas.microsoft.com/office/drawing/2014/main" id="{6CB30944-4441-C227-9CAC-3D50885A7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96248" y="4135615"/>
              <a:ext cx="734542" cy="112233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98C621C-E376-8D77-BFAC-9A78107F09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51" t="29909" r="5770" b="28430"/>
            <a:stretch/>
          </p:blipFill>
          <p:spPr bwMode="auto">
            <a:xfrm>
              <a:off x="3324379" y="3829036"/>
              <a:ext cx="1712946" cy="162632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73EC94B-5A1E-4D3C-2FFD-B94D636F66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21553" y="3627668"/>
              <a:ext cx="12981" cy="247609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FB5DEDDF-F711-4F14-BE3F-0BF7364AC7EF}"/>
                </a:ext>
              </a:extLst>
            </p:cNvPr>
            <p:cNvCxnSpPr>
              <a:cxnSpLocks/>
            </p:cNvCxnSpPr>
            <p:nvPr/>
          </p:nvCxnSpPr>
          <p:spPr>
            <a:xfrm>
              <a:off x="5293708" y="3589814"/>
              <a:ext cx="12982" cy="2514629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A5307CC-72B0-B056-0088-9CA1ED335968}"/>
                </a:ext>
              </a:extLst>
            </p:cNvPr>
            <p:cNvCxnSpPr>
              <a:cxnSpLocks/>
            </p:cNvCxnSpPr>
            <p:nvPr/>
          </p:nvCxnSpPr>
          <p:spPr>
            <a:xfrm>
              <a:off x="9764584" y="3645950"/>
              <a:ext cx="0" cy="2457352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3" name="Grafik 17">
              <a:extLst>
                <a:ext uri="{FF2B5EF4-FFF2-40B4-BE49-F238E27FC236}">
                  <a16:creationId xmlns:a16="http://schemas.microsoft.com/office/drawing/2014/main" id="{D5624D2E-67A1-1FFB-C4FB-0D76B6CC5019}"/>
                </a:ext>
              </a:extLst>
            </p:cNvPr>
            <p:cNvGrpSpPr/>
            <p:nvPr/>
          </p:nvGrpSpPr>
          <p:grpSpPr>
            <a:xfrm>
              <a:off x="9906379" y="4305408"/>
              <a:ext cx="877259" cy="738919"/>
              <a:chOff x="10695520" y="4503733"/>
              <a:chExt cx="606114" cy="559724"/>
            </a:xfrm>
            <a:solidFill>
              <a:schemeClr val="tx2"/>
            </a:solidFill>
          </p:grpSpPr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EDAD42A5-177B-15B7-A427-2C0C3AE94970}"/>
                  </a:ext>
                </a:extLst>
              </p:cNvPr>
              <p:cNvSpPr/>
              <p:nvPr/>
            </p:nvSpPr>
            <p:spPr>
              <a:xfrm>
                <a:off x="10955529" y="4503815"/>
                <a:ext cx="346105" cy="281994"/>
              </a:xfrm>
              <a:custGeom>
                <a:avLst/>
                <a:gdLst>
                  <a:gd name="connsiteX0" fmla="*/ 346106 w 346105"/>
                  <a:gd name="connsiteY0" fmla="*/ 50468 h 281994"/>
                  <a:gd name="connsiteX1" fmla="*/ 317327 w 346105"/>
                  <a:gd name="connsiteY1" fmla="*/ 34672 h 281994"/>
                  <a:gd name="connsiteX2" fmla="*/ 312785 w 346105"/>
                  <a:gd name="connsiteY2" fmla="*/ 0 h 281994"/>
                  <a:gd name="connsiteX3" fmla="*/ 270817 w 346105"/>
                  <a:gd name="connsiteY3" fmla="*/ 32697 h 281994"/>
                  <a:gd name="connsiteX4" fmla="*/ 256500 w 346105"/>
                  <a:gd name="connsiteY4" fmla="*/ 68909 h 281994"/>
                  <a:gd name="connsiteX5" fmla="*/ 251849 w 346105"/>
                  <a:gd name="connsiteY5" fmla="*/ 70884 h 281994"/>
                  <a:gd name="connsiteX6" fmla="*/ 51053 w 346105"/>
                  <a:gd name="connsiteY6" fmla="*/ 227381 h 281994"/>
                  <a:gd name="connsiteX7" fmla="*/ 38008 w 346105"/>
                  <a:gd name="connsiteY7" fmla="*/ 207596 h 281994"/>
                  <a:gd name="connsiteX8" fmla="*/ 0 w 346105"/>
                  <a:gd name="connsiteY8" fmla="*/ 281995 h 281994"/>
                  <a:gd name="connsiteX9" fmla="*/ 77106 w 346105"/>
                  <a:gd name="connsiteY9" fmla="*/ 266831 h 281994"/>
                  <a:gd name="connsiteX10" fmla="*/ 63989 w 346105"/>
                  <a:gd name="connsiteY10" fmla="*/ 246967 h 281994"/>
                  <a:gd name="connsiteX11" fmla="*/ 264748 w 346105"/>
                  <a:gd name="connsiteY11" fmla="*/ 90510 h 281994"/>
                  <a:gd name="connsiteX12" fmla="*/ 267982 w 346105"/>
                  <a:gd name="connsiteY12" fmla="*/ 86324 h 281994"/>
                  <a:gd name="connsiteX13" fmla="*/ 304137 w 346105"/>
                  <a:gd name="connsiteY13" fmla="*/ 83204 h 281994"/>
                  <a:gd name="connsiteX14" fmla="*/ 346106 w 346105"/>
                  <a:gd name="connsiteY14" fmla="*/ 50468 h 281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6105" h="281994">
                    <a:moveTo>
                      <a:pt x="346106" y="50468"/>
                    </a:moveTo>
                    <a:lnTo>
                      <a:pt x="317327" y="34672"/>
                    </a:lnTo>
                    <a:lnTo>
                      <a:pt x="312785" y="0"/>
                    </a:lnTo>
                    <a:lnTo>
                      <a:pt x="270817" y="32697"/>
                    </a:lnTo>
                    <a:lnTo>
                      <a:pt x="256500" y="68909"/>
                    </a:lnTo>
                    <a:cubicBezTo>
                      <a:pt x="254865" y="69186"/>
                      <a:pt x="253266" y="69778"/>
                      <a:pt x="251849" y="70884"/>
                    </a:cubicBezTo>
                    <a:lnTo>
                      <a:pt x="51053" y="227381"/>
                    </a:lnTo>
                    <a:lnTo>
                      <a:pt x="38008" y="207596"/>
                    </a:lnTo>
                    <a:lnTo>
                      <a:pt x="0" y="281995"/>
                    </a:lnTo>
                    <a:lnTo>
                      <a:pt x="77106" y="266831"/>
                    </a:lnTo>
                    <a:lnTo>
                      <a:pt x="63989" y="246967"/>
                    </a:lnTo>
                    <a:lnTo>
                      <a:pt x="264748" y="90510"/>
                    </a:lnTo>
                    <a:cubicBezTo>
                      <a:pt x="266202" y="89404"/>
                      <a:pt x="267183" y="87943"/>
                      <a:pt x="267982" y="86324"/>
                    </a:cubicBezTo>
                    <a:lnTo>
                      <a:pt x="304137" y="83204"/>
                    </a:lnTo>
                    <a:lnTo>
                      <a:pt x="346106" y="50468"/>
                    </a:ln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4A3552F7-EA9F-DFB0-D87E-DDB8DDF5FCCC}"/>
                  </a:ext>
                </a:extLst>
              </p:cNvPr>
              <p:cNvSpPr/>
              <p:nvPr/>
            </p:nvSpPr>
            <p:spPr>
              <a:xfrm>
                <a:off x="10891904" y="4717217"/>
                <a:ext cx="121255" cy="132763"/>
              </a:xfrm>
              <a:custGeom>
                <a:avLst/>
                <a:gdLst>
                  <a:gd name="connsiteX0" fmla="*/ 101779 w 121255"/>
                  <a:gd name="connsiteY0" fmla="*/ 81151 h 132763"/>
                  <a:gd name="connsiteX1" fmla="*/ 61082 w 121255"/>
                  <a:gd name="connsiteY1" fmla="*/ 113019 h 132763"/>
                  <a:gd name="connsiteX2" fmla="*/ 18168 w 121255"/>
                  <a:gd name="connsiteY2" fmla="*/ 66382 h 132763"/>
                  <a:gd name="connsiteX3" fmla="*/ 61082 w 121255"/>
                  <a:gd name="connsiteY3" fmla="*/ 19745 h 132763"/>
                  <a:gd name="connsiteX4" fmla="*/ 67477 w 121255"/>
                  <a:gd name="connsiteY4" fmla="*/ 20337 h 132763"/>
                  <a:gd name="connsiteX5" fmla="*/ 76707 w 121255"/>
                  <a:gd name="connsiteY5" fmla="*/ 2290 h 132763"/>
                  <a:gd name="connsiteX6" fmla="*/ 61082 w 121255"/>
                  <a:gd name="connsiteY6" fmla="*/ 0 h 132763"/>
                  <a:gd name="connsiteX7" fmla="*/ 0 w 121255"/>
                  <a:gd name="connsiteY7" fmla="*/ 66382 h 132763"/>
                  <a:gd name="connsiteX8" fmla="*/ 61082 w 121255"/>
                  <a:gd name="connsiteY8" fmla="*/ 132764 h 132763"/>
                  <a:gd name="connsiteX9" fmla="*/ 121255 w 121255"/>
                  <a:gd name="connsiteY9" fmla="*/ 77320 h 132763"/>
                  <a:gd name="connsiteX10" fmla="*/ 101779 w 121255"/>
                  <a:gd name="connsiteY10" fmla="*/ 81151 h 132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1255" h="132763">
                    <a:moveTo>
                      <a:pt x="101779" y="81151"/>
                    </a:moveTo>
                    <a:cubicBezTo>
                      <a:pt x="96074" y="99672"/>
                      <a:pt x="80050" y="113019"/>
                      <a:pt x="61082" y="113019"/>
                    </a:cubicBezTo>
                    <a:cubicBezTo>
                      <a:pt x="37390" y="113019"/>
                      <a:pt x="18168" y="92129"/>
                      <a:pt x="18168" y="66382"/>
                    </a:cubicBezTo>
                    <a:cubicBezTo>
                      <a:pt x="18168" y="40635"/>
                      <a:pt x="37390" y="19745"/>
                      <a:pt x="61082" y="19745"/>
                    </a:cubicBezTo>
                    <a:cubicBezTo>
                      <a:pt x="63262" y="19745"/>
                      <a:pt x="65406" y="19982"/>
                      <a:pt x="67477" y="20337"/>
                    </a:cubicBezTo>
                    <a:lnTo>
                      <a:pt x="76707" y="2290"/>
                    </a:lnTo>
                    <a:cubicBezTo>
                      <a:pt x="71692" y="869"/>
                      <a:pt x="66496" y="0"/>
                      <a:pt x="61082" y="0"/>
                    </a:cubicBezTo>
                    <a:cubicBezTo>
                      <a:pt x="27398" y="0"/>
                      <a:pt x="0" y="29775"/>
                      <a:pt x="0" y="66382"/>
                    </a:cubicBezTo>
                    <a:cubicBezTo>
                      <a:pt x="0" y="102989"/>
                      <a:pt x="27398" y="132764"/>
                      <a:pt x="61082" y="132764"/>
                    </a:cubicBezTo>
                    <a:cubicBezTo>
                      <a:pt x="91350" y="132764"/>
                      <a:pt x="116459" y="108715"/>
                      <a:pt x="121255" y="77320"/>
                    </a:cubicBezTo>
                    <a:lnTo>
                      <a:pt x="101779" y="81151"/>
                    </a:ln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0D8237B4-46BA-0BB3-8BB2-734D0BCB5856}"/>
                  </a:ext>
                </a:extLst>
              </p:cNvPr>
              <p:cNvSpPr/>
              <p:nvPr/>
            </p:nvSpPr>
            <p:spPr>
              <a:xfrm>
                <a:off x="10955529" y="4503815"/>
                <a:ext cx="346105" cy="281994"/>
              </a:xfrm>
              <a:custGeom>
                <a:avLst/>
                <a:gdLst>
                  <a:gd name="connsiteX0" fmla="*/ 346106 w 346105"/>
                  <a:gd name="connsiteY0" fmla="*/ 50468 h 281994"/>
                  <a:gd name="connsiteX1" fmla="*/ 317327 w 346105"/>
                  <a:gd name="connsiteY1" fmla="*/ 34672 h 281994"/>
                  <a:gd name="connsiteX2" fmla="*/ 312785 w 346105"/>
                  <a:gd name="connsiteY2" fmla="*/ 0 h 281994"/>
                  <a:gd name="connsiteX3" fmla="*/ 270817 w 346105"/>
                  <a:gd name="connsiteY3" fmla="*/ 32697 h 281994"/>
                  <a:gd name="connsiteX4" fmla="*/ 256500 w 346105"/>
                  <a:gd name="connsiteY4" fmla="*/ 68909 h 281994"/>
                  <a:gd name="connsiteX5" fmla="*/ 251849 w 346105"/>
                  <a:gd name="connsiteY5" fmla="*/ 70884 h 281994"/>
                  <a:gd name="connsiteX6" fmla="*/ 51053 w 346105"/>
                  <a:gd name="connsiteY6" fmla="*/ 227381 h 281994"/>
                  <a:gd name="connsiteX7" fmla="*/ 38008 w 346105"/>
                  <a:gd name="connsiteY7" fmla="*/ 207596 h 281994"/>
                  <a:gd name="connsiteX8" fmla="*/ 0 w 346105"/>
                  <a:gd name="connsiteY8" fmla="*/ 281995 h 281994"/>
                  <a:gd name="connsiteX9" fmla="*/ 77106 w 346105"/>
                  <a:gd name="connsiteY9" fmla="*/ 266831 h 281994"/>
                  <a:gd name="connsiteX10" fmla="*/ 63989 w 346105"/>
                  <a:gd name="connsiteY10" fmla="*/ 246967 h 281994"/>
                  <a:gd name="connsiteX11" fmla="*/ 264748 w 346105"/>
                  <a:gd name="connsiteY11" fmla="*/ 90510 h 281994"/>
                  <a:gd name="connsiteX12" fmla="*/ 267982 w 346105"/>
                  <a:gd name="connsiteY12" fmla="*/ 86324 h 281994"/>
                  <a:gd name="connsiteX13" fmla="*/ 304137 w 346105"/>
                  <a:gd name="connsiteY13" fmla="*/ 83204 h 281994"/>
                  <a:gd name="connsiteX14" fmla="*/ 346106 w 346105"/>
                  <a:gd name="connsiteY14" fmla="*/ 50468 h 281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6105" h="281994">
                    <a:moveTo>
                      <a:pt x="346106" y="50468"/>
                    </a:moveTo>
                    <a:lnTo>
                      <a:pt x="317327" y="34672"/>
                    </a:lnTo>
                    <a:lnTo>
                      <a:pt x="312785" y="0"/>
                    </a:lnTo>
                    <a:lnTo>
                      <a:pt x="270817" y="32697"/>
                    </a:lnTo>
                    <a:lnTo>
                      <a:pt x="256500" y="68909"/>
                    </a:lnTo>
                    <a:cubicBezTo>
                      <a:pt x="254865" y="69186"/>
                      <a:pt x="253266" y="69778"/>
                      <a:pt x="251849" y="70884"/>
                    </a:cubicBezTo>
                    <a:lnTo>
                      <a:pt x="51053" y="227381"/>
                    </a:lnTo>
                    <a:lnTo>
                      <a:pt x="38008" y="207596"/>
                    </a:lnTo>
                    <a:lnTo>
                      <a:pt x="0" y="281995"/>
                    </a:lnTo>
                    <a:lnTo>
                      <a:pt x="77106" y="266831"/>
                    </a:lnTo>
                    <a:lnTo>
                      <a:pt x="63989" y="246967"/>
                    </a:lnTo>
                    <a:lnTo>
                      <a:pt x="264748" y="90510"/>
                    </a:lnTo>
                    <a:cubicBezTo>
                      <a:pt x="266202" y="89404"/>
                      <a:pt x="267183" y="87943"/>
                      <a:pt x="267982" y="86324"/>
                    </a:cubicBezTo>
                    <a:lnTo>
                      <a:pt x="304137" y="83204"/>
                    </a:lnTo>
                    <a:lnTo>
                      <a:pt x="346106" y="50468"/>
                    </a:ln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2DE6817C-7325-5FBF-C735-21B0FF801459}"/>
                  </a:ext>
                </a:extLst>
              </p:cNvPr>
              <p:cNvSpPr/>
              <p:nvPr/>
            </p:nvSpPr>
            <p:spPr>
              <a:xfrm>
                <a:off x="10820502" y="4639580"/>
                <a:ext cx="265039" cy="288036"/>
              </a:xfrm>
              <a:custGeom>
                <a:avLst/>
                <a:gdLst>
                  <a:gd name="connsiteX0" fmla="*/ 240403 w 265039"/>
                  <a:gd name="connsiteY0" fmla="*/ 103186 h 288036"/>
                  <a:gd name="connsiteX1" fmla="*/ 246871 w 265039"/>
                  <a:gd name="connsiteY1" fmla="*/ 143979 h 288036"/>
                  <a:gd name="connsiteX2" fmla="*/ 132520 w 265039"/>
                  <a:gd name="connsiteY2" fmla="*/ 268252 h 288036"/>
                  <a:gd name="connsiteX3" fmla="*/ 18168 w 265039"/>
                  <a:gd name="connsiteY3" fmla="*/ 144018 h 288036"/>
                  <a:gd name="connsiteX4" fmla="*/ 132520 w 265039"/>
                  <a:gd name="connsiteY4" fmla="*/ 19745 h 288036"/>
                  <a:gd name="connsiteX5" fmla="*/ 207627 w 265039"/>
                  <a:gd name="connsiteY5" fmla="*/ 50547 h 288036"/>
                  <a:gd name="connsiteX6" fmla="*/ 222743 w 265039"/>
                  <a:gd name="connsiteY6" fmla="*/ 38739 h 288036"/>
                  <a:gd name="connsiteX7" fmla="*/ 132520 w 265039"/>
                  <a:gd name="connsiteY7" fmla="*/ 0 h 288036"/>
                  <a:gd name="connsiteX8" fmla="*/ 0 w 265039"/>
                  <a:gd name="connsiteY8" fmla="*/ 144018 h 288036"/>
                  <a:gd name="connsiteX9" fmla="*/ 132520 w 265039"/>
                  <a:gd name="connsiteY9" fmla="*/ 288036 h 288036"/>
                  <a:gd name="connsiteX10" fmla="*/ 265039 w 265039"/>
                  <a:gd name="connsiteY10" fmla="*/ 144018 h 288036"/>
                  <a:gd name="connsiteX11" fmla="*/ 255737 w 265039"/>
                  <a:gd name="connsiteY11" fmla="*/ 91260 h 288036"/>
                  <a:gd name="connsiteX12" fmla="*/ 240403 w 265039"/>
                  <a:gd name="connsiteY12" fmla="*/ 103186 h 288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5039" h="288036">
                    <a:moveTo>
                      <a:pt x="240403" y="103186"/>
                    </a:moveTo>
                    <a:cubicBezTo>
                      <a:pt x="244509" y="115981"/>
                      <a:pt x="246871" y="129684"/>
                      <a:pt x="246871" y="143979"/>
                    </a:cubicBezTo>
                    <a:cubicBezTo>
                      <a:pt x="246871" y="212493"/>
                      <a:pt x="195564" y="268252"/>
                      <a:pt x="132520" y="268252"/>
                    </a:cubicBezTo>
                    <a:cubicBezTo>
                      <a:pt x="69476" y="268252"/>
                      <a:pt x="18168" y="212533"/>
                      <a:pt x="18168" y="144018"/>
                    </a:cubicBezTo>
                    <a:cubicBezTo>
                      <a:pt x="18168" y="75504"/>
                      <a:pt x="69476" y="19745"/>
                      <a:pt x="132520" y="19745"/>
                    </a:cubicBezTo>
                    <a:cubicBezTo>
                      <a:pt x="161262" y="19745"/>
                      <a:pt x="187497" y="31434"/>
                      <a:pt x="207627" y="50547"/>
                    </a:cubicBezTo>
                    <a:lnTo>
                      <a:pt x="222743" y="38739"/>
                    </a:lnTo>
                    <a:cubicBezTo>
                      <a:pt x="199088" y="14769"/>
                      <a:pt x="167403" y="0"/>
                      <a:pt x="132520" y="0"/>
                    </a:cubicBezTo>
                    <a:cubicBezTo>
                      <a:pt x="59338" y="0"/>
                      <a:pt x="0" y="64486"/>
                      <a:pt x="0" y="144018"/>
                    </a:cubicBezTo>
                    <a:cubicBezTo>
                      <a:pt x="0" y="223550"/>
                      <a:pt x="59338" y="288036"/>
                      <a:pt x="132520" y="288036"/>
                    </a:cubicBezTo>
                    <a:cubicBezTo>
                      <a:pt x="205701" y="288036"/>
                      <a:pt x="265039" y="223550"/>
                      <a:pt x="265039" y="144018"/>
                    </a:cubicBezTo>
                    <a:cubicBezTo>
                      <a:pt x="265039" y="125379"/>
                      <a:pt x="261660" y="107609"/>
                      <a:pt x="255737" y="91260"/>
                    </a:cubicBezTo>
                    <a:lnTo>
                      <a:pt x="240403" y="103186"/>
                    </a:ln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965F0958-0A2A-5514-FE77-5635CF1764F8}"/>
                  </a:ext>
                </a:extLst>
              </p:cNvPr>
              <p:cNvSpPr/>
              <p:nvPr/>
            </p:nvSpPr>
            <p:spPr>
              <a:xfrm>
                <a:off x="10755528" y="4568973"/>
                <a:ext cx="394978" cy="429250"/>
              </a:xfrm>
              <a:custGeom>
                <a:avLst/>
                <a:gdLst>
                  <a:gd name="connsiteX0" fmla="*/ 359660 w 394978"/>
                  <a:gd name="connsiteY0" fmla="*/ 131500 h 429250"/>
                  <a:gd name="connsiteX1" fmla="*/ 376810 w 394978"/>
                  <a:gd name="connsiteY1" fmla="*/ 214586 h 429250"/>
                  <a:gd name="connsiteX2" fmla="*/ 197489 w 394978"/>
                  <a:gd name="connsiteY2" fmla="*/ 409467 h 429250"/>
                  <a:gd name="connsiteX3" fmla="*/ 18168 w 394978"/>
                  <a:gd name="connsiteY3" fmla="*/ 214586 h 429250"/>
                  <a:gd name="connsiteX4" fmla="*/ 197489 w 394978"/>
                  <a:gd name="connsiteY4" fmla="*/ 19705 h 429250"/>
                  <a:gd name="connsiteX5" fmla="*/ 326339 w 394978"/>
                  <a:gd name="connsiteY5" fmla="*/ 79255 h 429250"/>
                  <a:gd name="connsiteX6" fmla="*/ 341310 w 394978"/>
                  <a:gd name="connsiteY6" fmla="*/ 67606 h 429250"/>
                  <a:gd name="connsiteX7" fmla="*/ 197489 w 394978"/>
                  <a:gd name="connsiteY7" fmla="*/ 0 h 429250"/>
                  <a:gd name="connsiteX8" fmla="*/ 0 w 394978"/>
                  <a:gd name="connsiteY8" fmla="*/ 214625 h 429250"/>
                  <a:gd name="connsiteX9" fmla="*/ 197489 w 394978"/>
                  <a:gd name="connsiteY9" fmla="*/ 429251 h 429250"/>
                  <a:gd name="connsiteX10" fmla="*/ 394979 w 394978"/>
                  <a:gd name="connsiteY10" fmla="*/ 214625 h 429250"/>
                  <a:gd name="connsiteX11" fmla="*/ 374667 w 394978"/>
                  <a:gd name="connsiteY11" fmla="*/ 119811 h 429250"/>
                  <a:gd name="connsiteX12" fmla="*/ 359660 w 394978"/>
                  <a:gd name="connsiteY12" fmla="*/ 131500 h 42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4978" h="429250">
                    <a:moveTo>
                      <a:pt x="359660" y="131500"/>
                    </a:moveTo>
                    <a:cubicBezTo>
                      <a:pt x="370633" y="156734"/>
                      <a:pt x="376810" y="184890"/>
                      <a:pt x="376810" y="214586"/>
                    </a:cubicBezTo>
                    <a:cubicBezTo>
                      <a:pt x="376810" y="322037"/>
                      <a:pt x="296361" y="409467"/>
                      <a:pt x="197489" y="409467"/>
                    </a:cubicBezTo>
                    <a:cubicBezTo>
                      <a:pt x="98617" y="409467"/>
                      <a:pt x="18168" y="322037"/>
                      <a:pt x="18168" y="214586"/>
                    </a:cubicBezTo>
                    <a:cubicBezTo>
                      <a:pt x="18168" y="107135"/>
                      <a:pt x="98617" y="19705"/>
                      <a:pt x="197489" y="19705"/>
                    </a:cubicBezTo>
                    <a:cubicBezTo>
                      <a:pt x="248034" y="19705"/>
                      <a:pt x="293709" y="42570"/>
                      <a:pt x="326339" y="79255"/>
                    </a:cubicBezTo>
                    <a:lnTo>
                      <a:pt x="341310" y="67606"/>
                    </a:lnTo>
                    <a:cubicBezTo>
                      <a:pt x="305300" y="26024"/>
                      <a:pt x="254211" y="0"/>
                      <a:pt x="197489" y="0"/>
                    </a:cubicBezTo>
                    <a:cubicBezTo>
                      <a:pt x="88407" y="0"/>
                      <a:pt x="0" y="96078"/>
                      <a:pt x="0" y="214625"/>
                    </a:cubicBezTo>
                    <a:cubicBezTo>
                      <a:pt x="0" y="333173"/>
                      <a:pt x="88407" y="429251"/>
                      <a:pt x="197489" y="429251"/>
                    </a:cubicBezTo>
                    <a:cubicBezTo>
                      <a:pt x="306572" y="429251"/>
                      <a:pt x="394979" y="333173"/>
                      <a:pt x="394979" y="214625"/>
                    </a:cubicBezTo>
                    <a:cubicBezTo>
                      <a:pt x="394979" y="180586"/>
                      <a:pt x="387639" y="148402"/>
                      <a:pt x="374667" y="119811"/>
                    </a:cubicBezTo>
                    <a:lnTo>
                      <a:pt x="359660" y="131500"/>
                    </a:ln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81DF0F79-8AB5-C0DA-CD34-E047D5B0B5A4}"/>
                  </a:ext>
                </a:extLst>
              </p:cNvPr>
              <p:cNvSpPr/>
              <p:nvPr/>
            </p:nvSpPr>
            <p:spPr>
              <a:xfrm>
                <a:off x="10695520" y="4503733"/>
                <a:ext cx="515034" cy="559724"/>
              </a:xfrm>
              <a:custGeom>
                <a:avLst/>
                <a:gdLst>
                  <a:gd name="connsiteX0" fmla="*/ 468996 w 515034"/>
                  <a:gd name="connsiteY0" fmla="*/ 158313 h 559724"/>
                  <a:gd name="connsiteX1" fmla="*/ 496830 w 515034"/>
                  <a:gd name="connsiteY1" fmla="*/ 279862 h 559724"/>
                  <a:gd name="connsiteX2" fmla="*/ 257481 w 515034"/>
                  <a:gd name="connsiteY2" fmla="*/ 539980 h 559724"/>
                  <a:gd name="connsiteX3" fmla="*/ 18168 w 515034"/>
                  <a:gd name="connsiteY3" fmla="*/ 279862 h 559724"/>
                  <a:gd name="connsiteX4" fmla="*/ 257517 w 515034"/>
                  <a:gd name="connsiteY4" fmla="*/ 19745 h 559724"/>
                  <a:gd name="connsiteX5" fmla="*/ 435530 w 515034"/>
                  <a:gd name="connsiteY5" fmla="*/ 106187 h 559724"/>
                  <a:gd name="connsiteX6" fmla="*/ 450428 w 515034"/>
                  <a:gd name="connsiteY6" fmla="*/ 94577 h 559724"/>
                  <a:gd name="connsiteX7" fmla="*/ 257517 w 515034"/>
                  <a:gd name="connsiteY7" fmla="*/ 0 h 559724"/>
                  <a:gd name="connsiteX8" fmla="*/ 0 w 515034"/>
                  <a:gd name="connsiteY8" fmla="*/ 279862 h 559724"/>
                  <a:gd name="connsiteX9" fmla="*/ 257517 w 515034"/>
                  <a:gd name="connsiteY9" fmla="*/ 559724 h 559724"/>
                  <a:gd name="connsiteX10" fmla="*/ 515035 w 515034"/>
                  <a:gd name="connsiteY10" fmla="*/ 279862 h 559724"/>
                  <a:gd name="connsiteX11" fmla="*/ 484040 w 515034"/>
                  <a:gd name="connsiteY11" fmla="*/ 146625 h 559724"/>
                  <a:gd name="connsiteX12" fmla="*/ 468996 w 515034"/>
                  <a:gd name="connsiteY12" fmla="*/ 158313 h 559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15034" h="559724">
                    <a:moveTo>
                      <a:pt x="468996" y="158313"/>
                    </a:moveTo>
                    <a:cubicBezTo>
                      <a:pt x="486729" y="194604"/>
                      <a:pt x="496830" y="235989"/>
                      <a:pt x="496830" y="279862"/>
                    </a:cubicBezTo>
                    <a:cubicBezTo>
                      <a:pt x="496830" y="423288"/>
                      <a:pt x="389456" y="539980"/>
                      <a:pt x="257481" y="539980"/>
                    </a:cubicBezTo>
                    <a:cubicBezTo>
                      <a:pt x="125507" y="539980"/>
                      <a:pt x="18168" y="423249"/>
                      <a:pt x="18168" y="279862"/>
                    </a:cubicBezTo>
                    <a:cubicBezTo>
                      <a:pt x="18168" y="136436"/>
                      <a:pt x="125543" y="19745"/>
                      <a:pt x="257517" y="19745"/>
                    </a:cubicBezTo>
                    <a:cubicBezTo>
                      <a:pt x="328119" y="19745"/>
                      <a:pt x="391672" y="53153"/>
                      <a:pt x="435530" y="106187"/>
                    </a:cubicBezTo>
                    <a:lnTo>
                      <a:pt x="450428" y="94577"/>
                    </a:lnTo>
                    <a:cubicBezTo>
                      <a:pt x="403227" y="36607"/>
                      <a:pt x="334333" y="0"/>
                      <a:pt x="257517" y="0"/>
                    </a:cubicBezTo>
                    <a:cubicBezTo>
                      <a:pt x="115296" y="0"/>
                      <a:pt x="0" y="125300"/>
                      <a:pt x="0" y="279862"/>
                    </a:cubicBezTo>
                    <a:cubicBezTo>
                      <a:pt x="0" y="434424"/>
                      <a:pt x="115296" y="559724"/>
                      <a:pt x="257517" y="559724"/>
                    </a:cubicBezTo>
                    <a:cubicBezTo>
                      <a:pt x="399739" y="559724"/>
                      <a:pt x="515035" y="434424"/>
                      <a:pt x="515035" y="279862"/>
                    </a:cubicBezTo>
                    <a:cubicBezTo>
                      <a:pt x="515035" y="231645"/>
                      <a:pt x="503807" y="186233"/>
                      <a:pt x="484040" y="146625"/>
                    </a:cubicBezTo>
                    <a:lnTo>
                      <a:pt x="468996" y="158313"/>
                    </a:lnTo>
                    <a:close/>
                  </a:path>
                </a:pathLst>
              </a:custGeom>
              <a:grpFill/>
              <a:ln w="35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FB98390B-EAFE-087D-0DAA-154A6ACF0C8A}"/>
                </a:ext>
              </a:extLst>
            </p:cNvPr>
            <p:cNvCxnSpPr>
              <a:cxnSpLocks/>
            </p:cNvCxnSpPr>
            <p:nvPr/>
          </p:nvCxnSpPr>
          <p:spPr>
            <a:xfrm>
              <a:off x="7559345" y="3627668"/>
              <a:ext cx="0" cy="2418484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29DCCE65-E05C-21AD-8949-1971BAE92F88}"/>
                </a:ext>
              </a:extLst>
            </p:cNvPr>
            <p:cNvSpPr txBox="1"/>
            <p:nvPr/>
          </p:nvSpPr>
          <p:spPr>
            <a:xfrm>
              <a:off x="654446" y="5388708"/>
              <a:ext cx="202061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/>
                <a:t>Increasing combustion severity reduces surface area (S</a:t>
              </a:r>
              <a:r>
                <a:rPr lang="en-US" sz="1000" b="1" baseline="-25000" dirty="0"/>
                <a:t>BET</a:t>
              </a:r>
              <a:r>
                <a:rPr lang="en-US" sz="1000" b="1" dirty="0"/>
                <a:t>) and pore volume (PV)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63C3EB1E-622E-D5D8-975F-23397058D731}"/>
                </a:ext>
              </a:extLst>
            </p:cNvPr>
            <p:cNvSpPr txBox="1"/>
            <p:nvPr/>
          </p:nvSpPr>
          <p:spPr>
            <a:xfrm>
              <a:off x="3254729" y="5475183"/>
              <a:ext cx="202061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000"/>
              </a:lvl1pPr>
            </a:lstStyle>
            <a:p>
              <a:r>
                <a:rPr lang="en-US" b="1" dirty="0"/>
                <a:t>K, Na, Ca, and Mg promote alkali–silicate melt formation and silica network depolymerization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5292934A-0090-B702-B6AF-023F075BB339}"/>
                </a:ext>
              </a:extLst>
            </p:cNvPr>
            <p:cNvSpPr txBox="1"/>
            <p:nvPr/>
          </p:nvSpPr>
          <p:spPr>
            <a:xfrm>
              <a:off x="5445210" y="5588850"/>
              <a:ext cx="202061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/>
                <a:t>Citric acid removes AAEMs, suppresses slagging, and enriches </a:t>
              </a:r>
              <a:r>
                <a:rPr lang="en-US" sz="1000" b="1" dirty="0" err="1"/>
                <a:t>SiO</a:t>
              </a:r>
              <a:r>
                <a:rPr lang="en-US" sz="1000" b="1" dirty="0"/>
                <a:t>₂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FB6472AA-535F-ED6D-6DA7-A6939FA88D8D}"/>
                </a:ext>
              </a:extLst>
            </p:cNvPr>
            <p:cNvSpPr txBox="1"/>
            <p:nvPr/>
          </p:nvSpPr>
          <p:spPr>
            <a:xfrm>
              <a:off x="9755195" y="5395416"/>
              <a:ext cx="9605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/>
                <a:t>Optimal conditions:</a:t>
              </a:r>
            </a:p>
            <a:p>
              <a:pPr algn="ctr"/>
              <a:r>
                <a:rPr lang="en-US" sz="1000" b="1" dirty="0"/>
                <a:t>550–650 °C, ~2 h 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3D264E3B-1B30-2332-BA32-2BE8373439E3}"/>
                </a:ext>
              </a:extLst>
            </p:cNvPr>
            <p:cNvSpPr txBox="1"/>
            <p:nvPr/>
          </p:nvSpPr>
          <p:spPr>
            <a:xfrm>
              <a:off x="1457342" y="6367896"/>
              <a:ext cx="90407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FEEDSTOCK CHEMISTRY + PROCESS OPTIMIZATION → HIGH-PURITY POROUS BIOGENIC SILICA</a:t>
              </a:r>
            </a:p>
          </p:txBody>
        </p: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30D159F6-D244-0523-A4B9-1296E681B1A8}"/>
                </a:ext>
              </a:extLst>
            </p:cNvPr>
            <p:cNvGrpSpPr/>
            <p:nvPr/>
          </p:nvGrpSpPr>
          <p:grpSpPr>
            <a:xfrm>
              <a:off x="290305" y="257675"/>
              <a:ext cx="1318703" cy="2961210"/>
              <a:chOff x="1675563" y="478406"/>
              <a:chExt cx="1318703" cy="2169962"/>
            </a:xfrm>
          </p:grpSpPr>
          <p:sp>
            <p:nvSpPr>
              <p:cNvPr id="203" name="Rectangle: Rounded Corners 202">
                <a:extLst>
                  <a:ext uri="{FF2B5EF4-FFF2-40B4-BE49-F238E27FC236}">
                    <a16:creationId xmlns:a16="http://schemas.microsoft.com/office/drawing/2014/main" id="{A09C8E04-4D6A-2216-56B8-439F0E09ADD5}"/>
                  </a:ext>
                </a:extLst>
              </p:cNvPr>
              <p:cNvSpPr/>
              <p:nvPr/>
            </p:nvSpPr>
            <p:spPr>
              <a:xfrm>
                <a:off x="1675563" y="829315"/>
                <a:ext cx="1318703" cy="181905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4" name="Rectangle: Rounded Corners 203">
                <a:extLst>
                  <a:ext uri="{FF2B5EF4-FFF2-40B4-BE49-F238E27FC236}">
                    <a16:creationId xmlns:a16="http://schemas.microsoft.com/office/drawing/2014/main" id="{979B86D3-F5CE-A3CF-0477-6088122A593F}"/>
                  </a:ext>
                </a:extLst>
              </p:cNvPr>
              <p:cNvSpPr/>
              <p:nvPr/>
            </p:nvSpPr>
            <p:spPr>
              <a:xfrm>
                <a:off x="1702722" y="478406"/>
                <a:ext cx="1257893" cy="340778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b="1" dirty="0"/>
                  <a:t>AGRICULTURAL BIOMASS RESIDUES</a:t>
                </a:r>
              </a:p>
            </p:txBody>
          </p:sp>
        </p:grpSp>
        <p:pic>
          <p:nvPicPr>
            <p:cNvPr id="216" name="Grafik 23">
              <a:extLst>
                <a:ext uri="{FF2B5EF4-FFF2-40B4-BE49-F238E27FC236}">
                  <a16:creationId xmlns:a16="http://schemas.microsoft.com/office/drawing/2014/main" id="{9FD1DDA0-E2B5-E9E1-BE78-975EE5361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400000">
              <a:off x="1862040" y="1713246"/>
              <a:ext cx="327678" cy="515318"/>
            </a:xfrm>
            <a:prstGeom prst="rect">
              <a:avLst/>
            </a:prstGeom>
          </p:spPr>
        </p:pic>
        <p:pic>
          <p:nvPicPr>
            <p:cNvPr id="219" name="Grafik 22">
              <a:extLst>
                <a:ext uri="{FF2B5EF4-FFF2-40B4-BE49-F238E27FC236}">
                  <a16:creationId xmlns:a16="http://schemas.microsoft.com/office/drawing/2014/main" id="{FDB346EC-23C6-86B9-F86B-5B0E05E8C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29768" y="1213488"/>
              <a:ext cx="1019830" cy="989820"/>
            </a:xfrm>
            <a:prstGeom prst="rect">
              <a:avLst/>
            </a:prstGeom>
          </p:spPr>
        </p:pic>
        <p:pic>
          <p:nvPicPr>
            <p:cNvPr id="221" name="Grafik 23">
              <a:extLst>
                <a:ext uri="{FF2B5EF4-FFF2-40B4-BE49-F238E27FC236}">
                  <a16:creationId xmlns:a16="http://schemas.microsoft.com/office/drawing/2014/main" id="{6C39F6C7-DFB9-9B83-5A6F-F25EE7350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400000">
              <a:off x="3561879" y="1711332"/>
              <a:ext cx="327678" cy="515318"/>
            </a:xfrm>
            <a:prstGeom prst="rect">
              <a:avLst/>
            </a:prstGeom>
          </p:spPr>
        </p:pic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C69C087D-8E70-727E-0EF0-E3EF2F1092D7}"/>
                </a:ext>
              </a:extLst>
            </p:cNvPr>
            <p:cNvGrpSpPr/>
            <p:nvPr/>
          </p:nvGrpSpPr>
          <p:grpSpPr>
            <a:xfrm>
              <a:off x="7667132" y="3797963"/>
              <a:ext cx="2020610" cy="2324655"/>
              <a:chOff x="7857632" y="3645563"/>
              <a:chExt cx="2020610" cy="2324655"/>
            </a:xfrm>
          </p:grpSpPr>
          <p:pic>
            <p:nvPicPr>
              <p:cNvPr id="217" name="Grafik 15">
                <a:extLst>
                  <a:ext uri="{FF2B5EF4-FFF2-40B4-BE49-F238E27FC236}">
                    <a16:creationId xmlns:a16="http://schemas.microsoft.com/office/drawing/2014/main" id="{15916601-6CFE-5CDE-2A46-30D3A0DD50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043961" y="3645563"/>
                <a:ext cx="1691507" cy="1630063"/>
              </a:xfrm>
              <a:prstGeom prst="rect">
                <a:avLst/>
              </a:prstGeom>
            </p:spPr>
          </p:pic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FA579E94-5AAF-4036-1D33-D5C6A2167B83}"/>
                  </a:ext>
                </a:extLst>
              </p:cNvPr>
              <p:cNvSpPr txBox="1"/>
              <p:nvPr/>
            </p:nvSpPr>
            <p:spPr>
              <a:xfrm>
                <a:off x="7857632" y="5416220"/>
                <a:ext cx="202061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/>
                  <a:t>Thermodynamic modeling reveals biomass-specific melt evolution with reduced slagging </a:t>
                </a:r>
              </a:p>
            </p:txBody>
          </p:sp>
        </p:grp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2E2C40C3-7E90-DB1E-C1E1-B7DEC95A1F32}"/>
                </a:ext>
              </a:extLst>
            </p:cNvPr>
            <p:cNvGrpSpPr/>
            <p:nvPr/>
          </p:nvGrpSpPr>
          <p:grpSpPr>
            <a:xfrm>
              <a:off x="4008164" y="257675"/>
              <a:ext cx="1294625" cy="2961210"/>
              <a:chOff x="4665603" y="265563"/>
              <a:chExt cx="1294625" cy="2898095"/>
            </a:xfrm>
          </p:grpSpPr>
          <p:grpSp>
            <p:nvGrpSpPr>
              <p:cNvPr id="208" name="Group 207">
                <a:extLst>
                  <a:ext uri="{FF2B5EF4-FFF2-40B4-BE49-F238E27FC236}">
                    <a16:creationId xmlns:a16="http://schemas.microsoft.com/office/drawing/2014/main" id="{120DCF18-C47B-91B5-D1A6-EB8F85B212F6}"/>
                  </a:ext>
                </a:extLst>
              </p:cNvPr>
              <p:cNvGrpSpPr/>
              <p:nvPr/>
            </p:nvGrpSpPr>
            <p:grpSpPr>
              <a:xfrm>
                <a:off x="4665603" y="265563"/>
                <a:ext cx="1294625" cy="2898095"/>
                <a:chOff x="1504019" y="236944"/>
                <a:chExt cx="2051879" cy="2357085"/>
              </a:xfrm>
            </p:grpSpPr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2D6C3DA-0215-BCF3-5C3D-8DE4B601D08F}"/>
                    </a:ext>
                  </a:extLst>
                </p:cNvPr>
                <p:cNvSpPr/>
                <p:nvPr/>
              </p:nvSpPr>
              <p:spPr>
                <a:xfrm>
                  <a:off x="1606487" y="755752"/>
                  <a:ext cx="1949411" cy="1838277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4C308ED4-46A3-D2AF-76F9-F96F0EE438F4}"/>
                    </a:ext>
                  </a:extLst>
                </p:cNvPr>
                <p:cNvSpPr/>
                <p:nvPr/>
              </p:nvSpPr>
              <p:spPr>
                <a:xfrm>
                  <a:off x="1504019" y="236944"/>
                  <a:ext cx="2043392" cy="509816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00" b="1" dirty="0"/>
                    <a:t>THERMOCHEMICAL CONVERSION</a:t>
                  </a:r>
                </a:p>
              </p:txBody>
            </p:sp>
          </p:grpSp>
          <p:pic>
            <p:nvPicPr>
              <p:cNvPr id="218" name="Grafik 67">
                <a:extLst>
                  <a:ext uri="{FF2B5EF4-FFF2-40B4-BE49-F238E27FC236}">
                    <a16:creationId xmlns:a16="http://schemas.microsoft.com/office/drawing/2014/main" id="{E19FD7B7-8B8A-639A-A573-480C943FC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060748" y="1287225"/>
                <a:ext cx="595781" cy="843502"/>
              </a:xfrm>
              <a:prstGeom prst="rect">
                <a:avLst/>
              </a:prstGeom>
            </p:spPr>
          </p:pic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140A5562-C790-F5AC-E407-FD98A0CA3D4F}"/>
                  </a:ext>
                </a:extLst>
              </p:cNvPr>
              <p:cNvSpPr txBox="1"/>
              <p:nvPr/>
            </p:nvSpPr>
            <p:spPr>
              <a:xfrm>
                <a:off x="4893307" y="2252167"/>
                <a:ext cx="96736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/>
                  <a:t>Controlled combustion at 400–700 °C</a:t>
                </a:r>
              </a:p>
              <a:p>
                <a:pPr algn="ctr"/>
                <a:r>
                  <a:rPr lang="en-US" sz="1000" b="1" dirty="0"/>
                  <a:t>1-4 h</a:t>
                </a:r>
              </a:p>
            </p:txBody>
          </p:sp>
        </p:grp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4E0B4EE2-4606-1AAF-88FD-0668DEC75003}"/>
                </a:ext>
              </a:extLst>
            </p:cNvPr>
            <p:cNvGrpSpPr/>
            <p:nvPr/>
          </p:nvGrpSpPr>
          <p:grpSpPr>
            <a:xfrm>
              <a:off x="2252653" y="257852"/>
              <a:ext cx="1300304" cy="2905807"/>
              <a:chOff x="2909878" y="369413"/>
              <a:chExt cx="1300304" cy="2794246"/>
            </a:xfrm>
          </p:grpSpPr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88791C7E-EA72-018E-F699-F8C7BA9FD466}"/>
                  </a:ext>
                </a:extLst>
              </p:cNvPr>
              <p:cNvGrpSpPr/>
              <p:nvPr/>
            </p:nvGrpSpPr>
            <p:grpSpPr>
              <a:xfrm>
                <a:off x="2909878" y="369413"/>
                <a:ext cx="1300304" cy="2794246"/>
                <a:chOff x="1683212" y="478541"/>
                <a:chExt cx="1659308" cy="2221271"/>
              </a:xfrm>
            </p:grpSpPr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5A359678-BCB6-947D-492F-780CEAC71D25}"/>
                    </a:ext>
                  </a:extLst>
                </p:cNvPr>
                <p:cNvSpPr/>
                <p:nvPr/>
              </p:nvSpPr>
              <p:spPr>
                <a:xfrm>
                  <a:off x="1763347" y="829225"/>
                  <a:ext cx="1390005" cy="1870587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42F5A79-3DD7-1701-9E25-6FED7402D8BD}"/>
                    </a:ext>
                  </a:extLst>
                </p:cNvPr>
                <p:cNvSpPr/>
                <p:nvPr/>
              </p:nvSpPr>
              <p:spPr>
                <a:xfrm>
                  <a:off x="1683212" y="478541"/>
                  <a:ext cx="1659308" cy="340778"/>
                </a:xfrm>
                <a:prstGeom prst="roundRect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1200" b="1" dirty="0"/>
                    <a:t>CITRIC ACID PRETREATMENT</a:t>
                  </a:r>
                  <a:endParaRPr lang="en-US" sz="1200" b="1" dirty="0"/>
                </a:p>
              </p:txBody>
            </p:sp>
          </p:grpSp>
          <p:pic>
            <p:nvPicPr>
              <p:cNvPr id="220" name="Grafik 18">
                <a:extLst>
                  <a:ext uri="{FF2B5EF4-FFF2-40B4-BE49-F238E27FC236}">
                    <a16:creationId xmlns:a16="http://schemas.microsoft.com/office/drawing/2014/main" id="{2243C026-D5C7-D235-794B-4B529E8A71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261027" y="1343110"/>
                <a:ext cx="494294" cy="755246"/>
              </a:xfrm>
              <a:prstGeom prst="rect">
                <a:avLst/>
              </a:prstGeom>
            </p:spPr>
          </p:pic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F5BD97FC-B060-5805-2310-8C028D4018C3}"/>
                  </a:ext>
                </a:extLst>
              </p:cNvPr>
              <p:cNvSpPr txBox="1"/>
              <p:nvPr/>
            </p:nvSpPr>
            <p:spPr>
              <a:xfrm>
                <a:off x="3145223" y="2201859"/>
                <a:ext cx="799897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/>
                  <a:t>Citric acid </a:t>
                </a:r>
              </a:p>
              <a:p>
                <a:pPr algn="ctr"/>
                <a:r>
                  <a:rPr lang="en-US" sz="1000" b="1" dirty="0"/>
                  <a:t>(50 °C, 2 h)</a:t>
                </a:r>
              </a:p>
              <a:p>
                <a:pPr algn="ctr"/>
                <a:r>
                  <a:rPr lang="en-US" sz="1000" b="1" dirty="0"/>
                  <a:t>Solid-to-liquid ratio:</a:t>
                </a:r>
                <a:r>
                  <a:rPr lang="en-US" sz="1000" dirty="0"/>
                  <a:t> </a:t>
                </a:r>
                <a:r>
                  <a:rPr lang="en-US" sz="1000" b="1" dirty="0"/>
                  <a:t>1:10 (w/v)</a:t>
                </a:r>
                <a:endParaRPr lang="en-US" sz="1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80C42DB1-7585-965C-74F4-229B8793388F}"/>
                </a:ext>
              </a:extLst>
            </p:cNvPr>
            <p:cNvSpPr txBox="1"/>
            <p:nvPr/>
          </p:nvSpPr>
          <p:spPr>
            <a:xfrm>
              <a:off x="373873" y="2295251"/>
              <a:ext cx="10871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00" b="1" dirty="0"/>
                <a:t>(Cassava, Yam, Coconut,</a:t>
              </a:r>
            </a:p>
            <a:p>
              <a:pPr algn="ctr"/>
              <a:r>
                <a:rPr lang="pt-BR" sz="1000" b="1" dirty="0"/>
                <a:t>Corncob, Cornhusk</a:t>
              </a:r>
              <a:r>
                <a:rPr lang="pt-BR" sz="1000" dirty="0">
                  <a:solidFill>
                    <a:schemeClr val="tx1"/>
                  </a:solidFill>
                </a:rPr>
                <a:t>)</a:t>
              </a:r>
            </a:p>
          </p:txBody>
        </p:sp>
        <p:pic>
          <p:nvPicPr>
            <p:cNvPr id="253" name="Picture 252">
              <a:extLst>
                <a:ext uri="{FF2B5EF4-FFF2-40B4-BE49-F238E27FC236}">
                  <a16:creationId xmlns:a16="http://schemas.microsoft.com/office/drawing/2014/main" id="{4B0CA3D3-D6B3-3563-F0DB-0FDABF046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71"/>
            <a:stretch/>
          </p:blipFill>
          <p:spPr>
            <a:xfrm>
              <a:off x="10841653" y="4134318"/>
              <a:ext cx="947189" cy="1023704"/>
            </a:xfrm>
            <a:prstGeom prst="rect">
              <a:avLst/>
            </a:prstGeom>
          </p:spPr>
        </p:pic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6E8F1A9F-ED9D-50F7-9360-6F403352E693}"/>
                </a:ext>
              </a:extLst>
            </p:cNvPr>
            <p:cNvSpPr txBox="1"/>
            <p:nvPr/>
          </p:nvSpPr>
          <p:spPr>
            <a:xfrm>
              <a:off x="10700010" y="5406066"/>
              <a:ext cx="109890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/>
                <a:t>High silica purity, porosity</a:t>
              </a:r>
            </a:p>
            <a:p>
              <a:pPr algn="ctr"/>
              <a:endParaRPr lang="en-US" sz="1000" b="1" dirty="0"/>
            </a:p>
          </p:txBody>
        </p: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F679D253-4224-2CCE-B94F-A1DE0495A42E}"/>
                </a:ext>
              </a:extLst>
            </p:cNvPr>
            <p:cNvGrpSpPr/>
            <p:nvPr/>
          </p:nvGrpSpPr>
          <p:grpSpPr>
            <a:xfrm>
              <a:off x="6009231" y="257675"/>
              <a:ext cx="5923968" cy="2961210"/>
              <a:chOff x="6569085" y="257675"/>
              <a:chExt cx="5525093" cy="2961210"/>
            </a:xfrm>
          </p:grpSpPr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0C89BC5A-6099-FF09-714E-0803DF66B4F6}"/>
                  </a:ext>
                </a:extLst>
              </p:cNvPr>
              <p:cNvGrpSpPr/>
              <p:nvPr/>
            </p:nvGrpSpPr>
            <p:grpSpPr>
              <a:xfrm>
                <a:off x="6569085" y="257675"/>
                <a:ext cx="5525093" cy="2961210"/>
                <a:chOff x="1711270" y="323615"/>
                <a:chExt cx="1607333" cy="2257496"/>
              </a:xfrm>
            </p:grpSpPr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BE430FBE-7791-708A-EE76-A23052CC5447}"/>
                    </a:ext>
                  </a:extLst>
                </p:cNvPr>
                <p:cNvSpPr/>
                <p:nvPr/>
              </p:nvSpPr>
              <p:spPr>
                <a:xfrm>
                  <a:off x="1711270" y="664393"/>
                  <a:ext cx="1607333" cy="191671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0B76A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6CE33209-D893-F1E8-BFD3-9906DA28648C}"/>
                    </a:ext>
                  </a:extLst>
                </p:cNvPr>
                <p:cNvSpPr/>
                <p:nvPr/>
              </p:nvSpPr>
              <p:spPr>
                <a:xfrm>
                  <a:off x="1766952" y="323615"/>
                  <a:ext cx="1464223" cy="340778"/>
                </a:xfrm>
                <a:prstGeom prst="round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b="1" dirty="0">
                      <a:solidFill>
                        <a:schemeClr val="bg1"/>
                      </a:solidFill>
                    </a:rPr>
                    <a:t>MULTIVARIATE MODELING &amp; THERMODYNAMIC ANALYSIS </a:t>
                  </a:r>
                </a:p>
              </p:txBody>
            </p:sp>
          </p:grpSp>
          <p:pic>
            <p:nvPicPr>
              <p:cNvPr id="215" name="Grafik 13">
                <a:extLst>
                  <a:ext uri="{FF2B5EF4-FFF2-40B4-BE49-F238E27FC236}">
                    <a16:creationId xmlns:a16="http://schemas.microsoft.com/office/drawing/2014/main" id="{02B79822-3D6F-273F-7D99-EE3A9026BF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55" t="5677" r="24667" b="8413"/>
              <a:stretch/>
            </p:blipFill>
            <p:spPr>
              <a:xfrm rot="16200000">
                <a:off x="6737488" y="1133446"/>
                <a:ext cx="1288519" cy="1440135"/>
              </a:xfrm>
              <a:prstGeom prst="rect">
                <a:avLst/>
              </a:prstGeom>
            </p:spPr>
          </p:pic>
          <p:pic>
            <p:nvPicPr>
              <p:cNvPr id="223" name="Grafik 23">
                <a:extLst>
                  <a:ext uri="{FF2B5EF4-FFF2-40B4-BE49-F238E27FC236}">
                    <a16:creationId xmlns:a16="http://schemas.microsoft.com/office/drawing/2014/main" id="{99CA38D6-EB1B-DFA1-5400-0D172B7AA1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 rot="5400000">
                <a:off x="8295881" y="1725586"/>
                <a:ext cx="265224" cy="417101"/>
              </a:xfrm>
              <a:prstGeom prst="rect">
                <a:avLst/>
              </a:prstGeom>
            </p:spPr>
          </p:pic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DEF528C8-E63B-51BE-E275-A9DC01081778}"/>
                  </a:ext>
                </a:extLst>
              </p:cNvPr>
              <p:cNvGrpSpPr/>
              <p:nvPr/>
            </p:nvGrpSpPr>
            <p:grpSpPr>
              <a:xfrm>
                <a:off x="8642677" y="823656"/>
                <a:ext cx="1402002" cy="1218906"/>
                <a:chOff x="8013603" y="-1208231"/>
                <a:chExt cx="1611845" cy="1882256"/>
              </a:xfrm>
            </p:grpSpPr>
            <p:pic>
              <p:nvPicPr>
                <p:cNvPr id="230" name="Picture 229">
                  <a:extLst>
                    <a:ext uri="{FF2B5EF4-FFF2-40B4-BE49-F238E27FC236}">
                      <a16:creationId xmlns:a16="http://schemas.microsoft.com/office/drawing/2014/main" id="{2E82562F-F673-E580-CA03-967DF9F8FC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082"/>
                <a:stretch/>
              </p:blipFill>
              <p:spPr bwMode="auto">
                <a:xfrm>
                  <a:off x="8013603" y="-1208231"/>
                  <a:ext cx="1611845" cy="1515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231" name="TextBox 230">
                  <a:extLst>
                    <a:ext uri="{FF2B5EF4-FFF2-40B4-BE49-F238E27FC236}">
                      <a16:creationId xmlns:a16="http://schemas.microsoft.com/office/drawing/2014/main" id="{EEB9661B-5E56-2783-C3F8-3038609FFE60}"/>
                    </a:ext>
                  </a:extLst>
                </p:cNvPr>
                <p:cNvSpPr txBox="1"/>
                <p:nvPr/>
              </p:nvSpPr>
              <p:spPr>
                <a:xfrm>
                  <a:off x="8454793" y="293808"/>
                  <a:ext cx="732491" cy="3802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000" b="1" dirty="0"/>
                    <a:t>PCA</a:t>
                  </a:r>
                </a:p>
              </p:txBody>
            </p:sp>
          </p:grpSp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A7B6C0FE-F5E2-02A4-20DB-84BC12820E43}"/>
                  </a:ext>
                </a:extLst>
              </p:cNvPr>
              <p:cNvSpPr txBox="1"/>
              <p:nvPr/>
            </p:nvSpPr>
            <p:spPr>
              <a:xfrm>
                <a:off x="6760488" y="2552485"/>
                <a:ext cx="101711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/>
                  <a:t>Leached ash</a:t>
                </a:r>
              </a:p>
            </p:txBody>
          </p:sp>
          <p:pic>
            <p:nvPicPr>
              <p:cNvPr id="235" name="Picture 234">
                <a:extLst>
                  <a:ext uri="{FF2B5EF4-FFF2-40B4-BE49-F238E27FC236}">
                    <a16:creationId xmlns:a16="http://schemas.microsoft.com/office/drawing/2014/main" id="{3CEB7AD5-8474-F408-862B-3CBBC44798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989" b="5718"/>
              <a:stretch/>
            </p:blipFill>
            <p:spPr bwMode="auto">
              <a:xfrm>
                <a:off x="8724929" y="2025420"/>
                <a:ext cx="1301254" cy="868481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36" name="Picture 235">
                <a:extLst>
                  <a:ext uri="{FF2B5EF4-FFF2-40B4-BE49-F238E27FC236}">
                    <a16:creationId xmlns:a16="http://schemas.microsoft.com/office/drawing/2014/main" id="{2F9287CE-5B54-4F93-5CB3-BDA074A6BB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008"/>
              <a:stretch/>
            </p:blipFill>
            <p:spPr>
              <a:xfrm>
                <a:off x="10324882" y="2005559"/>
                <a:ext cx="1265358" cy="998820"/>
              </a:xfrm>
              <a:prstGeom prst="rect">
                <a:avLst/>
              </a:prstGeom>
            </p:spPr>
          </p:pic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B884D9A6-F500-9518-817A-96C9B0517C96}"/>
                  </a:ext>
                </a:extLst>
              </p:cNvPr>
              <p:cNvSpPr txBox="1"/>
              <p:nvPr/>
            </p:nvSpPr>
            <p:spPr>
              <a:xfrm>
                <a:off x="8868618" y="2885225"/>
                <a:ext cx="72396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000" b="1" dirty="0"/>
                  <a:t>F</a:t>
                </a:r>
                <a:r>
                  <a:rPr lang="en-US" sz="1000" b="1" dirty="0" err="1"/>
                  <a:t>actSage</a:t>
                </a:r>
                <a:endParaRPr lang="en-US" sz="1000" b="1" dirty="0"/>
              </a:p>
            </p:txBody>
          </p:sp>
          <p:sp>
            <p:nvSpPr>
              <p:cNvPr id="238" name="TextBox 237">
                <a:extLst>
                  <a:ext uri="{FF2B5EF4-FFF2-40B4-BE49-F238E27FC236}">
                    <a16:creationId xmlns:a16="http://schemas.microsoft.com/office/drawing/2014/main" id="{AD2BC072-B2C3-A5B3-C684-D775AAF7FA66}"/>
                  </a:ext>
                </a:extLst>
              </p:cNvPr>
              <p:cNvSpPr txBox="1"/>
              <p:nvPr/>
            </p:nvSpPr>
            <p:spPr>
              <a:xfrm>
                <a:off x="10476724" y="2934645"/>
                <a:ext cx="9797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/>
                  <a:t>Contour plot</a:t>
                </a:r>
              </a:p>
            </p:txBody>
          </p:sp>
          <p:pic>
            <p:nvPicPr>
              <p:cNvPr id="256" name="Picture 255">
                <a:extLst>
                  <a:ext uri="{FF2B5EF4-FFF2-40B4-BE49-F238E27FC236}">
                    <a16:creationId xmlns:a16="http://schemas.microsoft.com/office/drawing/2014/main" id="{DDDD86F5-15B1-5BC7-44C8-F32478AD13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35963" y="840510"/>
                <a:ext cx="1144171" cy="93861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EA69BB19-F8E9-7740-165F-56552FC34E89}"/>
                  </a:ext>
                </a:extLst>
              </p:cNvPr>
              <p:cNvSpPr txBox="1"/>
              <p:nvPr/>
            </p:nvSpPr>
            <p:spPr>
              <a:xfrm>
                <a:off x="10436309" y="1764467"/>
                <a:ext cx="104877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/>
                  <a:t>PCA Score  Plot</a:t>
                </a:r>
              </a:p>
            </p:txBody>
          </p:sp>
        </p:grpSp>
        <p:sp>
          <p:nvSpPr>
            <p:cNvPr id="259" name="Rectangle: Rounded Corners 258">
              <a:extLst>
                <a:ext uri="{FF2B5EF4-FFF2-40B4-BE49-F238E27FC236}">
                  <a16:creationId xmlns:a16="http://schemas.microsoft.com/office/drawing/2014/main" id="{11A2E946-B89D-299C-8FF6-66EE09091334}"/>
                </a:ext>
              </a:extLst>
            </p:cNvPr>
            <p:cNvSpPr/>
            <p:nvPr/>
          </p:nvSpPr>
          <p:spPr>
            <a:xfrm>
              <a:off x="4343401" y="3393473"/>
              <a:ext cx="3142574" cy="36274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b="1" dirty="0">
                  <a:solidFill>
                    <a:schemeClr val="tx2"/>
                  </a:solidFill>
                </a:rPr>
                <a:t>KEY FINDINGS </a:t>
              </a:r>
              <a:endParaRPr lang="en-US" sz="1400" b="1" dirty="0">
                <a:solidFill>
                  <a:schemeClr val="tx2"/>
                </a:solidFill>
              </a:endParaRPr>
            </a:p>
          </p:txBody>
        </p:sp>
        <p:pic>
          <p:nvPicPr>
            <p:cNvPr id="262" name="Grafik 23">
              <a:extLst>
                <a:ext uri="{FF2B5EF4-FFF2-40B4-BE49-F238E27FC236}">
                  <a16:creationId xmlns:a16="http://schemas.microsoft.com/office/drawing/2014/main" id="{D2088127-9095-7F8E-D4C7-58CACB89D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400000">
              <a:off x="5502894" y="1729448"/>
              <a:ext cx="327678" cy="515318"/>
            </a:xfrm>
            <a:prstGeom prst="rect">
              <a:avLst/>
            </a:prstGeom>
          </p:spPr>
        </p:pic>
        <p:pic>
          <p:nvPicPr>
            <p:cNvPr id="265" name="Picture 264">
              <a:extLst>
                <a:ext uri="{FF2B5EF4-FFF2-40B4-BE49-F238E27FC236}">
                  <a16:creationId xmlns:a16="http://schemas.microsoft.com/office/drawing/2014/main" id="{025B0FB0-F844-4D88-19C6-F5CE4AD49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71"/>
            <a:stretch/>
          </p:blipFill>
          <p:spPr>
            <a:xfrm>
              <a:off x="6523236" y="4132995"/>
              <a:ext cx="959229" cy="1036716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57471C-9ADF-6EA9-001E-428AA8AA9E3B}"/>
                </a:ext>
              </a:extLst>
            </p:cNvPr>
            <p:cNvSpPr txBox="1"/>
            <p:nvPr/>
          </p:nvSpPr>
          <p:spPr>
            <a:xfrm>
              <a:off x="10036172" y="3776309"/>
              <a:ext cx="15748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/>
                <a:t>Optimal silica production</a:t>
              </a:r>
            </a:p>
          </p:txBody>
        </p:sp>
      </p:grpSp>
      <p:pic>
        <p:nvPicPr>
          <p:cNvPr id="269" name="Grafik 23">
            <a:extLst>
              <a:ext uri="{FF2B5EF4-FFF2-40B4-BE49-F238E27FC236}">
                <a16:creationId xmlns:a16="http://schemas.microsoft.com/office/drawing/2014/main" id="{EFA783E1-BC53-99DE-7459-D7EE7BEBF7D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5400000">
            <a:off x="10752122" y="4424102"/>
            <a:ext cx="157801" cy="248163"/>
          </a:xfrm>
          <a:prstGeom prst="rect">
            <a:avLst/>
          </a:prstGeom>
        </p:spPr>
      </p:pic>
      <p:pic>
        <p:nvPicPr>
          <p:cNvPr id="270" name="Grafik 23">
            <a:extLst>
              <a:ext uri="{FF2B5EF4-FFF2-40B4-BE49-F238E27FC236}">
                <a16:creationId xmlns:a16="http://schemas.microsoft.com/office/drawing/2014/main" id="{EE79AD3D-E3DB-58D8-628B-C657449F774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5400000">
            <a:off x="6252107" y="4266042"/>
            <a:ext cx="157801" cy="2481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2250D0-DBDB-1F65-088F-F3ACD8DA4E40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7" b="7254"/>
          <a:stretch/>
        </p:blipFill>
        <p:spPr bwMode="auto">
          <a:xfrm>
            <a:off x="8028383" y="3858220"/>
            <a:ext cx="1455287" cy="9900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2768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Owusu Prempeh, Clement</dc:creator>
  <cp:lastModifiedBy>Owusu Prempeh, Clement</cp:lastModifiedBy>
  <cp:revision>7</cp:revision>
  <dcterms:created xsi:type="dcterms:W3CDTF">2026-06-18T09:29:11Z</dcterms:created>
  <dcterms:modified xsi:type="dcterms:W3CDTF">2026-06-23T13:28:33Z</dcterms:modified>
</cp:coreProperties>
</file>