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3F9"/>
    <a:srgbClr val="5F88B6"/>
    <a:srgbClr val="0092F7"/>
    <a:srgbClr val="65AA00"/>
    <a:srgbClr val="003969"/>
    <a:srgbClr val="01507E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8" autoAdjust="0"/>
    <p:restoredTop sz="84703" autoAdjust="0"/>
  </p:normalViewPr>
  <p:slideViewPr>
    <p:cSldViewPr snapToGrid="0">
      <p:cViewPr varScale="1">
        <p:scale>
          <a:sx n="136" d="100"/>
          <a:sy n="136" d="100"/>
        </p:scale>
        <p:origin x="7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84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3851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402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7369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53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33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602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23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24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360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697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783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06678-E423-4BAB-9C07-3FA4FE825E11}" type="datetimeFigureOut">
              <a:rPr lang="ko-KR" altLang="en-US" smtClean="0"/>
              <a:t>2026-06-19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CB1BB-CC7D-4B12-9E35-B54E3AA46F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86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6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59E4FC41-CCF6-4454-B4F3-484125805BF2}"/>
              </a:ext>
            </a:extLst>
          </p:cNvPr>
          <p:cNvSpPr/>
          <p:nvPr/>
        </p:nvSpPr>
        <p:spPr>
          <a:xfrm>
            <a:off x="9654882" y="1623530"/>
            <a:ext cx="1074333" cy="246221"/>
          </a:xfrm>
          <a:prstGeom prst="rect">
            <a:avLst/>
          </a:prstGeom>
          <a:solidFill>
            <a:srgbClr val="EDF3F9"/>
          </a:solidFill>
        </p:spPr>
        <p:txBody>
          <a:bodyPr wrap="none">
            <a:spAutoFit/>
          </a:bodyPr>
          <a:lstStyle/>
          <a:p>
            <a:pPr algn="ctr" fontAlgn="base"/>
            <a:r>
              <a:rPr lang="en-US" altLang="ko-KR" sz="1000" dirty="0">
                <a:latin typeface="Calibri" panose="020F0502020204030204" pitchFamily="34" charset="0"/>
                <a:cs typeface="Calibri" panose="020F0502020204030204" pitchFamily="34" charset="0"/>
              </a:rPr>
              <a:t>Using </a:t>
            </a:r>
            <a:r>
              <a:rPr lang="en-US" altLang="ko-KR" sz="1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eGFRcr-cys</a:t>
            </a:r>
            <a:endParaRPr lang="ko-KR" altLang="ko-KR" sz="9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lvl="0" algn="l">
              <a:lnSpc>
                <a:spcPct val="110000"/>
              </a:lnSpc>
              <a:defRPr/>
            </a:pPr>
            <a:r>
              <a:rPr lang="en-US" sz="3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 of Puberty on Kidney Function </a:t>
            </a:r>
            <a:endParaRPr lang="en-US" sz="3000" b="1" dirty="0" smtClea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6000" lvl="0" algn="l">
              <a:lnSpc>
                <a:spcPct val="110000"/>
              </a:lnSpc>
              <a:defRPr/>
            </a:pPr>
            <a:r>
              <a:rPr lang="en-US" sz="3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in </a:t>
            </a:r>
            <a:r>
              <a:rPr lang="en-US" sz="3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with chronic kidney disease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AIM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aims to evaluate longitudinal changes in kidney function across puberty in children with </a:t>
            </a:r>
            <a:r>
              <a:rPr lang="en-US" dirty="0" smtClean="0">
                <a:solidFill>
                  <a:prstClr val="white"/>
                </a:solidFill>
                <a:latin typeface="Calibri" panose="020F0502020204030204"/>
              </a:rPr>
              <a:t>CKD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Song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81594"/>
            <a:ext cx="72941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spcAft>
                <a:spcPts val="600"/>
              </a:spcAft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Puberty is associated with a significant decline in </a:t>
            </a:r>
            <a:r>
              <a:rPr lang="en-US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eGFR</a:t>
            </a: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even in early-stage pediatric CKD. Decline was greater with </a:t>
            </a:r>
            <a:r>
              <a:rPr lang="en-US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eGFRcr</a:t>
            </a: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 with </a:t>
            </a:r>
            <a:r>
              <a:rPr lang="en-US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eGFRcr-cys</a:t>
            </a:r>
            <a:r>
              <a:rPr lang="en-US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suggesting that creatinine-based </a:t>
            </a:r>
            <a:r>
              <a:rPr lang="en-US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eGFR</a:t>
            </a:r>
            <a:r>
              <a:rPr lang="en-US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estimates </a:t>
            </a:r>
            <a:r>
              <a:rPr lang="en-US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be more influenced by pubertal changes in body </a:t>
            </a:r>
            <a:r>
              <a:rPr lang="en-US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composition.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351973" y="2096125"/>
            <a:ext cx="1548923" cy="523220"/>
          </a:xfrm>
          <a:prstGeom prst="rect">
            <a:avLst/>
          </a:prstGeom>
          <a:solidFill>
            <a:srgbClr val="003969"/>
          </a:solidFill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altLang="ko-KR" sz="1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Slope of </a:t>
            </a:r>
            <a:r>
              <a:rPr lang="en-US" altLang="ko-KR" sz="14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eGFR</a:t>
            </a:r>
            <a:r>
              <a:rPr lang="en-US" altLang="ko-KR" sz="1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during puberty  </a:t>
            </a:r>
            <a:endParaRPr lang="en-US" altLang="ko-KR" sz="14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4351885" y="4176591"/>
            <a:ext cx="1538956" cy="600164"/>
          </a:xfrm>
          <a:prstGeom prst="rect">
            <a:avLst/>
          </a:prstGeom>
          <a:solidFill>
            <a:srgbClr val="003969"/>
          </a:solidFill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altLang="ko-KR" sz="11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eGFR</a:t>
            </a:r>
            <a:r>
              <a:rPr lang="en-US" altLang="ko-KR" sz="11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slopes during puberty </a:t>
            </a:r>
            <a:r>
              <a:rPr lang="en-US" altLang="ko-KR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Stratified by </a:t>
            </a:r>
            <a:r>
              <a:rPr lang="en-US" altLang="ko-KR" sz="11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CKD </a:t>
            </a:r>
            <a:r>
              <a:rPr lang="en-US" altLang="ko-KR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</a:t>
            </a:r>
            <a:endParaRPr lang="en-US" altLang="ko-KR" sz="11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3448" y="1690058"/>
            <a:ext cx="560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65AA"/>
                </a:solidFill>
              </a:rPr>
              <a:t>DESIGN</a:t>
            </a:r>
            <a:endParaRPr lang="en-GB" dirty="0">
              <a:solidFill>
                <a:srgbClr val="0065AA"/>
              </a:solidFill>
            </a:endParaRP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971" y="3941514"/>
            <a:ext cx="2985785" cy="1669274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922" y="3834596"/>
            <a:ext cx="3075103" cy="1719831"/>
          </a:xfrm>
          <a:prstGeom prst="rect">
            <a:avLst/>
          </a:prstGeom>
        </p:spPr>
      </p:pic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59E4FC41-CCF6-4454-B4F3-484125805BF2}"/>
              </a:ext>
            </a:extLst>
          </p:cNvPr>
          <p:cNvSpPr/>
          <p:nvPr/>
        </p:nvSpPr>
        <p:spPr>
          <a:xfrm>
            <a:off x="6916043" y="1624569"/>
            <a:ext cx="873958" cy="246221"/>
          </a:xfrm>
          <a:prstGeom prst="rect">
            <a:avLst/>
          </a:prstGeom>
          <a:solidFill>
            <a:srgbClr val="EDF3F9"/>
          </a:solidFill>
        </p:spPr>
        <p:txBody>
          <a:bodyPr wrap="none">
            <a:spAutoFit/>
          </a:bodyPr>
          <a:lstStyle/>
          <a:p>
            <a:pPr algn="ctr" fontAlgn="base"/>
            <a:r>
              <a:rPr lang="en-US" altLang="ko-KR" sz="1000" dirty="0" smtClean="0">
                <a:latin typeface="Calibri" panose="020F0502020204030204" pitchFamily="34" charset="0"/>
                <a:cs typeface="Calibri" panose="020F0502020204030204" pitchFamily="34" charset="0"/>
              </a:rPr>
              <a:t>Using </a:t>
            </a:r>
            <a:r>
              <a:rPr lang="en-US" altLang="ko-KR" sz="1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eGFRcr</a:t>
            </a:r>
            <a:endParaRPr lang="ko-KR" altLang="ko-KR" sz="900" dirty="0">
              <a:effectLst/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720" y="1841925"/>
            <a:ext cx="6176446" cy="1792859"/>
          </a:xfrm>
          <a:prstGeom prst="rect">
            <a:avLst/>
          </a:prstGeom>
        </p:spPr>
      </p:pic>
      <p:sp>
        <p:nvSpPr>
          <p:cNvPr id="205" name="직사각형 204"/>
          <p:cNvSpPr/>
          <p:nvPr/>
        </p:nvSpPr>
        <p:spPr>
          <a:xfrm>
            <a:off x="7879010" y="3891410"/>
            <a:ext cx="732634" cy="292388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pPr algn="ctr" fontAlgn="base"/>
            <a:r>
              <a:rPr lang="en-US" altLang="ko-KR" sz="9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eGFRcr-cys</a:t>
            </a:r>
            <a:endParaRPr lang="en-US" altLang="ko-KR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/>
            <a:endParaRPr lang="en-US" altLang="ko-KR" sz="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/>
            <a:endParaRPr lang="ko-KR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206" name="직사각형 205"/>
          <p:cNvSpPr/>
          <p:nvPr/>
        </p:nvSpPr>
        <p:spPr>
          <a:xfrm>
            <a:off x="6496365" y="3903027"/>
            <a:ext cx="732634" cy="4462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9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eGFRcr</a:t>
            </a:r>
            <a:endParaRPr lang="en-US" altLang="ko-KR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ko-KR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6CF8686-D99B-428B-8108-782D97C257EB}"/>
              </a:ext>
            </a:extLst>
          </p:cNvPr>
          <p:cNvSpPr/>
          <p:nvPr/>
        </p:nvSpPr>
        <p:spPr>
          <a:xfrm>
            <a:off x="7161190" y="3812294"/>
            <a:ext cx="607136" cy="257369"/>
          </a:xfrm>
          <a:prstGeom prst="rect">
            <a:avLst/>
          </a:prstGeom>
          <a:solidFill>
            <a:srgbClr val="EDF3F9"/>
          </a:solidFill>
        </p:spPr>
        <p:txBody>
          <a:bodyPr wrap="none" lIns="72000" tIns="36000" rIns="72000" bIns="36000">
            <a:spAutoFit/>
          </a:bodyPr>
          <a:lstStyle/>
          <a:p>
            <a:pPr algn="ctr" fontAlgn="base"/>
            <a:r>
              <a:rPr lang="en-US" altLang="ko-KR" sz="1200" b="1" dirty="0" smtClean="0">
                <a:effectLst/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Stage 1</a:t>
            </a:r>
            <a:endParaRPr lang="ko-KR" altLang="ko-KR" sz="1200" b="1" dirty="0">
              <a:effectLst/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207" name="직사각형 206"/>
          <p:cNvSpPr/>
          <p:nvPr/>
        </p:nvSpPr>
        <p:spPr>
          <a:xfrm>
            <a:off x="11043388" y="3885640"/>
            <a:ext cx="732634" cy="20005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pPr algn="ctr" fontAlgn="base"/>
            <a:r>
              <a:rPr lang="en-US" altLang="ko-KR" sz="9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eGFRcr-cys</a:t>
            </a:r>
            <a:endParaRPr lang="en-US" altLang="ko-KR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/>
            <a:endParaRPr lang="ko-KR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208" name="직사각형 207"/>
          <p:cNvSpPr/>
          <p:nvPr/>
        </p:nvSpPr>
        <p:spPr>
          <a:xfrm>
            <a:off x="9560607" y="3895813"/>
            <a:ext cx="732634" cy="3539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altLang="ko-KR" sz="9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eGFRcr</a:t>
            </a:r>
            <a:endParaRPr lang="en-US" altLang="ko-KR" sz="7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en-US" altLang="ko-KR" sz="100" dirty="0" smtClean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 fontAlgn="base"/>
            <a:endParaRPr lang="ko-KR" altLang="ko-KR" sz="1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46CF8686-D99B-428B-8108-782D97C257EB}"/>
              </a:ext>
            </a:extLst>
          </p:cNvPr>
          <p:cNvSpPr/>
          <p:nvPr/>
        </p:nvSpPr>
        <p:spPr>
          <a:xfrm>
            <a:off x="10194022" y="3822063"/>
            <a:ext cx="732170" cy="257369"/>
          </a:xfrm>
          <a:prstGeom prst="rect">
            <a:avLst/>
          </a:prstGeom>
          <a:solidFill>
            <a:srgbClr val="EDF3F9"/>
          </a:solidFill>
        </p:spPr>
        <p:txBody>
          <a:bodyPr wrap="none" lIns="72000" tIns="36000" rIns="72000" bIns="36000">
            <a:spAutoFit/>
          </a:bodyPr>
          <a:lstStyle/>
          <a:p>
            <a:pPr algn="ctr" fontAlgn="base"/>
            <a:r>
              <a:rPr lang="en-US" altLang="ko-KR" sz="1200" b="1" dirty="0" smtClean="0">
                <a:effectLst/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Stage 2-4</a:t>
            </a:r>
            <a:endParaRPr lang="ko-KR" altLang="ko-KR" sz="1200" b="1" dirty="0">
              <a:effectLst/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grpSp>
        <p:nvGrpSpPr>
          <p:cNvPr id="226" name="그룹 225"/>
          <p:cNvGrpSpPr/>
          <p:nvPr/>
        </p:nvGrpSpPr>
        <p:grpSpPr>
          <a:xfrm>
            <a:off x="192708" y="2161355"/>
            <a:ext cx="4016808" cy="2030775"/>
            <a:chOff x="186445" y="2186407"/>
            <a:chExt cx="4016808" cy="20307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3E0F5F-91D2-4CFF-82AC-64CB048113DD}"/>
                </a:ext>
              </a:extLst>
            </p:cNvPr>
            <p:cNvSpPr txBox="1"/>
            <p:nvPr/>
          </p:nvSpPr>
          <p:spPr>
            <a:xfrm>
              <a:off x="186445" y="2186407"/>
              <a:ext cx="3300494" cy="2333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>
                <a:lnSpc>
                  <a:spcPts val="1100"/>
                </a:lnSpc>
                <a:spcBef>
                  <a:spcPts val="100"/>
                </a:spcBef>
              </a:pPr>
              <a:r>
                <a:rPr lang="en-US" altLang="ko-KR" sz="1600" b="1" kern="100" dirty="0">
                  <a:latin typeface="Calibri" panose="020F0502020204030204" pitchFamily="34" charset="0"/>
                  <a:cs typeface="Calibri" panose="020F0502020204030204" pitchFamily="34" charset="0"/>
                </a:rPr>
                <a:t>KNOW-</a:t>
              </a:r>
              <a:r>
                <a:rPr lang="en-US" altLang="ko-KR" sz="1600" b="1" kern="1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Ped</a:t>
              </a:r>
              <a:r>
                <a:rPr lang="en-US" altLang="ko-KR" sz="1600" b="1" kern="100" dirty="0">
                  <a:latin typeface="Calibri" panose="020F0502020204030204" pitchFamily="34" charset="0"/>
                  <a:cs typeface="Calibri" panose="020F0502020204030204" pitchFamily="34" charset="0"/>
                </a:rPr>
                <a:t> CKD </a:t>
              </a:r>
              <a:r>
                <a:rPr lang="en-US" altLang="ko-KR" sz="1600" b="1" kern="1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cohort </a:t>
              </a:r>
              <a:endParaRPr lang="en-US" altLang="ko-KR" sz="1600" b="1" kern="1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291404" y="2701402"/>
              <a:ext cx="268678" cy="366515"/>
              <a:chOff x="92067" y="2303758"/>
              <a:chExt cx="633524" cy="851312"/>
            </a:xfrm>
          </p:grpSpPr>
          <p:pic>
            <p:nvPicPr>
              <p:cNvPr id="33" name="그림 3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253872" y="2303758"/>
                <a:ext cx="247935" cy="620211"/>
              </a:xfrm>
              <a:prstGeom prst="rect">
                <a:avLst/>
              </a:prstGeom>
            </p:spPr>
          </p:pic>
          <p:pic>
            <p:nvPicPr>
              <p:cNvPr id="34" name="그림 3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501807" y="2338433"/>
                <a:ext cx="223784" cy="550859"/>
              </a:xfrm>
              <a:prstGeom prst="rect">
                <a:avLst/>
              </a:prstGeom>
            </p:spPr>
          </p:pic>
          <p:pic>
            <p:nvPicPr>
              <p:cNvPr id="35" name="그림 3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96807" y="2534859"/>
                <a:ext cx="247933" cy="620211"/>
              </a:xfrm>
              <a:prstGeom prst="rect">
                <a:avLst/>
              </a:prstGeom>
            </p:spPr>
          </p:pic>
          <p:pic>
            <p:nvPicPr>
              <p:cNvPr id="36" name="그림 3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92067" y="2466400"/>
                <a:ext cx="223783" cy="550860"/>
              </a:xfrm>
              <a:prstGeom prst="rect">
                <a:avLst/>
              </a:prstGeom>
            </p:spPr>
          </p:pic>
        </p:grpSp>
        <p:sp>
          <p:nvSpPr>
            <p:cNvPr id="4" name="직사각형 3"/>
            <p:cNvSpPr/>
            <p:nvPr/>
          </p:nvSpPr>
          <p:spPr>
            <a:xfrm>
              <a:off x="204010" y="2355583"/>
              <a:ext cx="399924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: Nationwide, multi-center, prospective study</a:t>
              </a:r>
            </a:p>
            <a:p>
              <a:r>
                <a:rPr lang="en-US" altLang="ko-KR" sz="1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endParaRPr lang="en-US" altLang="ko-KR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2" name="직사각형 211"/>
            <p:cNvSpPr/>
            <p:nvPr/>
          </p:nvSpPr>
          <p:spPr>
            <a:xfrm>
              <a:off x="766202" y="2635243"/>
              <a:ext cx="20450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212 children with CKD</a:t>
              </a:r>
            </a:p>
            <a:p>
              <a:r>
                <a:rPr lang="en-US" altLang="ko-KR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Mean age 11.9 years</a:t>
              </a:r>
              <a:endParaRPr lang="en-US" altLang="ko-KR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14" name="그림 213"/>
            <p:cNvPicPr>
              <a:picLocks noChangeAspect="1"/>
            </p:cNvPicPr>
            <p:nvPr/>
          </p:nvPicPr>
          <p:blipFill rotWithShape="1">
            <a:blip r:embed="rId7"/>
            <a:srcRect l="-1" t="19855" r="2562"/>
            <a:stretch/>
          </p:blipFill>
          <p:spPr>
            <a:xfrm>
              <a:off x="269162" y="3194932"/>
              <a:ext cx="340133" cy="391680"/>
            </a:xfrm>
            <a:prstGeom prst="rect">
              <a:avLst/>
            </a:prstGeom>
          </p:spPr>
        </p:pic>
        <p:pic>
          <p:nvPicPr>
            <p:cNvPr id="216" name="그림 215"/>
            <p:cNvPicPr>
              <a:picLocks noChangeAspect="1"/>
            </p:cNvPicPr>
            <p:nvPr/>
          </p:nvPicPr>
          <p:blipFill rotWithShape="1">
            <a:blip r:embed="rId8"/>
            <a:srcRect l="19202" b="49228"/>
            <a:stretch/>
          </p:blipFill>
          <p:spPr>
            <a:xfrm>
              <a:off x="315434" y="3728743"/>
              <a:ext cx="397894" cy="411814"/>
            </a:xfrm>
            <a:prstGeom prst="rect">
              <a:avLst/>
            </a:prstGeom>
          </p:spPr>
        </p:pic>
        <p:sp>
          <p:nvSpPr>
            <p:cNvPr id="217" name="직사각형 216"/>
            <p:cNvSpPr/>
            <p:nvPr/>
          </p:nvSpPr>
          <p:spPr>
            <a:xfrm>
              <a:off x="775627" y="3188226"/>
              <a:ext cx="21404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Puberty</a:t>
              </a:r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altLang="ko-KR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using growth </a:t>
              </a:r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velocity</a:t>
              </a:r>
              <a:endParaRPr lang="en-US" altLang="ko-KR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8" name="직사각형 217"/>
            <p:cNvSpPr/>
            <p:nvPr/>
          </p:nvSpPr>
          <p:spPr>
            <a:xfrm>
              <a:off x="756471" y="3570851"/>
              <a:ext cx="30921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eGFR</a:t>
              </a:r>
              <a:r>
                <a:rPr lang="en-US" altLang="ko-KR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equation</a:t>
              </a:r>
            </a:p>
            <a:p>
              <a:r>
                <a:rPr lang="en-US" altLang="ko-KR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bedside Schwartz </a:t>
              </a:r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ko-KR" sz="1200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eGFRcr</a:t>
              </a:r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) </a:t>
              </a:r>
            </a:p>
            <a:p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creatinine-cystatin </a:t>
              </a:r>
              <a:r>
                <a:rPr lang="en-US" altLang="ko-KR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C–based </a:t>
              </a:r>
              <a:r>
                <a:rPr lang="en-US" altLang="ko-KR" sz="1200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CKiD</a:t>
              </a:r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(</a:t>
              </a:r>
              <a:r>
                <a:rPr lang="en-US" altLang="ko-KR" sz="1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eGFRcr-cys</a:t>
              </a:r>
              <a:r>
                <a:rPr lang="en-US" altLang="ko-KR" sz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en-US" altLang="ko-KR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3" name="직사각형 222"/>
          <p:cNvSpPr/>
          <p:nvPr/>
        </p:nvSpPr>
        <p:spPr>
          <a:xfrm>
            <a:off x="223552" y="4437213"/>
            <a:ext cx="1459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ko-KR" b="1" dirty="0" smtClean="0">
                <a:solidFill>
                  <a:srgbClr val="0065AA"/>
                </a:solidFill>
              </a:rPr>
              <a:t>OUTCOMES</a:t>
            </a:r>
            <a:endParaRPr lang="en-GB" altLang="ko-KR" dirty="0">
              <a:solidFill>
                <a:srgbClr val="0065AA"/>
              </a:solidFill>
            </a:endParaRPr>
          </a:p>
        </p:txBody>
      </p:sp>
      <p:sp>
        <p:nvSpPr>
          <p:cNvPr id="225" name="직사각형 224"/>
          <p:cNvSpPr/>
          <p:nvPr/>
        </p:nvSpPr>
        <p:spPr>
          <a:xfrm>
            <a:off x="206454" y="48432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Primary outcome</a:t>
            </a:r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CKD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progression during pubertal </a:t>
            </a:r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transition</a:t>
            </a:r>
          </a:p>
          <a:p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Annualized </a:t>
            </a:r>
            <a:r>
              <a:rPr lang="en-US" altLang="ko-KR" sz="1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eGFR</a:t>
            </a:r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slopes using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both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eGFRcr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eGFRcr-cys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equations</a:t>
            </a:r>
          </a:p>
          <a:p>
            <a:r>
              <a:rPr lang="en-US" altLang="ko-KR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Secondary outcome</a:t>
            </a:r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Comparison 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between the two </a:t>
            </a:r>
            <a:r>
              <a:rPr lang="en-US" altLang="ko-K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eGFR</a:t>
            </a:r>
            <a:r>
              <a:rPr lang="en-US" altLang="ko-KR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formulas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740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168</Words>
  <Application>Microsoft Office PowerPoint</Application>
  <PresentationFormat>와이드스크린</PresentationFormat>
  <Paragraphs>47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굴림</vt:lpstr>
      <vt:lpstr>맑은 고딕</vt:lpstr>
      <vt:lpstr>Arial</vt:lpstr>
      <vt:lpstr>Calibri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16</cp:revision>
  <dcterms:created xsi:type="dcterms:W3CDTF">2025-10-30T02:03:42Z</dcterms:created>
  <dcterms:modified xsi:type="dcterms:W3CDTF">2026-06-19T06:53:10Z</dcterms:modified>
</cp:coreProperties>
</file>