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84" r:id="rId2"/>
    <p:sldId id="429" r:id="rId3"/>
    <p:sldId id="423" r:id="rId4"/>
    <p:sldId id="432" r:id="rId5"/>
    <p:sldId id="431" r:id="rId6"/>
    <p:sldId id="363" r:id="rId7"/>
    <p:sldId id="385" r:id="rId8"/>
    <p:sldId id="329" r:id="rId9"/>
    <p:sldId id="394" r:id="rId10"/>
    <p:sldId id="404" r:id="rId11"/>
    <p:sldId id="354" r:id="rId12"/>
    <p:sldId id="407" r:id="rId13"/>
    <p:sldId id="395" r:id="rId14"/>
    <p:sldId id="397" r:id="rId15"/>
    <p:sldId id="376" r:id="rId16"/>
    <p:sldId id="344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E0B4"/>
    <a:srgbClr val="4472C4"/>
    <a:srgbClr val="FF0000"/>
    <a:srgbClr val="0000FF"/>
    <a:srgbClr val="119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93242" autoAdjust="0"/>
  </p:normalViewPr>
  <p:slideViewPr>
    <p:cSldViewPr snapToGrid="0">
      <p:cViewPr varScale="1">
        <p:scale>
          <a:sx n="84" d="100"/>
          <a:sy n="84" d="100"/>
        </p:scale>
        <p:origin x="9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56415-4314-481E-83DC-75001CEC6944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2C3F2-B56E-4D6D-BBC1-F58281CF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64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F2C3F2-B56E-4D6D-BBC1-F58281CFE03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60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In</a:t>
            </a:r>
            <a:r>
              <a:rPr lang="ko-KR" altLang="en-US" dirty="0"/>
              <a:t> </a:t>
            </a:r>
            <a:r>
              <a:rPr lang="en-US" altLang="ko-KR" dirty="0"/>
              <a:t>absence</a:t>
            </a:r>
            <a:r>
              <a:rPr lang="ko-KR" altLang="en-US" dirty="0"/>
              <a:t> </a:t>
            </a:r>
            <a:r>
              <a:rPr lang="en-US" altLang="ko-KR" dirty="0"/>
              <a:t>of</a:t>
            </a:r>
            <a:r>
              <a:rPr lang="ko-KR" altLang="en-US" dirty="0"/>
              <a:t> </a:t>
            </a:r>
            <a:r>
              <a:rPr lang="en-US" altLang="ko-KR" dirty="0"/>
              <a:t>NuSepin</a:t>
            </a:r>
            <a:endParaRPr lang="ko-KR" altLang="en-US" dirty="0"/>
          </a:p>
          <a:p>
            <a:r>
              <a:rPr lang="en-US" altLang="ko-K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0, none</a:t>
            </a:r>
          </a:p>
          <a:p>
            <a:pPr algn="l"/>
            <a:r>
              <a:rPr lang="en-US" altLang="ko-KR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1, Lopinavir–ritonavir</a:t>
            </a:r>
          </a:p>
          <a:p>
            <a:r>
              <a:rPr lang="en-US" altLang="ko-K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1, Favipiravir</a:t>
            </a:r>
          </a:p>
          <a:p>
            <a:endParaRPr lang="en-US" altLang="ko-KR" sz="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200" dirty="0"/>
              <a:t>CCR by NEWS2=Zero</a:t>
            </a:r>
          </a:p>
          <a:p>
            <a:r>
              <a:rPr lang="en-US" altLang="ko-KR" sz="1200" dirty="0"/>
              <a:t>Base NEWS2: all</a:t>
            </a:r>
          </a:p>
          <a:p>
            <a:endParaRPr lang="en-US" altLang="ko-KR" sz="1200" dirty="0"/>
          </a:p>
          <a:p>
            <a:r>
              <a:rPr lang="en-US" altLang="ko-KR" sz="1200" b="1" dirty="0"/>
              <a:t>Tx Arm, 0 =placebo</a:t>
            </a:r>
          </a:p>
          <a:p>
            <a:r>
              <a:rPr lang="en-US" altLang="ko-KR" sz="1200" b="1" dirty="0"/>
              <a:t>            </a:t>
            </a:r>
            <a:endParaRPr lang="ko-KR" altLang="en-US" sz="1200" b="1" dirty="0"/>
          </a:p>
          <a:p>
            <a:endParaRPr lang="en-US" altLang="ko-KR" sz="1200" dirty="0"/>
          </a:p>
          <a:p>
            <a:endParaRPr lang="en-US" altLang="ko-KR" sz="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ko-KR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F2C3F2-B56E-4D6D-BBC1-F58281CFE03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201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In</a:t>
            </a:r>
            <a:r>
              <a:rPr lang="ko-KR" altLang="en-US" dirty="0"/>
              <a:t> </a:t>
            </a:r>
            <a:r>
              <a:rPr lang="en-US" altLang="ko-KR" dirty="0"/>
              <a:t>absence</a:t>
            </a:r>
            <a:r>
              <a:rPr lang="ko-KR" altLang="en-US" dirty="0"/>
              <a:t> </a:t>
            </a:r>
            <a:r>
              <a:rPr lang="en-US" altLang="ko-KR" dirty="0"/>
              <a:t>of</a:t>
            </a:r>
            <a:r>
              <a:rPr lang="ko-KR" altLang="en-US" dirty="0"/>
              <a:t> </a:t>
            </a:r>
            <a:r>
              <a:rPr lang="en-US" altLang="ko-KR" dirty="0"/>
              <a:t>NuSepin</a:t>
            </a:r>
            <a:endParaRPr lang="ko-KR" altLang="en-US" dirty="0"/>
          </a:p>
          <a:p>
            <a:r>
              <a:rPr lang="en-US" altLang="ko-K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0, none</a:t>
            </a:r>
          </a:p>
          <a:p>
            <a:pPr algn="l"/>
            <a:r>
              <a:rPr lang="en-US" altLang="ko-KR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1, Lopinavir–ritonavir</a:t>
            </a:r>
          </a:p>
          <a:p>
            <a:r>
              <a:rPr lang="en-US" altLang="ko-K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1, Favipiravir</a:t>
            </a:r>
          </a:p>
          <a:p>
            <a:endParaRPr lang="en-US" altLang="ko-KR" sz="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200" dirty="0"/>
              <a:t>CCR by NEWS2=Zero</a:t>
            </a:r>
          </a:p>
          <a:p>
            <a:r>
              <a:rPr lang="en-US" altLang="ko-KR" sz="1200" dirty="0"/>
              <a:t>Base NEWS2: all</a:t>
            </a:r>
          </a:p>
          <a:p>
            <a:endParaRPr lang="en-US" altLang="ko-KR" sz="1200" dirty="0"/>
          </a:p>
          <a:p>
            <a:r>
              <a:rPr lang="en-US" altLang="ko-KR" sz="1200" b="1" dirty="0"/>
              <a:t>Tx Arm, 0 =placebo</a:t>
            </a:r>
          </a:p>
          <a:p>
            <a:r>
              <a:rPr lang="en-US" altLang="ko-KR" sz="1200" b="1" dirty="0"/>
              <a:t>            </a:t>
            </a:r>
            <a:endParaRPr lang="ko-KR" altLang="en-US" sz="1200" b="1" dirty="0"/>
          </a:p>
          <a:p>
            <a:endParaRPr lang="en-US" altLang="ko-KR" sz="1200" dirty="0"/>
          </a:p>
          <a:p>
            <a:endParaRPr lang="en-US" altLang="ko-KR" sz="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ko-KR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F2C3F2-B56E-4D6D-BBC1-F58281CFE03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75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050F9-EEA8-49A8-8FA0-676B99BD7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050C2D6-8106-469A-B14D-31B2F2C92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95BFCC-4D08-4E37-A2B0-7B501D3F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AF14D2-C5B8-4FBC-A770-15A8B4B71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E30A8E-FB4A-449E-9D41-A0B4ADF6D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36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56D53C-6E04-483F-97C2-A5728885C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5F522C-65EE-4D32-8B13-1246D766F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6B8319-DABD-4996-AA6C-B27EAE88D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4F21D8-CB6C-4311-B2D5-8FDCC104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4917C3-19EB-438E-96F4-57B4AA55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00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E92D63-CEE1-4F09-B177-B6557C22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861B5D8-B6F4-4419-ADB8-91B6F63D2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C27CDB-8290-46BD-AB90-38A81F37A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2870F6-76A7-4D76-9593-EFD5210E7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F2A136-EDF5-4D8E-8817-B0451710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547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B60E29-675F-4F28-ACCD-A7302D32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A9882B-986C-43AB-B34F-57F83B504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9CE9D9D-F55B-47F2-B3A8-BD2AC209A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5B093E3-48A1-4676-AC6C-5CAB70EE9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F2F38B5-E532-42A0-BBE6-EA191332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CFC455-3F8B-4FCC-9FBF-F782516B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85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80D6E8-A6B4-4816-8688-5BF7F2FBC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95847F-3552-4D5E-8D5E-19219B3B6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BB8F9D-810D-4B62-950E-E99301216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AA3EEC2-5FB5-4CED-A3A2-F8AD9BA18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70F1CBA-74A1-4E2C-80CD-28F0E7F79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03192AE-8E7E-4104-B1EE-F60ADF4F7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4CF5F7D-C95A-407D-86CA-37BDA244F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E384BB3-F85E-49C8-BED1-CD95297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24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520FC6-A3CC-450D-8D4D-31743F99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5A801A7-8A8B-4124-BC1D-604F3B95A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C5E6463-ED25-402C-8680-0B0E741A7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363252F-B899-4439-A9C7-0581342EB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46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13AAC07-441A-462D-A03F-E6E130B92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6E94563-B55D-4703-93A1-7620E361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42105D0-D4BB-4C98-ADC5-56A1A1EC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80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5CCC81-B8D8-42E7-8242-A6030C897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ED180F-D94F-4224-807E-84465EF87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380195-E75D-4F89-A1F0-8ECF74D7E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FD22D99-16B0-4528-97CB-177710E25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61934A1-086C-4824-9CF6-58B27668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AC7F67-4AE4-439C-89C0-85C68CB5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35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B82AE3-8262-4B1E-AB49-1AA3A69D9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E500C9D-00B5-46C9-BD90-EB2DA17D0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0A3E9CD-306B-4536-B7DD-5FF25ACBD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F32684-D5F9-492E-BDB1-3453BEE2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8193AD1-13AE-40E4-AE55-EDC55B2D2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33A485E-C4B2-42AC-8F2C-3EEE0497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659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6EDE20-122C-491E-9E7B-7B7913F53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BF36E50-31FF-4B00-BEDB-DB8BF8319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85380F-39D5-40F8-B978-550C268A0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BA1AA9-6250-472F-A4D8-1FA3D4CE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2B2D34-C5B5-4681-8E50-C3448F89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92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55619A7-3611-4959-9C62-A6727FDB2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D63A89F-37BC-411F-8E80-81FD3E750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B0DA6E-2DE2-472A-B0C6-A9F8D2D88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B0ED8B-7344-4B34-9E0D-521A7815A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196A78-A6A1-4BCB-B5D6-057DDB6F7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39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77467A0-D17D-4985-A9CD-2927A155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536ED18-EC9D-452C-8E63-E67B36514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DD571C-928F-4615-925A-60985D79B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DDE91-653D-4C43-8771-04DDFD1B953F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8E6998-8EFD-45A3-AC09-7DC52F8BB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4B63F6-C03E-4684-9410-B1C403FE9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460A6-3C42-4477-9A18-A253B61050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318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32F6BA-D6B7-4AED-BF58-FB801E884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Supplementary FIGURES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750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Box 125">
            <a:extLst>
              <a:ext uri="{FF2B5EF4-FFF2-40B4-BE49-F238E27FC236}">
                <a16:creationId xmlns:a16="http://schemas.microsoft.com/office/drawing/2014/main" id="{03723F32-65F1-4D75-9EF6-C998F5747C4C}"/>
              </a:ext>
            </a:extLst>
          </p:cNvPr>
          <p:cNvSpPr txBox="1"/>
          <p:nvPr/>
        </p:nvSpPr>
        <p:spPr>
          <a:xfrm>
            <a:off x="1079576" y="3927024"/>
            <a:ext cx="10266904" cy="14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1. % decreases in clinical scores (OS) compared with baseline of patients in two cohorts of PP population, group of placebo and 0.2 mg/kg NuSepin. Two subgroups, all patients and moderate to severe patients with baseline NEWS2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 5, were analyzed. % decreases in OS at day 9 compared with baseline of patients were analyzed. The boxes represent median and interquartile range; the blue squares inside each box represent the mean; the whiskers extend to the highest and lowest values within 1.5 x the interquartile range of the nearer quartile; and the dots represent observed values.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that received 0.2 mg/kg NuSepin.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were determined by Wilcoxon Rank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 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8F95690-6C6A-4A40-9381-0C9733AE9203}"/>
              </a:ext>
            </a:extLst>
          </p:cNvPr>
          <p:cNvCxnSpPr/>
          <p:nvPr/>
        </p:nvCxnSpPr>
        <p:spPr>
          <a:xfrm>
            <a:off x="8184696" y="405289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082539E4-3AEA-4F8E-9A1C-1CCD23287925}"/>
              </a:ext>
            </a:extLst>
          </p:cNvPr>
          <p:cNvGrpSpPr/>
          <p:nvPr/>
        </p:nvGrpSpPr>
        <p:grpSpPr>
          <a:xfrm>
            <a:off x="4326945" y="335893"/>
            <a:ext cx="3084768" cy="3341894"/>
            <a:chOff x="4326945" y="335893"/>
            <a:chExt cx="3084768" cy="3341894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C413BA0-EB83-4008-8982-AD7E4DBD1930}"/>
                </a:ext>
              </a:extLst>
            </p:cNvPr>
            <p:cNvSpPr txBox="1"/>
            <p:nvPr/>
          </p:nvSpPr>
          <p:spPr>
            <a:xfrm rot="16200000">
              <a:off x="2876559" y="1819235"/>
              <a:ext cx="31777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% decreases in OS at day 9 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49B37A69-85AB-4DC9-B121-AE39E0AFB30A}"/>
                </a:ext>
              </a:extLst>
            </p:cNvPr>
            <p:cNvSpPr txBox="1"/>
            <p:nvPr/>
          </p:nvSpPr>
          <p:spPr>
            <a:xfrm>
              <a:off x="4854775" y="3188597"/>
              <a:ext cx="7216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NuSepin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D24E4DD8-86D2-463B-AC9B-0352C7BA1932}"/>
                </a:ext>
              </a:extLst>
            </p:cNvPr>
            <p:cNvSpPr txBox="1"/>
            <p:nvPr/>
          </p:nvSpPr>
          <p:spPr>
            <a:xfrm>
              <a:off x="5454543" y="3188597"/>
              <a:ext cx="6447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Placebo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6" name="직선 연결선 275">
              <a:extLst>
                <a:ext uri="{FF2B5EF4-FFF2-40B4-BE49-F238E27FC236}">
                  <a16:creationId xmlns:a16="http://schemas.microsoft.com/office/drawing/2014/main" id="{EBF8E79F-5F65-4377-BB85-A656CCB16C53}"/>
                </a:ext>
              </a:extLst>
            </p:cNvPr>
            <p:cNvCxnSpPr>
              <a:cxnSpLocks/>
            </p:cNvCxnSpPr>
            <p:nvPr/>
          </p:nvCxnSpPr>
          <p:spPr>
            <a:xfrm>
              <a:off x="5007532" y="3440486"/>
              <a:ext cx="9772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DF9D46A7-92B9-437C-B2EF-C06BF2A09EB4}"/>
                </a:ext>
              </a:extLst>
            </p:cNvPr>
            <p:cNvSpPr txBox="1"/>
            <p:nvPr/>
          </p:nvSpPr>
          <p:spPr>
            <a:xfrm>
              <a:off x="5066336" y="3431566"/>
              <a:ext cx="882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All patients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8" name="직선 연결선 277">
              <a:extLst>
                <a:ext uri="{FF2B5EF4-FFF2-40B4-BE49-F238E27FC236}">
                  <a16:creationId xmlns:a16="http://schemas.microsoft.com/office/drawing/2014/main" id="{E153A524-3478-4D94-A592-7188F156464A}"/>
                </a:ext>
              </a:extLst>
            </p:cNvPr>
            <p:cNvCxnSpPr>
              <a:cxnSpLocks/>
            </p:cNvCxnSpPr>
            <p:nvPr/>
          </p:nvCxnSpPr>
          <p:spPr>
            <a:xfrm>
              <a:off x="6176807" y="3440486"/>
              <a:ext cx="9772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FABD9FF4-FF0E-49B7-B5E5-62FCFE815E36}"/>
                </a:ext>
              </a:extLst>
            </p:cNvPr>
            <p:cNvSpPr txBox="1"/>
            <p:nvPr/>
          </p:nvSpPr>
          <p:spPr>
            <a:xfrm>
              <a:off x="5871402" y="3431566"/>
              <a:ext cx="15403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Baseline NEWS2 ≥ 5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FA30ED4D-0A19-4166-9DA9-3828FE2D0925}"/>
                </a:ext>
              </a:extLst>
            </p:cNvPr>
            <p:cNvSpPr txBox="1"/>
            <p:nvPr/>
          </p:nvSpPr>
          <p:spPr>
            <a:xfrm>
              <a:off x="5988023" y="3188597"/>
              <a:ext cx="7216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NuSepin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39B2A1B-2081-441B-84B0-DB340051B9B2}"/>
                </a:ext>
              </a:extLst>
            </p:cNvPr>
            <p:cNvSpPr txBox="1"/>
            <p:nvPr/>
          </p:nvSpPr>
          <p:spPr>
            <a:xfrm>
              <a:off x="6587790" y="3188597"/>
              <a:ext cx="6447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Placebo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A4D6F19-8070-4B59-BE1F-8DD6937D7317}"/>
                </a:ext>
              </a:extLst>
            </p:cNvPr>
            <p:cNvGrpSpPr/>
            <p:nvPr/>
          </p:nvGrpSpPr>
          <p:grpSpPr>
            <a:xfrm>
              <a:off x="4562122" y="335893"/>
              <a:ext cx="2676294" cy="2942881"/>
              <a:chOff x="1013852" y="1011753"/>
              <a:chExt cx="2676294" cy="2942881"/>
            </a:xfrm>
          </p:grpSpPr>
          <p:sp>
            <p:nvSpPr>
              <p:cNvPr id="133" name="Rectangle 6">
                <a:extLst>
                  <a:ext uri="{FF2B5EF4-FFF2-40B4-BE49-F238E27FC236}">
                    <a16:creationId xmlns:a16="http://schemas.microsoft.com/office/drawing/2014/main" id="{1287C47E-1607-4ED7-A644-44FE5B9A6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0314" y="3800746"/>
                <a:ext cx="1843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-20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1E2B2560-A8BF-46AC-B4B5-9D553462E6AE}"/>
                  </a:ext>
                </a:extLst>
              </p:cNvPr>
              <p:cNvGrpSpPr/>
              <p:nvPr/>
            </p:nvGrpSpPr>
            <p:grpSpPr>
              <a:xfrm>
                <a:off x="1013852" y="1022065"/>
                <a:ext cx="2676294" cy="2841381"/>
                <a:chOff x="1013852" y="1022065"/>
                <a:chExt cx="2676294" cy="2841381"/>
              </a:xfrm>
            </p:grpSpPr>
            <p:sp>
              <p:nvSpPr>
                <p:cNvPr id="132" name="Line 5">
                  <a:extLst>
                    <a:ext uri="{FF2B5EF4-FFF2-40B4-BE49-F238E27FC236}">
                      <a16:creationId xmlns:a16="http://schemas.microsoft.com/office/drawing/2014/main" id="{B50AC9D2-5846-43D5-A6A4-299A14D9EF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14662" y="3860388"/>
                  <a:ext cx="2375484" cy="0"/>
                </a:xfrm>
                <a:prstGeom prst="line">
                  <a:avLst/>
                </a:pr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Rectangle 7">
                  <a:extLst>
                    <a:ext uri="{FF2B5EF4-FFF2-40B4-BE49-F238E27FC236}">
                      <a16:creationId xmlns:a16="http://schemas.microsoft.com/office/drawing/2014/main" id="{A93B3BE2-4916-4DE2-A96D-C34AF024E4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7876" y="3364905"/>
                  <a:ext cx="70532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ko-KR" altLang="ko-KR" sz="10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0</a:t>
                  </a:r>
                  <a:endPara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Rectangle 8">
                  <a:extLst>
                    <a:ext uri="{FF2B5EF4-FFF2-40B4-BE49-F238E27FC236}">
                      <a16:creationId xmlns:a16="http://schemas.microsoft.com/office/drawing/2014/main" id="{D2177F45-4E8C-4F8A-871B-8720E1E64D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952" y="2930592"/>
                  <a:ext cx="141064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ko-KR" altLang="ko-KR" sz="10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20</a:t>
                  </a:r>
                  <a:endPara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" name="Rectangle 9">
                  <a:extLst>
                    <a:ext uri="{FF2B5EF4-FFF2-40B4-BE49-F238E27FC236}">
                      <a16:creationId xmlns:a16="http://schemas.microsoft.com/office/drawing/2014/main" id="{B34D562B-4318-4E8E-9BCA-8C120ECFAB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952" y="2487104"/>
                  <a:ext cx="141064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ko-KR" altLang="ko-KR" sz="10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40</a:t>
                  </a:r>
                  <a:endPara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Rectangle 10">
                  <a:extLst>
                    <a:ext uri="{FF2B5EF4-FFF2-40B4-BE49-F238E27FC236}">
                      <a16:creationId xmlns:a16="http://schemas.microsoft.com/office/drawing/2014/main" id="{B5C6B2EE-4FE2-4E43-B17F-DD94CF7AEE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952" y="2052792"/>
                  <a:ext cx="141064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ko-KR" altLang="ko-KR" sz="10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60</a:t>
                  </a:r>
                  <a:endPara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Rectangle 11">
                  <a:extLst>
                    <a:ext uri="{FF2B5EF4-FFF2-40B4-BE49-F238E27FC236}">
                      <a16:creationId xmlns:a16="http://schemas.microsoft.com/office/drawing/2014/main" id="{791913E6-021A-46F5-BE30-3A4C6ADA44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952" y="1618480"/>
                  <a:ext cx="141064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ko-KR" altLang="ko-KR" sz="10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80</a:t>
                  </a:r>
                  <a:endPara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Rectangle 12">
                  <a:extLst>
                    <a:ext uri="{FF2B5EF4-FFF2-40B4-BE49-F238E27FC236}">
                      <a16:creationId xmlns:a16="http://schemas.microsoft.com/office/drawing/2014/main" id="{C47E3697-054B-406E-9A6F-3C64A9C967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3852" y="1182638"/>
                  <a:ext cx="211596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ko-KR" altLang="ko-KR" sz="10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9" name="Freeform 13">
                  <a:extLst>
                    <a:ext uri="{FF2B5EF4-FFF2-40B4-BE49-F238E27FC236}">
                      <a16:creationId xmlns:a16="http://schemas.microsoft.com/office/drawing/2014/main" id="{B38CBD71-6028-4570-B175-478207BCDA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50854" y="1022065"/>
                  <a:ext cx="69277" cy="2841381"/>
                </a:xfrm>
                <a:custGeom>
                  <a:avLst/>
                  <a:gdLst>
                    <a:gd name="T0" fmla="*/ 38 w 38"/>
                    <a:gd name="T1" fmla="*/ 1858 h 1858"/>
                    <a:gd name="T2" fmla="*/ 38 w 38"/>
                    <a:gd name="T3" fmla="*/ 0 h 1858"/>
                    <a:gd name="T4" fmla="*/ 38 w 38"/>
                    <a:gd name="T5" fmla="*/ 1856 h 1858"/>
                    <a:gd name="T6" fmla="*/ 0 w 38"/>
                    <a:gd name="T7" fmla="*/ 1856 h 1858"/>
                    <a:gd name="T8" fmla="*/ 38 w 38"/>
                    <a:gd name="T9" fmla="*/ 1571 h 1858"/>
                    <a:gd name="T10" fmla="*/ 0 w 38"/>
                    <a:gd name="T11" fmla="*/ 1571 h 1858"/>
                    <a:gd name="T12" fmla="*/ 38 w 38"/>
                    <a:gd name="T13" fmla="*/ 1286 h 1858"/>
                    <a:gd name="T14" fmla="*/ 0 w 38"/>
                    <a:gd name="T15" fmla="*/ 1286 h 1858"/>
                    <a:gd name="T16" fmla="*/ 38 w 38"/>
                    <a:gd name="T17" fmla="*/ 1000 h 1858"/>
                    <a:gd name="T18" fmla="*/ 0 w 38"/>
                    <a:gd name="T19" fmla="*/ 1000 h 1858"/>
                    <a:gd name="T20" fmla="*/ 38 w 38"/>
                    <a:gd name="T21" fmla="*/ 715 h 1858"/>
                    <a:gd name="T22" fmla="*/ 0 w 38"/>
                    <a:gd name="T23" fmla="*/ 715 h 1858"/>
                    <a:gd name="T24" fmla="*/ 38 w 38"/>
                    <a:gd name="T25" fmla="*/ 431 h 1858"/>
                    <a:gd name="T26" fmla="*/ 0 w 38"/>
                    <a:gd name="T27" fmla="*/ 431 h 1858"/>
                    <a:gd name="T28" fmla="*/ 38 w 38"/>
                    <a:gd name="T29" fmla="*/ 145 h 1858"/>
                    <a:gd name="T30" fmla="*/ 0 w 38"/>
                    <a:gd name="T31" fmla="*/ 145 h 18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8" h="1858">
                      <a:moveTo>
                        <a:pt x="38" y="1858"/>
                      </a:moveTo>
                      <a:lnTo>
                        <a:pt x="38" y="0"/>
                      </a:lnTo>
                      <a:moveTo>
                        <a:pt x="38" y="1856"/>
                      </a:moveTo>
                      <a:lnTo>
                        <a:pt x="0" y="1856"/>
                      </a:lnTo>
                      <a:moveTo>
                        <a:pt x="38" y="1571"/>
                      </a:moveTo>
                      <a:lnTo>
                        <a:pt x="0" y="1571"/>
                      </a:lnTo>
                      <a:moveTo>
                        <a:pt x="38" y="1286"/>
                      </a:moveTo>
                      <a:lnTo>
                        <a:pt x="0" y="1286"/>
                      </a:lnTo>
                      <a:moveTo>
                        <a:pt x="38" y="1000"/>
                      </a:moveTo>
                      <a:lnTo>
                        <a:pt x="0" y="1000"/>
                      </a:lnTo>
                      <a:moveTo>
                        <a:pt x="38" y="715"/>
                      </a:moveTo>
                      <a:lnTo>
                        <a:pt x="0" y="715"/>
                      </a:lnTo>
                      <a:moveTo>
                        <a:pt x="38" y="431"/>
                      </a:moveTo>
                      <a:lnTo>
                        <a:pt x="0" y="431"/>
                      </a:lnTo>
                      <a:moveTo>
                        <a:pt x="38" y="145"/>
                      </a:moveTo>
                      <a:lnTo>
                        <a:pt x="0" y="145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6FA10802-1859-4040-B734-7E1FB3A09C92}"/>
                    </a:ext>
                  </a:extLst>
                </p:cNvPr>
                <p:cNvSpPr txBox="1"/>
                <p:nvPr/>
              </p:nvSpPr>
              <p:spPr>
                <a:xfrm>
                  <a:off x="1569089" y="1429563"/>
                  <a:ext cx="69602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000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altLang="ko-KR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p=0.076</a:t>
                  </a:r>
                  <a:endParaRPr lang="ko-KR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83" name="직선 연결선 282">
                  <a:extLst>
                    <a:ext uri="{FF2B5EF4-FFF2-40B4-BE49-F238E27FC236}">
                      <a16:creationId xmlns:a16="http://schemas.microsoft.com/office/drawing/2014/main" id="{D87DCDA0-4C10-400A-8B98-351D162BCB0C}"/>
                    </a:ext>
                  </a:extLst>
                </p:cNvPr>
                <p:cNvCxnSpPr/>
                <p:nvPr/>
              </p:nvCxnSpPr>
              <p:spPr>
                <a:xfrm>
                  <a:off x="1635578" y="1658602"/>
                  <a:ext cx="56312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4" name="TextBox 283">
                  <a:extLst>
                    <a:ext uri="{FF2B5EF4-FFF2-40B4-BE49-F238E27FC236}">
                      <a16:creationId xmlns:a16="http://schemas.microsoft.com/office/drawing/2014/main" id="{D47B3E33-EDDF-40BE-B15A-C3BBBD39E589}"/>
                    </a:ext>
                  </a:extLst>
                </p:cNvPr>
                <p:cNvSpPr txBox="1"/>
                <p:nvPr/>
              </p:nvSpPr>
              <p:spPr>
                <a:xfrm>
                  <a:off x="2692932" y="1418677"/>
                  <a:ext cx="69602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000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altLang="ko-KR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p=0.028</a:t>
                  </a:r>
                  <a:endParaRPr lang="ko-KR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85" name="직선 연결선 284">
                  <a:extLst>
                    <a:ext uri="{FF2B5EF4-FFF2-40B4-BE49-F238E27FC236}">
                      <a16:creationId xmlns:a16="http://schemas.microsoft.com/office/drawing/2014/main" id="{08B02BE6-091E-4B82-8D5A-6D952BD8BD55}"/>
                    </a:ext>
                  </a:extLst>
                </p:cNvPr>
                <p:cNvCxnSpPr/>
                <p:nvPr/>
              </p:nvCxnSpPr>
              <p:spPr>
                <a:xfrm>
                  <a:off x="2759421" y="1658602"/>
                  <a:ext cx="56312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256965F6-DF28-4B38-8DAD-432F09A173FF}"/>
                    </a:ext>
                  </a:extLst>
                </p:cNvPr>
                <p:cNvGrpSpPr/>
                <p:nvPr/>
              </p:nvGrpSpPr>
              <p:grpSpPr>
                <a:xfrm flipH="1">
                  <a:off x="1502440" y="1941155"/>
                  <a:ext cx="909721" cy="1510918"/>
                  <a:chOff x="1500617" y="1941155"/>
                  <a:chExt cx="909721" cy="1510918"/>
                </a:xfrm>
              </p:grpSpPr>
              <p:grpSp>
                <p:nvGrpSpPr>
                  <p:cNvPr id="5" name="그룹 4">
                    <a:extLst>
                      <a:ext uri="{FF2B5EF4-FFF2-40B4-BE49-F238E27FC236}">
                        <a16:creationId xmlns:a16="http://schemas.microsoft.com/office/drawing/2014/main" id="{8267769F-FAE5-43BD-9555-62DC1A89E302}"/>
                      </a:ext>
                    </a:extLst>
                  </p:cNvPr>
                  <p:cNvGrpSpPr/>
                  <p:nvPr/>
                </p:nvGrpSpPr>
                <p:grpSpPr>
                  <a:xfrm>
                    <a:off x="1500617" y="1941155"/>
                    <a:ext cx="364617" cy="1510918"/>
                    <a:chOff x="1500617" y="1941155"/>
                    <a:chExt cx="364617" cy="1510918"/>
                  </a:xfrm>
                </p:grpSpPr>
                <p:sp>
                  <p:nvSpPr>
                    <p:cNvPr id="235" name="Rectangle 59">
                      <a:extLst>
                        <a:ext uri="{FF2B5EF4-FFF2-40B4-BE49-F238E27FC236}">
                          <a16:creationId xmlns:a16="http://schemas.microsoft.com/office/drawing/2014/main" id="{5A29E510-8E02-4AFF-AB3B-31A7C5214C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2440" y="2699673"/>
                      <a:ext cx="360972" cy="451134"/>
                    </a:xfrm>
                    <a:prstGeom prst="rect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7" name="Line 61">
                      <a:extLst>
                        <a:ext uri="{FF2B5EF4-FFF2-40B4-BE49-F238E27FC236}">
                          <a16:creationId xmlns:a16="http://schemas.microsoft.com/office/drawing/2014/main" id="{7E4DA1FC-AB54-46E9-A7F5-62E45E1028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2925" y="1970212"/>
                      <a:ext cx="0" cy="727932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8" name="Line 62">
                      <a:extLst>
                        <a:ext uri="{FF2B5EF4-FFF2-40B4-BE49-F238E27FC236}">
                          <a16:creationId xmlns:a16="http://schemas.microsoft.com/office/drawing/2014/main" id="{9C57F49C-46C7-48FC-9227-0B54983B626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93594" y="1970212"/>
                      <a:ext cx="180486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9" name="Line 63">
                      <a:extLst>
                        <a:ext uri="{FF2B5EF4-FFF2-40B4-BE49-F238E27FC236}">
                          <a16:creationId xmlns:a16="http://schemas.microsoft.com/office/drawing/2014/main" id="{99D16674-5462-4244-86F2-00F6925A00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2925" y="3152336"/>
                      <a:ext cx="0" cy="27221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0" name="Line 64">
                      <a:extLst>
                        <a:ext uri="{FF2B5EF4-FFF2-40B4-BE49-F238E27FC236}">
                          <a16:creationId xmlns:a16="http://schemas.microsoft.com/office/drawing/2014/main" id="{91A40F09-0FB7-4FF4-BB50-AFDBBFD2FB0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93594" y="3424546"/>
                      <a:ext cx="180486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1" name="Oval 65">
                      <a:extLst>
                        <a:ext uri="{FF2B5EF4-FFF2-40B4-BE49-F238E27FC236}">
                          <a16:creationId xmlns:a16="http://schemas.microsoft.com/office/drawing/2014/main" id="{2BD4F49E-A450-4647-A6D9-5F3AED3C6A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95957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2" name="Oval 66">
                      <a:extLst>
                        <a:ext uri="{FF2B5EF4-FFF2-40B4-BE49-F238E27FC236}">
                          <a16:creationId xmlns:a16="http://schemas.microsoft.com/office/drawing/2014/main" id="{29D3A865-2DAE-49E4-BB02-264EC60239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21210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3" name="Oval 67">
                      <a:extLst>
                        <a:ext uri="{FF2B5EF4-FFF2-40B4-BE49-F238E27FC236}">
                          <a16:creationId xmlns:a16="http://schemas.microsoft.com/office/drawing/2014/main" id="{CB032B08-7F68-41D7-A317-09FD043AF4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48287" y="285107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4" name="Oval 68">
                      <a:extLst>
                        <a:ext uri="{FF2B5EF4-FFF2-40B4-BE49-F238E27FC236}">
                          <a16:creationId xmlns:a16="http://schemas.microsoft.com/office/drawing/2014/main" id="{E541FB0A-8588-444D-A3C0-4632CFF671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48287" y="339549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5" name="Oval 69">
                      <a:extLst>
                        <a:ext uri="{FF2B5EF4-FFF2-40B4-BE49-F238E27FC236}">
                          <a16:creationId xmlns:a16="http://schemas.microsoft.com/office/drawing/2014/main" id="{CB9ACA46-76A7-44B2-BFAD-CCA6524BEB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75363" y="3395490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6" name="Oval 70">
                      <a:extLst>
                        <a:ext uri="{FF2B5EF4-FFF2-40B4-BE49-F238E27FC236}">
                          <a16:creationId xmlns:a16="http://schemas.microsoft.com/office/drawing/2014/main" id="{D81C1A9C-831C-4577-AC1F-C0FE7CEBBD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21210" y="339549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7" name="Oval 71">
                      <a:extLst>
                        <a:ext uri="{FF2B5EF4-FFF2-40B4-BE49-F238E27FC236}">
                          <a16:creationId xmlns:a16="http://schemas.microsoft.com/office/drawing/2014/main" id="{06C39C85-91F3-41ED-BE69-820A1A1837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9495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8" name="Oval 72">
                      <a:extLst>
                        <a:ext uri="{FF2B5EF4-FFF2-40B4-BE49-F238E27FC236}">
                          <a16:creationId xmlns:a16="http://schemas.microsoft.com/office/drawing/2014/main" id="{83685733-E4F3-4B16-AD40-ED65107296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7078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9" name="Oval 73">
                      <a:extLst>
                        <a:ext uri="{FF2B5EF4-FFF2-40B4-BE49-F238E27FC236}">
                          <a16:creationId xmlns:a16="http://schemas.microsoft.com/office/drawing/2014/main" id="{7AD3EC82-FE60-4A8B-8413-1B740A7E6B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11825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0" name="Oval 74">
                      <a:extLst>
                        <a:ext uri="{FF2B5EF4-FFF2-40B4-BE49-F238E27FC236}">
                          <a16:creationId xmlns:a16="http://schemas.microsoft.com/office/drawing/2014/main" id="{EAB8D75C-4CD6-45CD-A982-860979909C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48287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1" name="Oval 75">
                      <a:extLst>
                        <a:ext uri="{FF2B5EF4-FFF2-40B4-BE49-F238E27FC236}">
                          <a16:creationId xmlns:a16="http://schemas.microsoft.com/office/drawing/2014/main" id="{56ECE1B3-C2DC-4803-8622-149DE0FE6A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4749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2" name="Oval 76">
                      <a:extLst>
                        <a:ext uri="{FF2B5EF4-FFF2-40B4-BE49-F238E27FC236}">
                          <a16:creationId xmlns:a16="http://schemas.microsoft.com/office/drawing/2014/main" id="{82BF2861-9525-440C-8ADD-D13E2F338E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4749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3" name="Oval 77">
                      <a:extLst>
                        <a:ext uri="{FF2B5EF4-FFF2-40B4-BE49-F238E27FC236}">
                          <a16:creationId xmlns:a16="http://schemas.microsoft.com/office/drawing/2014/main" id="{5FCC214F-BA7E-449D-A18C-28D9930682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11825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4" name="Oval 78">
                      <a:extLst>
                        <a:ext uri="{FF2B5EF4-FFF2-40B4-BE49-F238E27FC236}">
                          <a16:creationId xmlns:a16="http://schemas.microsoft.com/office/drawing/2014/main" id="{5C79E0CD-B611-40D8-942C-348126C854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0617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5" name="Oval 79">
                      <a:extLst>
                        <a:ext uri="{FF2B5EF4-FFF2-40B4-BE49-F238E27FC236}">
                          <a16:creationId xmlns:a16="http://schemas.microsoft.com/office/drawing/2014/main" id="{DDC605D2-D6EB-4369-87D8-9F8732147F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48287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6" name="Oval 80">
                      <a:extLst>
                        <a:ext uri="{FF2B5EF4-FFF2-40B4-BE49-F238E27FC236}">
                          <a16:creationId xmlns:a16="http://schemas.microsoft.com/office/drawing/2014/main" id="{CBAEB19A-FEA0-4185-9C81-42A30C0F0B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75363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7" name="Oval 81">
                      <a:extLst>
                        <a:ext uri="{FF2B5EF4-FFF2-40B4-BE49-F238E27FC236}">
                          <a16:creationId xmlns:a16="http://schemas.microsoft.com/office/drawing/2014/main" id="{60292A67-853B-410C-A8FE-ADD977A55E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4749" y="339549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7" name="그룹 6">
                    <a:extLst>
                      <a:ext uri="{FF2B5EF4-FFF2-40B4-BE49-F238E27FC236}">
                        <a16:creationId xmlns:a16="http://schemas.microsoft.com/office/drawing/2014/main" id="{09472556-9CBF-4077-93A1-BD6D55DFEA4B}"/>
                      </a:ext>
                    </a:extLst>
                  </p:cNvPr>
                  <p:cNvGrpSpPr/>
                  <p:nvPr/>
                </p:nvGrpSpPr>
                <p:grpSpPr>
                  <a:xfrm>
                    <a:off x="2047543" y="1941155"/>
                    <a:ext cx="362795" cy="966498"/>
                    <a:chOff x="2047543" y="1941155"/>
                    <a:chExt cx="362795" cy="966498"/>
                  </a:xfrm>
                </p:grpSpPr>
                <p:sp>
                  <p:nvSpPr>
                    <p:cNvPr id="190" name="Rectangle 14">
                      <a:extLst>
                        <a:ext uri="{FF2B5EF4-FFF2-40B4-BE49-F238E27FC236}">
                          <a16:creationId xmlns:a16="http://schemas.microsoft.com/office/drawing/2014/main" id="{5F249C13-FB54-43B1-9AC9-D6B1878513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47543" y="1970212"/>
                      <a:ext cx="360972" cy="726403"/>
                    </a:xfrm>
                    <a:prstGeom prst="rect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1" name="Line 15">
                      <a:extLst>
                        <a:ext uri="{FF2B5EF4-FFF2-40B4-BE49-F238E27FC236}">
                          <a16:creationId xmlns:a16="http://schemas.microsoft.com/office/drawing/2014/main" id="{98152C4B-FAE6-41DF-8908-5DC981DD9F6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47543" y="2698144"/>
                      <a:ext cx="362795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2" name="Line 16">
                      <a:extLst>
                        <a:ext uri="{FF2B5EF4-FFF2-40B4-BE49-F238E27FC236}">
                          <a16:creationId xmlns:a16="http://schemas.microsoft.com/office/drawing/2014/main" id="{7FD45E3B-F871-4FAA-809D-3BE8C6D52CF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28029" y="2698144"/>
                      <a:ext cx="0" cy="180454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3" name="Line 17">
                      <a:extLst>
                        <a:ext uri="{FF2B5EF4-FFF2-40B4-BE49-F238E27FC236}">
                          <a16:creationId xmlns:a16="http://schemas.microsoft.com/office/drawing/2014/main" id="{0EDF3C95-C9CA-4FFE-97B7-4ACAFAF2E89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38698" y="2878597"/>
                      <a:ext cx="180486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4" name="Oval 18">
                      <a:extLst>
                        <a:ext uri="{FF2B5EF4-FFF2-40B4-BE49-F238E27FC236}">
                          <a16:creationId xmlns:a16="http://schemas.microsoft.com/office/drawing/2014/main" id="{1EB7D081-BC33-4B91-B58F-2164F37DB0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0467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5" name="Oval 19">
                      <a:extLst>
                        <a:ext uri="{FF2B5EF4-FFF2-40B4-BE49-F238E27FC236}">
                          <a16:creationId xmlns:a16="http://schemas.microsoft.com/office/drawing/2014/main" id="{A9140645-B516-405B-86D8-1AB98ADFC0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56929" y="2306651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6" name="Oval 20">
                      <a:extLst>
                        <a:ext uri="{FF2B5EF4-FFF2-40B4-BE49-F238E27FC236}">
                          <a16:creationId xmlns:a16="http://schemas.microsoft.com/office/drawing/2014/main" id="{F2A07A17-9510-46CC-83F4-A7D8893929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93390" y="2306651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7" name="Oval 21">
                      <a:extLst>
                        <a:ext uri="{FF2B5EF4-FFF2-40B4-BE49-F238E27FC236}">
                          <a16:creationId xmlns:a16="http://schemas.microsoft.com/office/drawing/2014/main" id="{81F245E1-D9FE-4A04-9C26-C51B5AFDD2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29852" y="2306651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8" name="Oval 22">
                      <a:extLst>
                        <a:ext uri="{FF2B5EF4-FFF2-40B4-BE49-F238E27FC236}">
                          <a16:creationId xmlns:a16="http://schemas.microsoft.com/office/drawing/2014/main" id="{66A848E2-3205-44FD-B4BE-374B436C1E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93390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9" name="Oval 23">
                      <a:extLst>
                        <a:ext uri="{FF2B5EF4-FFF2-40B4-BE49-F238E27FC236}">
                          <a16:creationId xmlns:a16="http://schemas.microsoft.com/office/drawing/2014/main" id="{F119EE42-41E2-478F-8BFD-1A4A41F601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56929" y="285107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0" name="Oval 24">
                      <a:extLst>
                        <a:ext uri="{FF2B5EF4-FFF2-40B4-BE49-F238E27FC236}">
                          <a16:creationId xmlns:a16="http://schemas.microsoft.com/office/drawing/2014/main" id="{98C923A5-DEEC-4ABC-B884-EF42B1DE80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29852" y="285107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1" name="Oval 25">
                      <a:extLst>
                        <a:ext uri="{FF2B5EF4-FFF2-40B4-BE49-F238E27FC236}">
                          <a16:creationId xmlns:a16="http://schemas.microsoft.com/office/drawing/2014/main" id="{A95DA2A6-FBFD-4445-A0CC-27E904788F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8137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2" name="Oval 26">
                      <a:extLst>
                        <a:ext uri="{FF2B5EF4-FFF2-40B4-BE49-F238E27FC236}">
                          <a16:creationId xmlns:a16="http://schemas.microsoft.com/office/drawing/2014/main" id="{37704191-2F7F-4FA7-85D1-106BEEC15E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29852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3" name="Oval 27">
                      <a:extLst>
                        <a:ext uri="{FF2B5EF4-FFF2-40B4-BE49-F238E27FC236}">
                          <a16:creationId xmlns:a16="http://schemas.microsoft.com/office/drawing/2014/main" id="{B2715233-1415-4063-9F78-8045357A4C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56929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4" name="Oval 28">
                      <a:extLst>
                        <a:ext uri="{FF2B5EF4-FFF2-40B4-BE49-F238E27FC236}">
                          <a16:creationId xmlns:a16="http://schemas.microsoft.com/office/drawing/2014/main" id="{2BD5BEAB-52B6-481A-906F-571A013774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1060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5" name="Oval 29">
                      <a:extLst>
                        <a:ext uri="{FF2B5EF4-FFF2-40B4-BE49-F238E27FC236}">
                          <a16:creationId xmlns:a16="http://schemas.microsoft.com/office/drawing/2014/main" id="{99BFCAA1-B905-4CB8-97D6-A1550D0C69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599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6" name="Oval 30">
                      <a:extLst>
                        <a:ext uri="{FF2B5EF4-FFF2-40B4-BE49-F238E27FC236}">
                          <a16:creationId xmlns:a16="http://schemas.microsoft.com/office/drawing/2014/main" id="{E5434458-94A7-439D-91E9-F056E08522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82182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7" name="Oval 31">
                      <a:extLst>
                        <a:ext uri="{FF2B5EF4-FFF2-40B4-BE49-F238E27FC236}">
                          <a16:creationId xmlns:a16="http://schemas.microsoft.com/office/drawing/2014/main" id="{1750F9B9-D919-4070-95AC-9AC6B05E34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29852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8" name="Oval 32">
                      <a:extLst>
                        <a:ext uri="{FF2B5EF4-FFF2-40B4-BE49-F238E27FC236}">
                          <a16:creationId xmlns:a16="http://schemas.microsoft.com/office/drawing/2014/main" id="{BD2CB579-9F57-494A-8852-F5CA2ACF67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8137" y="1941155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9" name="Oval 33">
                      <a:extLst>
                        <a:ext uri="{FF2B5EF4-FFF2-40B4-BE49-F238E27FC236}">
                          <a16:creationId xmlns:a16="http://schemas.microsoft.com/office/drawing/2014/main" id="{C75CBF2C-E4E5-4E71-AD2E-DC8C53E57A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93390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0" name="Oval 34">
                      <a:extLst>
                        <a:ext uri="{FF2B5EF4-FFF2-40B4-BE49-F238E27FC236}">
                          <a16:creationId xmlns:a16="http://schemas.microsoft.com/office/drawing/2014/main" id="{69979968-22A2-476B-ACAB-E26C9AF53E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47543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1" name="Oval 35">
                      <a:extLst>
                        <a:ext uri="{FF2B5EF4-FFF2-40B4-BE49-F238E27FC236}">
                          <a16:creationId xmlns:a16="http://schemas.microsoft.com/office/drawing/2014/main" id="{7A4C9157-2B44-40C7-A80D-14034C1B80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0467" y="1941155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2" name="Oval 36">
                      <a:extLst>
                        <a:ext uri="{FF2B5EF4-FFF2-40B4-BE49-F238E27FC236}">
                          <a16:creationId xmlns:a16="http://schemas.microsoft.com/office/drawing/2014/main" id="{DAF39A87-9664-45C2-B0B7-21FA785AF2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56929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F7A2FAA8-3C2D-4E88-8A37-E4313E015894}"/>
                    </a:ext>
                  </a:extLst>
                </p:cNvPr>
                <p:cNvGrpSpPr/>
                <p:nvPr/>
              </p:nvGrpSpPr>
              <p:grpSpPr>
                <a:xfrm flipH="1">
                  <a:off x="2592647" y="1941155"/>
                  <a:ext cx="907898" cy="1510918"/>
                  <a:chOff x="2592647" y="1941155"/>
                  <a:chExt cx="907898" cy="1510918"/>
                </a:xfrm>
              </p:grpSpPr>
              <p:grpSp>
                <p:nvGrpSpPr>
                  <p:cNvPr id="8" name="그룹 7">
                    <a:extLst>
                      <a:ext uri="{FF2B5EF4-FFF2-40B4-BE49-F238E27FC236}">
                        <a16:creationId xmlns:a16="http://schemas.microsoft.com/office/drawing/2014/main" id="{C6B058A4-C863-49F5-AF9A-A4FF8E0332AD}"/>
                      </a:ext>
                    </a:extLst>
                  </p:cNvPr>
                  <p:cNvGrpSpPr/>
                  <p:nvPr/>
                </p:nvGrpSpPr>
                <p:grpSpPr>
                  <a:xfrm>
                    <a:off x="2592647" y="1941155"/>
                    <a:ext cx="362795" cy="1510918"/>
                    <a:chOff x="2592647" y="1941155"/>
                    <a:chExt cx="362795" cy="1510918"/>
                  </a:xfrm>
                </p:grpSpPr>
                <p:sp>
                  <p:nvSpPr>
                    <p:cNvPr id="258" name="Rectangle 82">
                      <a:extLst>
                        <a:ext uri="{FF2B5EF4-FFF2-40B4-BE49-F238E27FC236}">
                          <a16:creationId xmlns:a16="http://schemas.microsoft.com/office/drawing/2014/main" id="{7DD25F7B-10FC-4F28-97AC-A7A5103067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647" y="2699673"/>
                      <a:ext cx="360972" cy="723344"/>
                    </a:xfrm>
                    <a:prstGeom prst="rect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9" name="Line 83">
                      <a:extLst>
                        <a:ext uri="{FF2B5EF4-FFF2-40B4-BE49-F238E27FC236}">
                          <a16:creationId xmlns:a16="http://schemas.microsoft.com/office/drawing/2014/main" id="{1426C45E-4B8B-4E65-BF12-FABFF5CB849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2647" y="2698144"/>
                      <a:ext cx="362795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0" name="Line 84">
                      <a:extLst>
                        <a:ext uri="{FF2B5EF4-FFF2-40B4-BE49-F238E27FC236}">
                          <a16:creationId xmlns:a16="http://schemas.microsoft.com/office/drawing/2014/main" id="{CBF3B4C1-A7D5-4BE6-AE1B-1049AD2D1A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73132" y="1970212"/>
                      <a:ext cx="0" cy="727932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1" name="Line 85">
                      <a:extLst>
                        <a:ext uri="{FF2B5EF4-FFF2-40B4-BE49-F238E27FC236}">
                          <a16:creationId xmlns:a16="http://schemas.microsoft.com/office/drawing/2014/main" id="{4FD9CF16-E719-4807-8DBD-C9D08314C5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83801" y="1970212"/>
                      <a:ext cx="180486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2" name="Oval 86">
                      <a:extLst>
                        <a:ext uri="{FF2B5EF4-FFF2-40B4-BE49-F238E27FC236}">
                          <a16:creationId xmlns:a16="http://schemas.microsoft.com/office/drawing/2014/main" id="{3621DA68-1C45-4D19-B4FE-ECF43D5450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9324" y="285107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3" name="Oval 87">
                      <a:extLst>
                        <a:ext uri="{FF2B5EF4-FFF2-40B4-BE49-F238E27FC236}">
                          <a16:creationId xmlns:a16="http://schemas.microsoft.com/office/drawing/2014/main" id="{CB2DFB9B-760C-4FBB-9728-1B86BA2F69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0986" y="339549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4" name="Oval 88">
                      <a:extLst>
                        <a:ext uri="{FF2B5EF4-FFF2-40B4-BE49-F238E27FC236}">
                          <a16:creationId xmlns:a16="http://schemas.microsoft.com/office/drawing/2014/main" id="{1A73A277-03DA-4E6B-8290-27DE81A724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7663" y="339549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5" name="Oval 89">
                      <a:extLst>
                        <a:ext uri="{FF2B5EF4-FFF2-40B4-BE49-F238E27FC236}">
                          <a16:creationId xmlns:a16="http://schemas.microsoft.com/office/drawing/2014/main" id="{40D6D5AD-E9A1-4B44-B4C5-7334E5574D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27825" y="3395490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6" name="Oval 90">
                      <a:extLst>
                        <a:ext uri="{FF2B5EF4-FFF2-40B4-BE49-F238E27FC236}">
                          <a16:creationId xmlns:a16="http://schemas.microsoft.com/office/drawing/2014/main" id="{D1D6C20D-14A3-4F16-9903-D1D36A6933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27825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7" name="Oval 91">
                      <a:extLst>
                        <a:ext uri="{FF2B5EF4-FFF2-40B4-BE49-F238E27FC236}">
                          <a16:creationId xmlns:a16="http://schemas.microsoft.com/office/drawing/2014/main" id="{E9742F84-9B46-4618-ADD9-93E948032C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7663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8" name="Oval 92">
                      <a:extLst>
                        <a:ext uri="{FF2B5EF4-FFF2-40B4-BE49-F238E27FC236}">
                          <a16:creationId xmlns:a16="http://schemas.microsoft.com/office/drawing/2014/main" id="{D6579AAE-FA67-46C6-8693-C0A7B85E65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6164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9" name="Oval 93">
                      <a:extLst>
                        <a:ext uri="{FF2B5EF4-FFF2-40B4-BE49-F238E27FC236}">
                          <a16:creationId xmlns:a16="http://schemas.microsoft.com/office/drawing/2014/main" id="{96ABD87B-BB47-45FB-A7A8-18FC4FF21B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2647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0" name="Oval 94">
                      <a:extLst>
                        <a:ext uri="{FF2B5EF4-FFF2-40B4-BE49-F238E27FC236}">
                          <a16:creationId xmlns:a16="http://schemas.microsoft.com/office/drawing/2014/main" id="{5FFCC19E-53BB-44D6-9226-6698919FA7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9324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1" name="Oval 95">
                      <a:extLst>
                        <a:ext uri="{FF2B5EF4-FFF2-40B4-BE49-F238E27FC236}">
                          <a16:creationId xmlns:a16="http://schemas.microsoft.com/office/drawing/2014/main" id="{474718BA-D8B6-4669-8C28-3068965C38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0986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2" name="Oval 96">
                      <a:extLst>
                        <a:ext uri="{FF2B5EF4-FFF2-40B4-BE49-F238E27FC236}">
                          <a16:creationId xmlns:a16="http://schemas.microsoft.com/office/drawing/2014/main" id="{51B33EFB-E4B9-49CD-8100-52B056923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9324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3" name="Oval 97">
                      <a:extLst>
                        <a:ext uri="{FF2B5EF4-FFF2-40B4-BE49-F238E27FC236}">
                          <a16:creationId xmlns:a16="http://schemas.microsoft.com/office/drawing/2014/main" id="{945B9738-608E-4458-BDB9-79F8E5004E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9324" y="3395490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" name="그룹 8">
                    <a:extLst>
                      <a:ext uri="{FF2B5EF4-FFF2-40B4-BE49-F238E27FC236}">
                        <a16:creationId xmlns:a16="http://schemas.microsoft.com/office/drawing/2014/main" id="{79AE7786-B551-4084-86CA-01D4284F7662}"/>
                      </a:ext>
                    </a:extLst>
                  </p:cNvPr>
                  <p:cNvGrpSpPr/>
                  <p:nvPr/>
                </p:nvGrpSpPr>
                <p:grpSpPr>
                  <a:xfrm>
                    <a:off x="3137750" y="1941155"/>
                    <a:ext cx="362795" cy="966498"/>
                    <a:chOff x="3137750" y="1941155"/>
                    <a:chExt cx="362795" cy="966498"/>
                  </a:xfrm>
                </p:grpSpPr>
                <p:sp>
                  <p:nvSpPr>
                    <p:cNvPr id="213" name="Rectangle 37">
                      <a:extLst>
                        <a:ext uri="{FF2B5EF4-FFF2-40B4-BE49-F238E27FC236}">
                          <a16:creationId xmlns:a16="http://schemas.microsoft.com/office/drawing/2014/main" id="{97F2F007-A88E-43E1-8268-204E368817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9573" y="2335707"/>
                      <a:ext cx="359148" cy="360907"/>
                    </a:xfrm>
                    <a:prstGeom prst="rect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4" name="Line 38">
                      <a:extLst>
                        <a:ext uri="{FF2B5EF4-FFF2-40B4-BE49-F238E27FC236}">
                          <a16:creationId xmlns:a16="http://schemas.microsoft.com/office/drawing/2014/main" id="{8779ACA5-ADF3-482F-B041-D4840B970C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37750" y="2698144"/>
                      <a:ext cx="362795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5" name="Line 39">
                      <a:extLst>
                        <a:ext uri="{FF2B5EF4-FFF2-40B4-BE49-F238E27FC236}">
                          <a16:creationId xmlns:a16="http://schemas.microsoft.com/office/drawing/2014/main" id="{67BFA058-92AA-4BDA-B44F-BFDEC56746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18236" y="1970212"/>
                      <a:ext cx="0" cy="363966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6" name="Line 40">
                      <a:extLst>
                        <a:ext uri="{FF2B5EF4-FFF2-40B4-BE49-F238E27FC236}">
                          <a16:creationId xmlns:a16="http://schemas.microsoft.com/office/drawing/2014/main" id="{6D3182F4-70FB-49AF-B811-F2D17C18147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28905" y="1970212"/>
                      <a:ext cx="180486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7" name="Line 41">
                      <a:extLst>
                        <a:ext uri="{FF2B5EF4-FFF2-40B4-BE49-F238E27FC236}">
                          <a16:creationId xmlns:a16="http://schemas.microsoft.com/office/drawing/2014/main" id="{899C41A5-8106-4106-B88D-B9C3B02AC6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18236" y="2698144"/>
                      <a:ext cx="0" cy="180454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8" name="Line 42">
                      <a:extLst>
                        <a:ext uri="{FF2B5EF4-FFF2-40B4-BE49-F238E27FC236}">
                          <a16:creationId xmlns:a16="http://schemas.microsoft.com/office/drawing/2014/main" id="{DBF45741-EC59-461B-840C-16F11E9D98B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28905" y="2878597"/>
                      <a:ext cx="180486" cy="0"/>
                    </a:xfrm>
                    <a:prstGeom prst="lin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9" name="Oval 43">
                      <a:extLst>
                        <a:ext uri="{FF2B5EF4-FFF2-40B4-BE49-F238E27FC236}">
                          <a16:creationId xmlns:a16="http://schemas.microsoft.com/office/drawing/2014/main" id="{FBC71D71-F6C1-4565-A48C-467C06BBB9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5474" y="2306651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0" name="Oval 44">
                      <a:extLst>
                        <a:ext uri="{FF2B5EF4-FFF2-40B4-BE49-F238E27FC236}">
                          <a16:creationId xmlns:a16="http://schemas.microsoft.com/office/drawing/2014/main" id="{5AD6DB8C-5800-4176-9827-BB4B8AE502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3543" y="2306651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1" name="Oval 45">
                      <a:extLst>
                        <a:ext uri="{FF2B5EF4-FFF2-40B4-BE49-F238E27FC236}">
                          <a16:creationId xmlns:a16="http://schemas.microsoft.com/office/drawing/2014/main" id="{A06AE7BF-B7FC-49C6-8BA5-EB4A487F13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47405" y="2306651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2" name="Oval 46">
                      <a:extLst>
                        <a:ext uri="{FF2B5EF4-FFF2-40B4-BE49-F238E27FC236}">
                          <a16:creationId xmlns:a16="http://schemas.microsoft.com/office/drawing/2014/main" id="{4CCBD439-F8E4-4552-92A9-C729B2BBE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750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3" name="Oval 47">
                      <a:extLst>
                        <a:ext uri="{FF2B5EF4-FFF2-40B4-BE49-F238E27FC236}">
                          <a16:creationId xmlns:a16="http://schemas.microsoft.com/office/drawing/2014/main" id="{A6D40DFF-C673-4971-8380-F55B23FB15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3543" y="2851070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4" name="Oval 48">
                      <a:extLst>
                        <a:ext uri="{FF2B5EF4-FFF2-40B4-BE49-F238E27FC236}">
                          <a16:creationId xmlns:a16="http://schemas.microsoft.com/office/drawing/2014/main" id="{BA8139A6-EA7D-4DB1-A456-C84211421C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5474" y="2851070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5" name="Oval 49">
                      <a:extLst>
                        <a:ext uri="{FF2B5EF4-FFF2-40B4-BE49-F238E27FC236}">
                          <a16:creationId xmlns:a16="http://schemas.microsoft.com/office/drawing/2014/main" id="{A1C92E48-E927-4311-9395-6A7AC6917C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3543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6" name="Oval 50">
                      <a:extLst>
                        <a:ext uri="{FF2B5EF4-FFF2-40B4-BE49-F238E27FC236}">
                          <a16:creationId xmlns:a16="http://schemas.microsoft.com/office/drawing/2014/main" id="{96053350-4070-4148-B708-0AE8D37083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3543" y="1941155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7" name="Oval 51">
                      <a:extLst>
                        <a:ext uri="{FF2B5EF4-FFF2-40B4-BE49-F238E27FC236}">
                          <a16:creationId xmlns:a16="http://schemas.microsoft.com/office/drawing/2014/main" id="{6D381F62-0A31-470B-A2C9-6864C86731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5474" y="1941155"/>
                      <a:ext cx="67454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8" name="Oval 52">
                      <a:extLst>
                        <a:ext uri="{FF2B5EF4-FFF2-40B4-BE49-F238E27FC236}">
                          <a16:creationId xmlns:a16="http://schemas.microsoft.com/office/drawing/2014/main" id="{9961DA6A-0413-47FA-88A3-8194AE38F6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89336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9" name="Oval 53">
                      <a:extLst>
                        <a:ext uri="{FF2B5EF4-FFF2-40B4-BE49-F238E27FC236}">
                          <a16:creationId xmlns:a16="http://schemas.microsoft.com/office/drawing/2014/main" id="{AC029FEC-01FB-4045-AD1F-F7EB404175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5474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0" name="Oval 54">
                      <a:extLst>
                        <a:ext uri="{FF2B5EF4-FFF2-40B4-BE49-F238E27FC236}">
                          <a16:creationId xmlns:a16="http://schemas.microsoft.com/office/drawing/2014/main" id="{FED6A7D0-C4A9-4C01-A8AA-EFF45063F3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9789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1" name="Oval 55">
                      <a:extLst>
                        <a:ext uri="{FF2B5EF4-FFF2-40B4-BE49-F238E27FC236}">
                          <a16:creationId xmlns:a16="http://schemas.microsoft.com/office/drawing/2014/main" id="{635F05BC-9082-4023-A967-C0ED2F8E9D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858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2" name="Oval 56">
                      <a:extLst>
                        <a:ext uri="{FF2B5EF4-FFF2-40B4-BE49-F238E27FC236}">
                          <a16:creationId xmlns:a16="http://schemas.microsoft.com/office/drawing/2014/main" id="{EC44ACE4-6459-432C-A0CF-128600E37A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47405" y="2669087"/>
                      <a:ext cx="69277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3" name="Oval 57">
                      <a:extLst>
                        <a:ext uri="{FF2B5EF4-FFF2-40B4-BE49-F238E27FC236}">
                          <a16:creationId xmlns:a16="http://schemas.microsoft.com/office/drawing/2014/main" id="{99B32018-7851-4966-9096-79ADD2C192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47405" y="1941155"/>
                      <a:ext cx="69277" cy="56583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4" name="Oval 58">
                      <a:extLst>
                        <a:ext uri="{FF2B5EF4-FFF2-40B4-BE49-F238E27FC236}">
                          <a16:creationId xmlns:a16="http://schemas.microsoft.com/office/drawing/2014/main" id="{C6BCDB43-6690-4A51-9607-211CD0E955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33091" y="2669087"/>
                      <a:ext cx="67454" cy="58112"/>
                    </a:xfrm>
                    <a:prstGeom prst="ellipse">
                      <a:avLst/>
                    </a:prstGeom>
                    <a:noFill/>
                    <a:ln w="7938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0A5441A2-4F85-4217-BC9F-BB2E8FB7F92A}"/>
                  </a:ext>
                </a:extLst>
              </p:cNvPr>
              <p:cNvSpPr/>
              <p:nvPr/>
            </p:nvSpPr>
            <p:spPr>
              <a:xfrm>
                <a:off x="1266044" y="1011753"/>
                <a:ext cx="169774" cy="228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A3FF7284-CF4F-47C5-9C35-0A6095A59896}"/>
                </a:ext>
              </a:extLst>
            </p:cNvPr>
            <p:cNvSpPr/>
            <p:nvPr/>
          </p:nvSpPr>
          <p:spPr>
            <a:xfrm>
              <a:off x="5200430" y="1776345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3" name="직사각형 422">
              <a:extLst>
                <a:ext uri="{FF2B5EF4-FFF2-40B4-BE49-F238E27FC236}">
                  <a16:creationId xmlns:a16="http://schemas.microsoft.com/office/drawing/2014/main" id="{15748BFE-7E4F-46AE-B362-960DACB8E38B}"/>
                </a:ext>
              </a:extLst>
            </p:cNvPr>
            <p:cNvSpPr/>
            <p:nvPr/>
          </p:nvSpPr>
          <p:spPr>
            <a:xfrm>
              <a:off x="5743700" y="2055734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4" name="직사각형 423">
              <a:extLst>
                <a:ext uri="{FF2B5EF4-FFF2-40B4-BE49-F238E27FC236}">
                  <a16:creationId xmlns:a16="http://schemas.microsoft.com/office/drawing/2014/main" id="{817DD944-AC92-429C-80CA-D20B31B6690B}"/>
                </a:ext>
              </a:extLst>
            </p:cNvPr>
            <p:cNvSpPr/>
            <p:nvPr/>
          </p:nvSpPr>
          <p:spPr>
            <a:xfrm>
              <a:off x="6286553" y="1814891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5" name="직사각형 424">
              <a:extLst>
                <a:ext uri="{FF2B5EF4-FFF2-40B4-BE49-F238E27FC236}">
                  <a16:creationId xmlns:a16="http://schemas.microsoft.com/office/drawing/2014/main" id="{99BF4ED0-E63D-4D27-AE02-34DAFCCDA351}"/>
                </a:ext>
              </a:extLst>
            </p:cNvPr>
            <p:cNvSpPr/>
            <p:nvPr/>
          </p:nvSpPr>
          <p:spPr>
            <a:xfrm>
              <a:off x="6838196" y="2188962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572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Box 288">
            <a:extLst>
              <a:ext uri="{FF2B5EF4-FFF2-40B4-BE49-F238E27FC236}">
                <a16:creationId xmlns:a16="http://schemas.microsoft.com/office/drawing/2014/main" id="{4DAB0908-B3E8-4B42-A801-22EA7664802B}"/>
              </a:ext>
            </a:extLst>
          </p:cNvPr>
          <p:cNvSpPr txBox="1"/>
          <p:nvPr/>
        </p:nvSpPr>
        <p:spPr>
          <a:xfrm>
            <a:off x="1015039" y="4943256"/>
            <a:ext cx="9899705" cy="14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2. Time to clinical remission was compared between the patients with baseline NEWS2 &lt; 5 and the patients with baseline NEWS2 ≥ 5 in ITT population. Clinical remission is defined by NEWS2=0 maintained for 24hrs.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ratio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were determined by Cox proportional hazard regression analysis. Hazard ratio &gt;1 favors the patients with baseline NEWS2 &lt; 5 in recovery rate.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± standard error [95% C.I.],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are from Log-Rank test (Mantel-Cox) in Kaplan-Meier survival analysis.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870C618A-82C9-47AC-AD7B-959AB264D39B}"/>
              </a:ext>
            </a:extLst>
          </p:cNvPr>
          <p:cNvGrpSpPr/>
          <p:nvPr/>
        </p:nvGrpSpPr>
        <p:grpSpPr>
          <a:xfrm>
            <a:off x="2787974" y="967032"/>
            <a:ext cx="5343664" cy="3471046"/>
            <a:chOff x="1330649" y="641432"/>
            <a:chExt cx="5343664" cy="3471046"/>
          </a:xfrm>
        </p:grpSpPr>
        <p:sp>
          <p:nvSpPr>
            <p:cNvPr id="139" name="Rectangle 71">
              <a:extLst>
                <a:ext uri="{FF2B5EF4-FFF2-40B4-BE49-F238E27FC236}">
                  <a16:creationId xmlns:a16="http://schemas.microsoft.com/office/drawing/2014/main" id="{5EB481C2-C7F5-49B9-9271-C29C3CCC8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813" y="270192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40" name="Rectangle 72">
              <a:extLst>
                <a:ext uri="{FF2B5EF4-FFF2-40B4-BE49-F238E27FC236}">
                  <a16:creationId xmlns:a16="http://schemas.microsoft.com/office/drawing/2014/main" id="{673F9B59-65BC-4C73-83AB-691967506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813" y="2274888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40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41" name="Rectangle 73">
              <a:extLst>
                <a:ext uri="{FF2B5EF4-FFF2-40B4-BE49-F238E27FC236}">
                  <a16:creationId xmlns:a16="http://schemas.microsoft.com/office/drawing/2014/main" id="{1D196524-B29A-4843-9051-11917EADD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813" y="1839913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42" name="Rectangle 74">
              <a:extLst>
                <a:ext uri="{FF2B5EF4-FFF2-40B4-BE49-F238E27FC236}">
                  <a16:creationId xmlns:a16="http://schemas.microsoft.com/office/drawing/2014/main" id="{70D6C3DE-3811-4634-8227-9E9193974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813" y="141287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80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43" name="Rectangle 75">
              <a:extLst>
                <a:ext uri="{FF2B5EF4-FFF2-40B4-BE49-F238E27FC236}">
                  <a16:creationId xmlns:a16="http://schemas.microsoft.com/office/drawing/2014/main" id="{76E854DE-1C88-4A06-90A9-C8358A2C6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900" y="985838"/>
              <a:ext cx="25487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2" name="Rectangle 84">
              <a:extLst>
                <a:ext uri="{FF2B5EF4-FFF2-40B4-BE49-F238E27FC236}">
                  <a16:creationId xmlns:a16="http://schemas.microsoft.com/office/drawing/2014/main" id="{069CD59F-8B74-4B6E-A8E8-EEF6617D0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950" y="328612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3" name="Rectangle 85">
              <a:extLst>
                <a:ext uri="{FF2B5EF4-FFF2-40B4-BE49-F238E27FC236}">
                  <a16:creationId xmlns:a16="http://schemas.microsoft.com/office/drawing/2014/main" id="{7F910F19-1220-4B7E-B83E-93365DAF4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863" y="328612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5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4" name="Rectangle 86">
              <a:extLst>
                <a:ext uri="{FF2B5EF4-FFF2-40B4-BE49-F238E27FC236}">
                  <a16:creationId xmlns:a16="http://schemas.microsoft.com/office/drawing/2014/main" id="{28915F9D-E60E-4D86-81B1-2ECE29721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328612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5" name="Rectangle 87">
              <a:extLst>
                <a:ext uri="{FF2B5EF4-FFF2-40B4-BE49-F238E27FC236}">
                  <a16:creationId xmlns:a16="http://schemas.microsoft.com/office/drawing/2014/main" id="{E755A38A-6A1F-4EF9-876C-3226BDB5D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938" y="328612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15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6" name="Rectangle 88">
              <a:extLst>
                <a:ext uri="{FF2B5EF4-FFF2-40B4-BE49-F238E27FC236}">
                  <a16:creationId xmlns:a16="http://schemas.microsoft.com/office/drawing/2014/main" id="{29429445-1B8B-499B-8F45-599479C88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1913" y="328612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7" name="Rectangle 89">
              <a:extLst>
                <a:ext uri="{FF2B5EF4-FFF2-40B4-BE49-F238E27FC236}">
                  <a16:creationId xmlns:a16="http://schemas.microsoft.com/office/drawing/2014/main" id="{03069D1C-131E-4B86-A9B4-ADDBB51A8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3413" y="328612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25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8" name="Rectangle 90">
              <a:extLst>
                <a:ext uri="{FF2B5EF4-FFF2-40B4-BE49-F238E27FC236}">
                  <a16:creationId xmlns:a16="http://schemas.microsoft.com/office/drawing/2014/main" id="{829AA65F-F7F1-41BE-AE88-AFC76FF11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4913" y="328612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30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65" name="Freeform 97">
              <a:extLst>
                <a:ext uri="{FF2B5EF4-FFF2-40B4-BE49-F238E27FC236}">
                  <a16:creationId xmlns:a16="http://schemas.microsoft.com/office/drawing/2014/main" id="{BFAFCD17-683A-4E62-ACA2-07E357410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0" y="1025525"/>
              <a:ext cx="3454400" cy="2174875"/>
            </a:xfrm>
            <a:custGeom>
              <a:avLst/>
              <a:gdLst>
                <a:gd name="T0" fmla="*/ 0 w 2176"/>
                <a:gd name="T1" fmla="*/ 0 h 1370"/>
                <a:gd name="T2" fmla="*/ 0 w 2176"/>
                <a:gd name="T3" fmla="*/ 1370 h 1370"/>
                <a:gd name="T4" fmla="*/ 2176 w 2176"/>
                <a:gd name="T5" fmla="*/ 1370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" h="1370">
                  <a:moveTo>
                    <a:pt x="0" y="0"/>
                  </a:moveTo>
                  <a:lnTo>
                    <a:pt x="0" y="1370"/>
                  </a:lnTo>
                  <a:lnTo>
                    <a:pt x="2176" y="137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Line 100">
              <a:extLst>
                <a:ext uri="{FF2B5EF4-FFF2-40B4-BE49-F238E27FC236}">
                  <a16:creationId xmlns:a16="http://schemas.microsoft.com/office/drawing/2014/main" id="{EFEC883F-8985-4B71-B1A8-2C899440F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3150" y="2370138"/>
              <a:ext cx="0" cy="47625"/>
            </a:xfrm>
            <a:prstGeom prst="line">
              <a:avLst/>
            </a:prstGeom>
            <a:noFill/>
            <a:ln w="9525">
              <a:solidFill>
                <a:srgbClr val="1192E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 101">
              <a:extLst>
                <a:ext uri="{FF2B5EF4-FFF2-40B4-BE49-F238E27FC236}">
                  <a16:creationId xmlns:a16="http://schemas.microsoft.com/office/drawing/2014/main" id="{EDE069BC-4626-4179-A5FD-071E5DB9A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0" y="1057275"/>
              <a:ext cx="1143000" cy="2143125"/>
            </a:xfrm>
            <a:custGeom>
              <a:avLst/>
              <a:gdLst>
                <a:gd name="T0" fmla="*/ 0 w 720"/>
                <a:gd name="T1" fmla="*/ 1350 h 1350"/>
                <a:gd name="T2" fmla="*/ 216 w 720"/>
                <a:gd name="T3" fmla="*/ 1350 h 1350"/>
                <a:gd name="T4" fmla="*/ 216 w 720"/>
                <a:gd name="T5" fmla="*/ 1225 h 1350"/>
                <a:gd name="T6" fmla="*/ 288 w 720"/>
                <a:gd name="T7" fmla="*/ 1225 h 1350"/>
                <a:gd name="T8" fmla="*/ 288 w 720"/>
                <a:gd name="T9" fmla="*/ 981 h 1350"/>
                <a:gd name="T10" fmla="*/ 360 w 720"/>
                <a:gd name="T11" fmla="*/ 981 h 1350"/>
                <a:gd name="T12" fmla="*/ 360 w 720"/>
                <a:gd name="T13" fmla="*/ 857 h 1350"/>
                <a:gd name="T14" fmla="*/ 504 w 720"/>
                <a:gd name="T15" fmla="*/ 857 h 1350"/>
                <a:gd name="T16" fmla="*/ 504 w 720"/>
                <a:gd name="T17" fmla="*/ 717 h 1350"/>
                <a:gd name="T18" fmla="*/ 576 w 720"/>
                <a:gd name="T19" fmla="*/ 717 h 1350"/>
                <a:gd name="T20" fmla="*/ 576 w 720"/>
                <a:gd name="T21" fmla="*/ 429 h 1350"/>
                <a:gd name="T22" fmla="*/ 648 w 720"/>
                <a:gd name="T23" fmla="*/ 429 h 1350"/>
                <a:gd name="T24" fmla="*/ 648 w 720"/>
                <a:gd name="T25" fmla="*/ 145 h 1350"/>
                <a:gd name="T26" fmla="*/ 720 w 720"/>
                <a:gd name="T27" fmla="*/ 145 h 1350"/>
                <a:gd name="T28" fmla="*/ 720 w 720"/>
                <a:gd name="T29" fmla="*/ 0 h 1350"/>
                <a:gd name="T30" fmla="*/ 720 w 720"/>
                <a:gd name="T31" fmla="*/ 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20" h="1350">
                  <a:moveTo>
                    <a:pt x="0" y="1350"/>
                  </a:moveTo>
                  <a:lnTo>
                    <a:pt x="216" y="1350"/>
                  </a:lnTo>
                  <a:lnTo>
                    <a:pt x="216" y="1225"/>
                  </a:lnTo>
                  <a:lnTo>
                    <a:pt x="288" y="1225"/>
                  </a:lnTo>
                  <a:lnTo>
                    <a:pt x="288" y="981"/>
                  </a:lnTo>
                  <a:lnTo>
                    <a:pt x="360" y="981"/>
                  </a:lnTo>
                  <a:lnTo>
                    <a:pt x="360" y="857"/>
                  </a:lnTo>
                  <a:lnTo>
                    <a:pt x="504" y="857"/>
                  </a:lnTo>
                  <a:lnTo>
                    <a:pt x="504" y="717"/>
                  </a:lnTo>
                  <a:lnTo>
                    <a:pt x="576" y="717"/>
                  </a:lnTo>
                  <a:lnTo>
                    <a:pt x="576" y="429"/>
                  </a:lnTo>
                  <a:lnTo>
                    <a:pt x="648" y="429"/>
                  </a:lnTo>
                  <a:lnTo>
                    <a:pt x="648" y="145"/>
                  </a:lnTo>
                  <a:lnTo>
                    <a:pt x="720" y="145"/>
                  </a:lnTo>
                  <a:lnTo>
                    <a:pt x="720" y="0"/>
                  </a:lnTo>
                  <a:lnTo>
                    <a:pt x="720" y="0"/>
                  </a:lnTo>
                </a:path>
              </a:pathLst>
            </a:custGeom>
            <a:noFill/>
            <a:ln w="9525">
              <a:solidFill>
                <a:srgbClr val="1192E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Line 102">
              <a:extLst>
                <a:ext uri="{FF2B5EF4-FFF2-40B4-BE49-F238E27FC236}">
                  <a16:creationId xmlns:a16="http://schemas.microsoft.com/office/drawing/2014/main" id="{64760F02-442E-4339-A632-492FB23193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4550" y="3152775"/>
              <a:ext cx="0" cy="476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Line 103">
              <a:extLst>
                <a:ext uri="{FF2B5EF4-FFF2-40B4-BE49-F238E27FC236}">
                  <a16:creationId xmlns:a16="http://schemas.microsoft.com/office/drawing/2014/main" id="{64D5961B-5E41-4F72-925A-5AB084EB03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7450" y="2938463"/>
              <a:ext cx="0" cy="476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Line 104">
              <a:extLst>
                <a:ext uri="{FF2B5EF4-FFF2-40B4-BE49-F238E27FC236}">
                  <a16:creationId xmlns:a16="http://schemas.microsoft.com/office/drawing/2014/main" id="{B09344A1-1159-4162-8D72-6E63F015BE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6725" y="1311275"/>
              <a:ext cx="0" cy="4603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Line 105">
              <a:extLst>
                <a:ext uri="{FF2B5EF4-FFF2-40B4-BE49-F238E27FC236}">
                  <a16:creationId xmlns:a16="http://schemas.microsoft.com/office/drawing/2014/main" id="{9B650E53-D226-4876-8443-A925AEEF7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0938" y="1208088"/>
              <a:ext cx="0" cy="476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106">
              <a:extLst>
                <a:ext uri="{FF2B5EF4-FFF2-40B4-BE49-F238E27FC236}">
                  <a16:creationId xmlns:a16="http://schemas.microsoft.com/office/drawing/2014/main" id="{B16E6AF7-BACD-44CB-A010-5AAEC9963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0" y="1057275"/>
              <a:ext cx="3417887" cy="2143125"/>
            </a:xfrm>
            <a:custGeom>
              <a:avLst/>
              <a:gdLst>
                <a:gd name="T0" fmla="*/ 0 w 2153"/>
                <a:gd name="T1" fmla="*/ 1350 h 1350"/>
                <a:gd name="T2" fmla="*/ 432 w 2153"/>
                <a:gd name="T3" fmla="*/ 1350 h 1350"/>
                <a:gd name="T4" fmla="*/ 432 w 2153"/>
                <a:gd name="T5" fmla="*/ 1260 h 1350"/>
                <a:gd name="T6" fmla="*/ 504 w 2153"/>
                <a:gd name="T7" fmla="*/ 1260 h 1350"/>
                <a:gd name="T8" fmla="*/ 504 w 2153"/>
                <a:gd name="T9" fmla="*/ 1215 h 1350"/>
                <a:gd name="T10" fmla="*/ 576 w 2153"/>
                <a:gd name="T11" fmla="*/ 1215 h 1350"/>
                <a:gd name="T12" fmla="*/ 576 w 2153"/>
                <a:gd name="T13" fmla="*/ 1076 h 1350"/>
                <a:gd name="T14" fmla="*/ 648 w 2153"/>
                <a:gd name="T15" fmla="*/ 1076 h 1350"/>
                <a:gd name="T16" fmla="*/ 648 w 2153"/>
                <a:gd name="T17" fmla="*/ 887 h 1350"/>
                <a:gd name="T18" fmla="*/ 720 w 2153"/>
                <a:gd name="T19" fmla="*/ 887 h 1350"/>
                <a:gd name="T20" fmla="*/ 720 w 2153"/>
                <a:gd name="T21" fmla="*/ 747 h 1350"/>
                <a:gd name="T22" fmla="*/ 792 w 2153"/>
                <a:gd name="T23" fmla="*/ 747 h 1350"/>
                <a:gd name="T24" fmla="*/ 792 w 2153"/>
                <a:gd name="T25" fmla="*/ 608 h 1350"/>
                <a:gd name="T26" fmla="*/ 864 w 2153"/>
                <a:gd name="T27" fmla="*/ 608 h 1350"/>
                <a:gd name="T28" fmla="*/ 864 w 2153"/>
                <a:gd name="T29" fmla="*/ 563 h 1350"/>
                <a:gd name="T30" fmla="*/ 936 w 2153"/>
                <a:gd name="T31" fmla="*/ 563 h 1350"/>
                <a:gd name="T32" fmla="*/ 936 w 2153"/>
                <a:gd name="T33" fmla="*/ 419 h 1350"/>
                <a:gd name="T34" fmla="*/ 1008 w 2153"/>
                <a:gd name="T35" fmla="*/ 419 h 1350"/>
                <a:gd name="T36" fmla="*/ 1008 w 2153"/>
                <a:gd name="T37" fmla="*/ 279 h 1350"/>
                <a:gd name="T38" fmla="*/ 1080 w 2153"/>
                <a:gd name="T39" fmla="*/ 279 h 1350"/>
                <a:gd name="T40" fmla="*/ 1080 w 2153"/>
                <a:gd name="T41" fmla="*/ 189 h 1350"/>
                <a:gd name="T42" fmla="*/ 1866 w 2153"/>
                <a:gd name="T43" fmla="*/ 189 h 1350"/>
                <a:gd name="T44" fmla="*/ 1866 w 2153"/>
                <a:gd name="T45" fmla="*/ 125 h 1350"/>
                <a:gd name="T46" fmla="*/ 2153 w 2153"/>
                <a:gd name="T47" fmla="*/ 125 h 1350"/>
                <a:gd name="T48" fmla="*/ 2153 w 2153"/>
                <a:gd name="T49" fmla="*/ 0 h 1350"/>
                <a:gd name="T50" fmla="*/ 2153 w 2153"/>
                <a:gd name="T51" fmla="*/ 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53" h="1350">
                  <a:moveTo>
                    <a:pt x="0" y="1350"/>
                  </a:moveTo>
                  <a:lnTo>
                    <a:pt x="432" y="1350"/>
                  </a:lnTo>
                  <a:lnTo>
                    <a:pt x="432" y="1260"/>
                  </a:lnTo>
                  <a:lnTo>
                    <a:pt x="504" y="1260"/>
                  </a:lnTo>
                  <a:lnTo>
                    <a:pt x="504" y="1215"/>
                  </a:lnTo>
                  <a:lnTo>
                    <a:pt x="576" y="1215"/>
                  </a:lnTo>
                  <a:lnTo>
                    <a:pt x="576" y="1076"/>
                  </a:lnTo>
                  <a:lnTo>
                    <a:pt x="648" y="1076"/>
                  </a:lnTo>
                  <a:lnTo>
                    <a:pt x="648" y="887"/>
                  </a:lnTo>
                  <a:lnTo>
                    <a:pt x="720" y="887"/>
                  </a:lnTo>
                  <a:lnTo>
                    <a:pt x="720" y="747"/>
                  </a:lnTo>
                  <a:lnTo>
                    <a:pt x="792" y="747"/>
                  </a:lnTo>
                  <a:lnTo>
                    <a:pt x="792" y="608"/>
                  </a:lnTo>
                  <a:lnTo>
                    <a:pt x="864" y="608"/>
                  </a:lnTo>
                  <a:lnTo>
                    <a:pt x="864" y="563"/>
                  </a:lnTo>
                  <a:lnTo>
                    <a:pt x="936" y="563"/>
                  </a:lnTo>
                  <a:lnTo>
                    <a:pt x="936" y="419"/>
                  </a:lnTo>
                  <a:lnTo>
                    <a:pt x="1008" y="419"/>
                  </a:lnTo>
                  <a:lnTo>
                    <a:pt x="1008" y="279"/>
                  </a:lnTo>
                  <a:lnTo>
                    <a:pt x="1080" y="279"/>
                  </a:lnTo>
                  <a:lnTo>
                    <a:pt x="1080" y="189"/>
                  </a:lnTo>
                  <a:lnTo>
                    <a:pt x="1866" y="189"/>
                  </a:lnTo>
                  <a:lnTo>
                    <a:pt x="1866" y="125"/>
                  </a:lnTo>
                  <a:lnTo>
                    <a:pt x="2153" y="125"/>
                  </a:lnTo>
                  <a:lnTo>
                    <a:pt x="2153" y="0"/>
                  </a:lnTo>
                  <a:lnTo>
                    <a:pt x="2153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Rectangle 109">
              <a:extLst>
                <a:ext uri="{FF2B5EF4-FFF2-40B4-BE49-F238E27FC236}">
                  <a16:creationId xmlns:a16="http://schemas.microsoft.com/office/drawing/2014/main" id="{8B8195F3-22CE-4040-B910-784F2F46A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025" y="3748088"/>
              <a:ext cx="15850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11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78" name="Rectangle 110">
              <a:extLst>
                <a:ext uri="{FF2B5EF4-FFF2-40B4-BE49-F238E27FC236}">
                  <a16:creationId xmlns:a16="http://schemas.microsoft.com/office/drawing/2014/main" id="{9E3F4E54-DCAC-4FD1-8685-E13F5BBFB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863" y="3748088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7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79" name="Rectangle 111">
              <a:extLst>
                <a:ext uri="{FF2B5EF4-FFF2-40B4-BE49-F238E27FC236}">
                  <a16:creationId xmlns:a16="http://schemas.microsoft.com/office/drawing/2014/main" id="{10EB6A30-69B9-4FA9-9ECB-28A07C35E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363" y="3748088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0" name="Rectangle 112">
              <a:extLst>
                <a:ext uri="{FF2B5EF4-FFF2-40B4-BE49-F238E27FC236}">
                  <a16:creationId xmlns:a16="http://schemas.microsoft.com/office/drawing/2014/main" id="{CD307AD5-82C5-4954-B649-00632D796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4863" y="3748088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0" name="Rectangle 113">
              <a:extLst>
                <a:ext uri="{FF2B5EF4-FFF2-40B4-BE49-F238E27FC236}">
                  <a16:creationId xmlns:a16="http://schemas.microsoft.com/office/drawing/2014/main" id="{C5DCCFBD-6FC7-4C39-BEA5-F3DDE074E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6838" y="3748088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1" name="Rectangle 114">
              <a:extLst>
                <a:ext uri="{FF2B5EF4-FFF2-40B4-BE49-F238E27FC236}">
                  <a16:creationId xmlns:a16="http://schemas.microsoft.com/office/drawing/2014/main" id="{675C512D-F759-4794-AB73-4A0D1B9B7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8338" y="3748088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64" name="Rectangle 115">
              <a:extLst>
                <a:ext uri="{FF2B5EF4-FFF2-40B4-BE49-F238E27FC236}">
                  <a16:creationId xmlns:a16="http://schemas.microsoft.com/office/drawing/2014/main" id="{B72EA072-4A17-4397-B716-BA3372504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9838" y="3748088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63530057-2CB3-47C8-9ADE-0FCCDA966788}"/>
                </a:ext>
              </a:extLst>
            </p:cNvPr>
            <p:cNvGrpSpPr/>
            <p:nvPr/>
          </p:nvGrpSpPr>
          <p:grpSpPr>
            <a:xfrm>
              <a:off x="2867025" y="3924300"/>
              <a:ext cx="3537773" cy="184666"/>
              <a:chOff x="2867025" y="4000500"/>
              <a:chExt cx="3537773" cy="184666"/>
            </a:xfrm>
          </p:grpSpPr>
          <p:sp>
            <p:nvSpPr>
              <p:cNvPr id="66" name="Rectangle 117">
                <a:extLst>
                  <a:ext uri="{FF2B5EF4-FFF2-40B4-BE49-F238E27FC236}">
                    <a16:creationId xmlns:a16="http://schemas.microsoft.com/office/drawing/2014/main" id="{5C46D074-4779-4AF6-B186-9BBAA1BF49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7025" y="40005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31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67" name="Rectangle 118">
                <a:extLst>
                  <a:ext uri="{FF2B5EF4-FFF2-40B4-BE49-F238E27FC236}">
                    <a16:creationId xmlns:a16="http://schemas.microsoft.com/office/drawing/2014/main" id="{802C8B90-B610-45DF-9578-B582D87B2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938" y="40005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68" name="Rectangle 119">
                <a:extLst>
                  <a:ext uri="{FF2B5EF4-FFF2-40B4-BE49-F238E27FC236}">
                    <a16:creationId xmlns:a16="http://schemas.microsoft.com/office/drawing/2014/main" id="{8A766CB6-F809-40B9-BBB5-F78B96639B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438" y="40005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16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69" name="Rectangle 120">
                <a:extLst>
                  <a:ext uri="{FF2B5EF4-FFF2-40B4-BE49-F238E27FC236}">
                    <a16:creationId xmlns:a16="http://schemas.microsoft.com/office/drawing/2014/main" id="{CBE415A6-D666-4F30-A7EE-FF2A25BA0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4863" y="4000500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70" name="Rectangle 121">
                <a:extLst>
                  <a:ext uri="{FF2B5EF4-FFF2-40B4-BE49-F238E27FC236}">
                    <a16:creationId xmlns:a16="http://schemas.microsoft.com/office/drawing/2014/main" id="{08EE2CBE-B27C-497C-AFD7-B214C2902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6838" y="4000500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71" name="Rectangle 122">
                <a:extLst>
                  <a:ext uri="{FF2B5EF4-FFF2-40B4-BE49-F238E27FC236}">
                    <a16:creationId xmlns:a16="http://schemas.microsoft.com/office/drawing/2014/main" id="{4DAAE648-F1DB-454A-85C0-6E97440D2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8338" y="4000500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72" name="Rectangle 123">
                <a:extLst>
                  <a:ext uri="{FF2B5EF4-FFF2-40B4-BE49-F238E27FC236}">
                    <a16:creationId xmlns:a16="http://schemas.microsoft.com/office/drawing/2014/main" id="{7BED249F-F4A5-476F-A685-1D3E87E49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9838" y="4000500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4" name="Rectangle 51">
              <a:extLst>
                <a:ext uri="{FF2B5EF4-FFF2-40B4-BE49-F238E27FC236}">
                  <a16:creationId xmlns:a16="http://schemas.microsoft.com/office/drawing/2014/main" id="{FAB641DD-3E12-47BC-B8BC-B1BA8E9630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38374" y="2026769"/>
              <a:ext cx="151483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% clinical remission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0DCC05B5-BB77-404D-A8CC-429CDF7B96B4}"/>
                </a:ext>
              </a:extLst>
            </p:cNvPr>
            <p:cNvSpPr txBox="1"/>
            <p:nvPr/>
          </p:nvSpPr>
          <p:spPr>
            <a:xfrm>
              <a:off x="4301270" y="1077100"/>
              <a:ext cx="1010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ko-KR" sz="1200" dirty="0"/>
                <a:t>p &lt; 0.0001</a:t>
              </a:r>
              <a:endParaRPr lang="ko-KR" altLang="en-US" sz="1200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72B6BD83-BCD4-431A-81A3-F7205DA76F24}"/>
                </a:ext>
              </a:extLst>
            </p:cNvPr>
            <p:cNvSpPr txBox="1"/>
            <p:nvPr/>
          </p:nvSpPr>
          <p:spPr>
            <a:xfrm>
              <a:off x="2860731" y="641432"/>
              <a:ext cx="27206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200" dirty="0"/>
                <a:t>HR 4.8 (95% CI 2.1~11.3), </a:t>
              </a:r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dirty="0"/>
                <a:t>p=0.000</a:t>
              </a:r>
              <a:endParaRPr lang="ko-KR" altLang="en-US" sz="1200" dirty="0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5AC6322-C689-4C51-9F6A-3E81DD0D7707}"/>
                </a:ext>
              </a:extLst>
            </p:cNvPr>
            <p:cNvSpPr txBox="1"/>
            <p:nvPr/>
          </p:nvSpPr>
          <p:spPr>
            <a:xfrm>
              <a:off x="2868866" y="834942"/>
              <a:ext cx="18646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8.0±1.4 [5.3~10.7]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C85F497-6FF7-4D58-B96D-605D97A9E68E}"/>
                </a:ext>
              </a:extLst>
            </p:cNvPr>
            <p:cNvSpPr txBox="1"/>
            <p:nvPr/>
          </p:nvSpPr>
          <p:spPr>
            <a:xfrm>
              <a:off x="4736154" y="1463030"/>
              <a:ext cx="193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11.0±0.9 [9.3~12.7]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5" name="그룹 264">
              <a:extLst>
                <a:ext uri="{FF2B5EF4-FFF2-40B4-BE49-F238E27FC236}">
                  <a16:creationId xmlns:a16="http://schemas.microsoft.com/office/drawing/2014/main" id="{F7F46CC6-C4B0-492B-8C9C-7A850B9D77B5}"/>
                </a:ext>
              </a:extLst>
            </p:cNvPr>
            <p:cNvGrpSpPr/>
            <p:nvPr/>
          </p:nvGrpSpPr>
          <p:grpSpPr>
            <a:xfrm>
              <a:off x="4654550" y="2825528"/>
              <a:ext cx="1693625" cy="358164"/>
              <a:chOff x="10027472" y="2890998"/>
              <a:chExt cx="1693625" cy="358164"/>
            </a:xfrm>
          </p:grpSpPr>
          <p:sp>
            <p:nvSpPr>
              <p:cNvPr id="266" name="Freeform 81">
                <a:extLst>
                  <a:ext uri="{FF2B5EF4-FFF2-40B4-BE49-F238E27FC236}">
                    <a16:creationId xmlns:a16="http://schemas.microsoft.com/office/drawing/2014/main" id="{EEB00697-7D00-49C4-9837-477227480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7472" y="3005405"/>
                <a:ext cx="146050" cy="36512"/>
              </a:xfrm>
              <a:custGeom>
                <a:avLst/>
                <a:gdLst>
                  <a:gd name="T0" fmla="*/ 0 w 92"/>
                  <a:gd name="T1" fmla="*/ 23 h 23"/>
                  <a:gd name="T2" fmla="*/ 46 w 92"/>
                  <a:gd name="T3" fmla="*/ 23 h 23"/>
                  <a:gd name="T4" fmla="*/ 46 w 92"/>
                  <a:gd name="T5" fmla="*/ 0 h 23"/>
                  <a:gd name="T6" fmla="*/ 92 w 92"/>
                  <a:gd name="T7" fmla="*/ 0 h 23"/>
                  <a:gd name="T8" fmla="*/ 92 w 92"/>
                  <a:gd name="T9" fmla="*/ 23 h 23"/>
                  <a:gd name="T10" fmla="*/ 92 w 92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23">
                    <a:moveTo>
                      <a:pt x="0" y="23"/>
                    </a:moveTo>
                    <a:lnTo>
                      <a:pt x="46" y="23"/>
                    </a:lnTo>
                    <a:lnTo>
                      <a:pt x="46" y="0"/>
                    </a:lnTo>
                    <a:lnTo>
                      <a:pt x="92" y="0"/>
                    </a:lnTo>
                    <a:lnTo>
                      <a:pt x="92" y="23"/>
                    </a:lnTo>
                    <a:lnTo>
                      <a:pt x="92" y="23"/>
                    </a:lnTo>
                  </a:path>
                </a:pathLst>
              </a:custGeom>
              <a:noFill/>
              <a:ln w="6350">
                <a:solidFill>
                  <a:srgbClr val="1192E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2" name="Freeform 82">
                <a:extLst>
                  <a:ext uri="{FF2B5EF4-FFF2-40B4-BE49-F238E27FC236}">
                    <a16:creationId xmlns:a16="http://schemas.microsoft.com/office/drawing/2014/main" id="{E5D135A8-B4F3-4BED-8D23-A68A0A464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7472" y="3141577"/>
                <a:ext cx="146050" cy="36512"/>
              </a:xfrm>
              <a:custGeom>
                <a:avLst/>
                <a:gdLst>
                  <a:gd name="T0" fmla="*/ 0 w 92"/>
                  <a:gd name="T1" fmla="*/ 23 h 23"/>
                  <a:gd name="T2" fmla="*/ 46 w 92"/>
                  <a:gd name="T3" fmla="*/ 23 h 23"/>
                  <a:gd name="T4" fmla="*/ 46 w 92"/>
                  <a:gd name="T5" fmla="*/ 0 h 23"/>
                  <a:gd name="T6" fmla="*/ 92 w 92"/>
                  <a:gd name="T7" fmla="*/ 0 h 23"/>
                  <a:gd name="T8" fmla="*/ 92 w 92"/>
                  <a:gd name="T9" fmla="*/ 23 h 23"/>
                  <a:gd name="T10" fmla="*/ 92 w 92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23">
                    <a:moveTo>
                      <a:pt x="0" y="23"/>
                    </a:moveTo>
                    <a:lnTo>
                      <a:pt x="46" y="23"/>
                    </a:lnTo>
                    <a:lnTo>
                      <a:pt x="46" y="0"/>
                    </a:lnTo>
                    <a:lnTo>
                      <a:pt x="92" y="0"/>
                    </a:lnTo>
                    <a:lnTo>
                      <a:pt x="92" y="23"/>
                    </a:lnTo>
                    <a:lnTo>
                      <a:pt x="92" y="23"/>
                    </a:lnTo>
                  </a:path>
                </a:pathLst>
              </a:custGeom>
              <a:noFill/>
              <a:ln w="6350">
                <a:solidFill>
                  <a:srgbClr val="D7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3" name="Rectangle 83">
                <a:extLst>
                  <a:ext uri="{FF2B5EF4-FFF2-40B4-BE49-F238E27FC236}">
                    <a16:creationId xmlns:a16="http://schemas.microsoft.com/office/drawing/2014/main" id="{437D7B03-94EA-4317-8FCD-5F19DDA08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1450" y="3064496"/>
                <a:ext cx="151964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1200" dirty="0">
                    <a:solidFill>
                      <a:srgbClr val="000000"/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 Baseline NEWS2 ≥ 5</a:t>
                </a:r>
                <a:endPara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274" name="Rectangle 84">
                <a:extLst>
                  <a:ext uri="{FF2B5EF4-FFF2-40B4-BE49-F238E27FC236}">
                    <a16:creationId xmlns:a16="http://schemas.microsoft.com/office/drawing/2014/main" id="{C175A622-3F4A-4DC9-AA62-035B888CD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50516" y="2890998"/>
                <a:ext cx="1394613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1200" dirty="0">
                    <a:solidFill>
                      <a:srgbClr val="000000"/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Baseline</a:t>
                </a:r>
                <a:r>
                  <a:rPr lang="ko-KR" altLang="en-US" sz="1200" dirty="0">
                    <a:solidFill>
                      <a:srgbClr val="000000"/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solidFill>
                      <a:srgbClr val="000000"/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NEWS2 &lt;5</a:t>
                </a:r>
                <a:endPara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5" name="Rectangle 51">
              <a:extLst>
                <a:ext uri="{FF2B5EF4-FFF2-40B4-BE49-F238E27FC236}">
                  <a16:creationId xmlns:a16="http://schemas.microsoft.com/office/drawing/2014/main" id="{9D7ED6DD-5557-43C9-9E6F-3373A0128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680" y="3524184"/>
              <a:ext cx="18370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Days after randomization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76" name="Rectangle 45">
              <a:extLst>
                <a:ext uri="{FF2B5EF4-FFF2-40B4-BE49-F238E27FC236}">
                  <a16:creationId xmlns:a16="http://schemas.microsoft.com/office/drawing/2014/main" id="{E51DA5AB-7D47-4ECE-9A0E-DF19325A2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418" y="3527038"/>
              <a:ext cx="99867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</a:rPr>
                <a:t>Number at risk</a:t>
              </a:r>
            </a:p>
          </p:txBody>
        </p: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21CF7A80-5A85-4C59-90F3-1BA9BD54BC23}"/>
                </a:ext>
              </a:extLst>
            </p:cNvPr>
            <p:cNvGrpSpPr/>
            <p:nvPr/>
          </p:nvGrpSpPr>
          <p:grpSpPr>
            <a:xfrm>
              <a:off x="1330649" y="3754314"/>
              <a:ext cx="1519647" cy="358164"/>
              <a:chOff x="3609328" y="3038368"/>
              <a:chExt cx="1519647" cy="358164"/>
            </a:xfrm>
          </p:grpSpPr>
          <p:sp>
            <p:nvSpPr>
              <p:cNvPr id="278" name="Rectangle 83">
                <a:extLst>
                  <a:ext uri="{FF2B5EF4-FFF2-40B4-BE49-F238E27FC236}">
                    <a16:creationId xmlns:a16="http://schemas.microsoft.com/office/drawing/2014/main" id="{5A80E1F1-32FC-409E-A399-E00979593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9328" y="3211866"/>
                <a:ext cx="151964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1200" dirty="0">
                    <a:solidFill>
                      <a:schemeClr val="accent1">
                        <a:lumMod val="75000"/>
                      </a:schemeClr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 Baseline NEWS2 ≥ 5</a:t>
                </a:r>
                <a:endPara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279" name="Rectangle 84">
                <a:extLst>
                  <a:ext uri="{FF2B5EF4-FFF2-40B4-BE49-F238E27FC236}">
                    <a16:creationId xmlns:a16="http://schemas.microsoft.com/office/drawing/2014/main" id="{0561043B-EFA9-4C28-901F-A091F00C11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8394" y="3038368"/>
                <a:ext cx="1394613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1200" dirty="0">
                    <a:solidFill>
                      <a:schemeClr val="accent1">
                        <a:lumMod val="75000"/>
                      </a:schemeClr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Baseline</a:t>
                </a:r>
                <a:r>
                  <a:rPr lang="ko-KR" altLang="en-US" sz="1200" dirty="0">
                    <a:solidFill>
                      <a:schemeClr val="accent1">
                        <a:lumMod val="75000"/>
                      </a:schemeClr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solidFill>
                      <a:schemeClr val="accent1">
                        <a:lumMod val="75000"/>
                      </a:schemeClr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NEWS2 &lt;5</a:t>
                </a:r>
                <a:endPara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7303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Box 125">
            <a:extLst>
              <a:ext uri="{FF2B5EF4-FFF2-40B4-BE49-F238E27FC236}">
                <a16:creationId xmlns:a16="http://schemas.microsoft.com/office/drawing/2014/main" id="{03723F32-65F1-4D75-9EF6-C998F5747C4C}"/>
              </a:ext>
            </a:extLst>
          </p:cNvPr>
          <p:cNvSpPr txBox="1"/>
          <p:nvPr/>
        </p:nvSpPr>
        <p:spPr>
          <a:xfrm>
            <a:off x="1079576" y="3927024"/>
            <a:ext cx="10266904" cy="14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3. % decreases in clinical scores (NEWS2) compared with baseline of patients in two cohorts of PP population, group of placebo and 0.2 mg/kg NuSepin. Two subgroups, all patients and moderate to severe patients with baseline NEWS2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 5, were analyzed. % decreases in NEWS2 at day 9 compared with baseline of patients were analyzed; the boxes represent median and interquartile range; the blue squares inside each box represent the mean; the whiskers extend to the highest and lowest values within 1.5 x the interquartile range of the nearer quartile; and the dots represent observed values.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that received 0.2 mg/kg NuSepin.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were determined by Wilcoxon Rank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 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3D9B979-E062-4A1B-9AC2-31FAA60C5EB3}"/>
              </a:ext>
            </a:extLst>
          </p:cNvPr>
          <p:cNvGrpSpPr/>
          <p:nvPr/>
        </p:nvGrpSpPr>
        <p:grpSpPr>
          <a:xfrm>
            <a:off x="4636616" y="283257"/>
            <a:ext cx="3082773" cy="3550696"/>
            <a:chOff x="2433324" y="253440"/>
            <a:chExt cx="3082773" cy="3550696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2F9B1BD7-23A3-4A77-9628-98800FE0D9B5}"/>
                </a:ext>
              </a:extLst>
            </p:cNvPr>
            <p:cNvSpPr txBox="1"/>
            <p:nvPr/>
          </p:nvSpPr>
          <p:spPr>
            <a:xfrm>
              <a:off x="2968420" y="3307867"/>
              <a:ext cx="7216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NuSepin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744177F9-CA27-41DB-BDC4-EE3FC9B46E1A}"/>
                </a:ext>
              </a:extLst>
            </p:cNvPr>
            <p:cNvSpPr txBox="1"/>
            <p:nvPr/>
          </p:nvSpPr>
          <p:spPr>
            <a:xfrm>
              <a:off x="3568188" y="3307867"/>
              <a:ext cx="6447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Placebo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9" name="직선 연결선 288">
              <a:extLst>
                <a:ext uri="{FF2B5EF4-FFF2-40B4-BE49-F238E27FC236}">
                  <a16:creationId xmlns:a16="http://schemas.microsoft.com/office/drawing/2014/main" id="{D116E29A-0673-4F2F-8563-22009C411507}"/>
                </a:ext>
              </a:extLst>
            </p:cNvPr>
            <p:cNvCxnSpPr/>
            <p:nvPr/>
          </p:nvCxnSpPr>
          <p:spPr>
            <a:xfrm>
              <a:off x="3121177" y="3559756"/>
              <a:ext cx="9772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F2C0B75-2B1C-4018-AAA7-35B1ABCB63CD}"/>
                </a:ext>
              </a:extLst>
            </p:cNvPr>
            <p:cNvSpPr txBox="1"/>
            <p:nvPr/>
          </p:nvSpPr>
          <p:spPr>
            <a:xfrm>
              <a:off x="3179981" y="3557915"/>
              <a:ext cx="882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All patients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1" name="직선 연결선 290">
              <a:extLst>
                <a:ext uri="{FF2B5EF4-FFF2-40B4-BE49-F238E27FC236}">
                  <a16:creationId xmlns:a16="http://schemas.microsoft.com/office/drawing/2014/main" id="{5BB03EC5-F421-4D57-8E6E-C48DB4210433}"/>
                </a:ext>
              </a:extLst>
            </p:cNvPr>
            <p:cNvCxnSpPr/>
            <p:nvPr/>
          </p:nvCxnSpPr>
          <p:spPr>
            <a:xfrm>
              <a:off x="4290452" y="3559756"/>
              <a:ext cx="9772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3A01F98E-3F99-4861-A5D2-04A4782169F8}"/>
                </a:ext>
              </a:extLst>
            </p:cNvPr>
            <p:cNvSpPr txBox="1"/>
            <p:nvPr/>
          </p:nvSpPr>
          <p:spPr>
            <a:xfrm>
              <a:off x="4101668" y="3307867"/>
              <a:ext cx="7216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NuSepin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FD38676B-2C74-4F2B-93D9-4E2EAF62D216}"/>
                </a:ext>
              </a:extLst>
            </p:cNvPr>
            <p:cNvSpPr txBox="1"/>
            <p:nvPr/>
          </p:nvSpPr>
          <p:spPr>
            <a:xfrm>
              <a:off x="4701435" y="3307867"/>
              <a:ext cx="6447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Placebo</a:t>
              </a:r>
              <a:endParaRPr lang="ko-KR" alt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AutoShape 99">
              <a:extLst>
                <a:ext uri="{FF2B5EF4-FFF2-40B4-BE49-F238E27FC236}">
                  <a16:creationId xmlns:a16="http://schemas.microsoft.com/office/drawing/2014/main" id="{1B925747-E763-4BFE-8A9F-8A1E7A7D4E7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03570" y="253440"/>
              <a:ext cx="2762250" cy="3177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577C9B51-247C-4AED-B0F1-930A48F1F17D}"/>
                </a:ext>
              </a:extLst>
            </p:cNvPr>
            <p:cNvSpPr txBox="1"/>
            <p:nvPr/>
          </p:nvSpPr>
          <p:spPr>
            <a:xfrm>
              <a:off x="3975786" y="3557915"/>
              <a:ext cx="15403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Baseline NEWS2 ≥ 5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1BEE7D51-7ACD-448B-8832-31E1CCE376EA}"/>
                </a:ext>
              </a:extLst>
            </p:cNvPr>
            <p:cNvSpPr txBox="1"/>
            <p:nvPr/>
          </p:nvSpPr>
          <p:spPr>
            <a:xfrm rot="16200000">
              <a:off x="982938" y="1847848"/>
              <a:ext cx="31777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% decreases in NEWS2 at day 9 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6F9E7CD5-74BF-449B-87B7-B32E7E53B14D}"/>
                </a:ext>
              </a:extLst>
            </p:cNvPr>
            <p:cNvGrpSpPr/>
            <p:nvPr/>
          </p:nvGrpSpPr>
          <p:grpSpPr>
            <a:xfrm>
              <a:off x="2690883" y="455163"/>
              <a:ext cx="2595563" cy="2869817"/>
              <a:chOff x="4479926" y="1011753"/>
              <a:chExt cx="2595563" cy="2869817"/>
            </a:xfrm>
          </p:grpSpPr>
          <p:sp>
            <p:nvSpPr>
              <p:cNvPr id="297" name="Line 101">
                <a:extLst>
                  <a:ext uri="{FF2B5EF4-FFF2-40B4-BE49-F238E27FC236}">
                    <a16:creationId xmlns:a16="http://schemas.microsoft.com/office/drawing/2014/main" id="{1D62919B-6B02-4C24-AC99-649106093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2026" y="3878553"/>
                <a:ext cx="230346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8" name="Rectangle 102">
                <a:extLst>
                  <a:ext uri="{FF2B5EF4-FFF2-40B4-BE49-F238E27FC236}">
                    <a16:creationId xmlns:a16="http://schemas.microsoft.com/office/drawing/2014/main" id="{4A2F5522-1DEB-48A5-8C9E-014E49B4A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4851" y="3662805"/>
                <a:ext cx="184346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-40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299" name="Rectangle 103">
                <a:extLst>
                  <a:ext uri="{FF2B5EF4-FFF2-40B4-BE49-F238E27FC236}">
                    <a16:creationId xmlns:a16="http://schemas.microsoft.com/office/drawing/2014/main" id="{7EE2FFE5-7AC5-4552-A599-17B5A02D4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4851" y="3355028"/>
                <a:ext cx="184346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-20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0" name="Rectangle 104">
                <a:extLst>
                  <a:ext uri="{FF2B5EF4-FFF2-40B4-BE49-F238E27FC236}">
                    <a16:creationId xmlns:a16="http://schemas.microsoft.com/office/drawing/2014/main" id="{6A085F1E-F1BC-4A19-A6D6-E21976E81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8038" y="3045741"/>
                <a:ext cx="70532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1" name="Rectangle 105">
                <a:extLst>
                  <a:ext uri="{FF2B5EF4-FFF2-40B4-BE49-F238E27FC236}">
                    <a16:creationId xmlns:a16="http://schemas.microsoft.com/office/drawing/2014/main" id="{B98F4833-F1C7-4565-B871-CF5B1D052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8188" y="2730419"/>
                <a:ext cx="141064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2" name="Rectangle 106">
                <a:extLst>
                  <a:ext uri="{FF2B5EF4-FFF2-40B4-BE49-F238E27FC236}">
                    <a16:creationId xmlns:a16="http://schemas.microsoft.com/office/drawing/2014/main" id="{E9B8AD70-9D4E-4D37-8E3A-945B18F76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8188" y="2422641"/>
                <a:ext cx="141064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3" name="Rectangle 107">
                <a:extLst>
                  <a:ext uri="{FF2B5EF4-FFF2-40B4-BE49-F238E27FC236}">
                    <a16:creationId xmlns:a16="http://schemas.microsoft.com/office/drawing/2014/main" id="{135E8A87-63CF-4DD7-BFD1-7D6423D6E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8188" y="2114863"/>
                <a:ext cx="141064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60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4" name="Rectangle 108">
                <a:extLst>
                  <a:ext uri="{FF2B5EF4-FFF2-40B4-BE49-F238E27FC236}">
                    <a16:creationId xmlns:a16="http://schemas.microsoft.com/office/drawing/2014/main" id="{507F6E5B-BFC1-406F-BA86-E5000CFCD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8188" y="1805576"/>
                <a:ext cx="141064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80</a:t>
                </a:r>
                <a:endParaRPr kumimoji="0" lang="ko-KR" altLang="ko-KR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5" name="Rectangle 109">
                <a:extLst>
                  <a:ext uri="{FF2B5EF4-FFF2-40B4-BE49-F238E27FC236}">
                    <a16:creationId xmlns:a16="http://schemas.microsoft.com/office/drawing/2014/main" id="{A9506A31-C8C2-46FD-A60C-AF94BFA78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9926" y="1491763"/>
                <a:ext cx="211596" cy="13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ko-KR" altLang="ko-K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06" name="Freeform 110">
                <a:extLst>
                  <a:ext uri="{FF2B5EF4-FFF2-40B4-BE49-F238E27FC236}">
                    <a16:creationId xmlns:a16="http://schemas.microsoft.com/office/drawing/2014/main" id="{6D89EDA0-6B80-42E5-AF69-59595671CC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8526" y="1396714"/>
                <a:ext cx="68263" cy="2484856"/>
              </a:xfrm>
              <a:custGeom>
                <a:avLst/>
                <a:gdLst>
                  <a:gd name="T0" fmla="*/ 43 w 43"/>
                  <a:gd name="T1" fmla="*/ 1647 h 1647"/>
                  <a:gd name="T2" fmla="*/ 43 w 43"/>
                  <a:gd name="T3" fmla="*/ 0 h 1647"/>
                  <a:gd name="T4" fmla="*/ 43 w 43"/>
                  <a:gd name="T5" fmla="*/ 1543 h 1647"/>
                  <a:gd name="T6" fmla="*/ 0 w 43"/>
                  <a:gd name="T7" fmla="*/ 1543 h 1647"/>
                  <a:gd name="T8" fmla="*/ 43 w 43"/>
                  <a:gd name="T9" fmla="*/ 1337 h 1647"/>
                  <a:gd name="T10" fmla="*/ 0 w 43"/>
                  <a:gd name="T11" fmla="*/ 1337 h 1647"/>
                  <a:gd name="T12" fmla="*/ 43 w 43"/>
                  <a:gd name="T13" fmla="*/ 1132 h 1647"/>
                  <a:gd name="T14" fmla="*/ 0 w 43"/>
                  <a:gd name="T15" fmla="*/ 1132 h 1647"/>
                  <a:gd name="T16" fmla="*/ 43 w 43"/>
                  <a:gd name="T17" fmla="*/ 926 h 1647"/>
                  <a:gd name="T18" fmla="*/ 0 w 43"/>
                  <a:gd name="T19" fmla="*/ 926 h 1647"/>
                  <a:gd name="T20" fmla="*/ 43 w 43"/>
                  <a:gd name="T21" fmla="*/ 721 h 1647"/>
                  <a:gd name="T22" fmla="*/ 0 w 43"/>
                  <a:gd name="T23" fmla="*/ 721 h 1647"/>
                  <a:gd name="T24" fmla="*/ 43 w 43"/>
                  <a:gd name="T25" fmla="*/ 516 h 1647"/>
                  <a:gd name="T26" fmla="*/ 0 w 43"/>
                  <a:gd name="T27" fmla="*/ 516 h 1647"/>
                  <a:gd name="T28" fmla="*/ 43 w 43"/>
                  <a:gd name="T29" fmla="*/ 310 h 1647"/>
                  <a:gd name="T30" fmla="*/ 0 w 43"/>
                  <a:gd name="T31" fmla="*/ 310 h 1647"/>
                  <a:gd name="T32" fmla="*/ 43 w 43"/>
                  <a:gd name="T33" fmla="*/ 105 h 1647"/>
                  <a:gd name="T34" fmla="*/ 0 w 43"/>
                  <a:gd name="T35" fmla="*/ 105 h 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1647">
                    <a:moveTo>
                      <a:pt x="43" y="1647"/>
                    </a:moveTo>
                    <a:lnTo>
                      <a:pt x="43" y="0"/>
                    </a:lnTo>
                    <a:moveTo>
                      <a:pt x="43" y="1543"/>
                    </a:moveTo>
                    <a:lnTo>
                      <a:pt x="0" y="1543"/>
                    </a:lnTo>
                    <a:moveTo>
                      <a:pt x="43" y="1337"/>
                    </a:moveTo>
                    <a:lnTo>
                      <a:pt x="0" y="1337"/>
                    </a:lnTo>
                    <a:moveTo>
                      <a:pt x="43" y="1132"/>
                    </a:moveTo>
                    <a:lnTo>
                      <a:pt x="0" y="1132"/>
                    </a:lnTo>
                    <a:moveTo>
                      <a:pt x="43" y="926"/>
                    </a:moveTo>
                    <a:lnTo>
                      <a:pt x="0" y="926"/>
                    </a:lnTo>
                    <a:moveTo>
                      <a:pt x="43" y="721"/>
                    </a:moveTo>
                    <a:lnTo>
                      <a:pt x="0" y="721"/>
                    </a:lnTo>
                    <a:moveTo>
                      <a:pt x="43" y="516"/>
                    </a:moveTo>
                    <a:lnTo>
                      <a:pt x="0" y="516"/>
                    </a:lnTo>
                    <a:moveTo>
                      <a:pt x="43" y="310"/>
                    </a:moveTo>
                    <a:lnTo>
                      <a:pt x="0" y="310"/>
                    </a:lnTo>
                    <a:moveTo>
                      <a:pt x="43" y="105"/>
                    </a:moveTo>
                    <a:lnTo>
                      <a:pt x="0" y="105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7" name="Rectangle 111">
                <a:extLst>
                  <a:ext uri="{FF2B5EF4-FFF2-40B4-BE49-F238E27FC236}">
                    <a16:creationId xmlns:a16="http://schemas.microsoft.com/office/drawing/2014/main" id="{FF9E1A5D-227A-4C11-AC7B-4144F298F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954588" y="1556638"/>
                <a:ext cx="349250" cy="306269"/>
              </a:xfrm>
              <a:prstGeom prst="rect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" name="Line 113">
                <a:extLst>
                  <a:ext uri="{FF2B5EF4-FFF2-40B4-BE49-F238E27FC236}">
                    <a16:creationId xmlns:a16="http://schemas.microsoft.com/office/drawing/2014/main" id="{981C3319-A16B-4D62-995C-0E2A64D87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9213" y="1864416"/>
                <a:ext cx="0" cy="253465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" name="Line 114">
                <a:extLst>
                  <a:ext uri="{FF2B5EF4-FFF2-40B4-BE49-F238E27FC236}">
                    <a16:creationId xmlns:a16="http://schemas.microsoft.com/office/drawing/2014/main" id="{1940B51F-E457-4007-931B-3EFEF4574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41901" y="2117881"/>
                <a:ext cx="17462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" name="Oval 115">
                <a:extLst>
                  <a:ext uri="{FF2B5EF4-FFF2-40B4-BE49-F238E27FC236}">
                    <a16:creationId xmlns:a16="http://schemas.microsoft.com/office/drawing/2014/main" id="{1649BE4E-C3B0-482B-9667-961DD350E5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989513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Oval 116">
                <a:extLst>
                  <a:ext uri="{FF2B5EF4-FFF2-40B4-BE49-F238E27FC236}">
                    <a16:creationId xmlns:a16="http://schemas.microsoft.com/office/drawing/2014/main" id="{72AF55C5-64B2-4AE7-9ED4-8CDEDB452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24438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Oval 117">
                <a:extLst>
                  <a:ext uri="{FF2B5EF4-FFF2-40B4-BE49-F238E27FC236}">
                    <a16:creationId xmlns:a16="http://schemas.microsoft.com/office/drawing/2014/main" id="{B5CED0B2-2175-4194-B69E-233EC4B4E5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23875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4" name="Oval 118">
                <a:extLst>
                  <a:ext uri="{FF2B5EF4-FFF2-40B4-BE49-F238E27FC236}">
                    <a16:creationId xmlns:a16="http://schemas.microsoft.com/office/drawing/2014/main" id="{0E8271CA-6C65-47BC-B472-A3EC4EA11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95876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5" name="Oval 119">
                <a:extLst>
                  <a:ext uri="{FF2B5EF4-FFF2-40B4-BE49-F238E27FC236}">
                    <a16:creationId xmlns:a16="http://schemas.microsoft.com/office/drawing/2014/main" id="{1143E7DC-8945-4D89-9ED4-CB6D7E7D0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32388" y="187346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Oval 120">
                <a:extLst>
                  <a:ext uri="{FF2B5EF4-FFF2-40B4-BE49-F238E27FC236}">
                    <a16:creationId xmlns:a16="http://schemas.microsoft.com/office/drawing/2014/main" id="{6D757D76-B0D6-4A9A-B4A5-1FD5E9B0E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60951" y="204546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Oval 121">
                <a:extLst>
                  <a:ext uri="{FF2B5EF4-FFF2-40B4-BE49-F238E27FC236}">
                    <a16:creationId xmlns:a16="http://schemas.microsoft.com/office/drawing/2014/main" id="{7849310A-7B6F-4848-905F-E7C435F7D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32388" y="2093741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Oval 122">
                <a:extLst>
                  <a:ext uri="{FF2B5EF4-FFF2-40B4-BE49-F238E27FC236}">
                    <a16:creationId xmlns:a16="http://schemas.microsoft.com/office/drawing/2014/main" id="{928CFD38-6230-4539-9D59-31EDAF68B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95876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9" name="Oval 123">
                <a:extLst>
                  <a:ext uri="{FF2B5EF4-FFF2-40B4-BE49-F238E27FC236}">
                    <a16:creationId xmlns:a16="http://schemas.microsoft.com/office/drawing/2014/main" id="{15F1AE05-04B5-477B-A82C-69B8995A1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6095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0" name="Oval 124">
                <a:extLst>
                  <a:ext uri="{FF2B5EF4-FFF2-40B4-BE49-F238E27FC236}">
                    <a16:creationId xmlns:a16="http://schemas.microsoft.com/office/drawing/2014/main" id="{2C33C57F-E761-47E4-A93A-2590A9B76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32388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1" name="Oval 125">
                <a:extLst>
                  <a:ext uri="{FF2B5EF4-FFF2-40B4-BE49-F238E27FC236}">
                    <a16:creationId xmlns:a16="http://schemas.microsoft.com/office/drawing/2014/main" id="{50A4A329-BC0B-455C-ACDC-2F539E14C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60951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Oval 126">
                <a:extLst>
                  <a:ext uri="{FF2B5EF4-FFF2-40B4-BE49-F238E27FC236}">
                    <a16:creationId xmlns:a16="http://schemas.microsoft.com/office/drawing/2014/main" id="{7FC66FF0-6F24-48A8-8FCA-FE4D609BB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68901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3" name="Oval 127">
                <a:extLst>
                  <a:ext uri="{FF2B5EF4-FFF2-40B4-BE49-F238E27FC236}">
                    <a16:creationId xmlns:a16="http://schemas.microsoft.com/office/drawing/2014/main" id="{0E49B524-AFB5-47A1-B470-23B24C27EB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24438" y="1724106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4" name="Oval 128">
                <a:extLst>
                  <a:ext uri="{FF2B5EF4-FFF2-40B4-BE49-F238E27FC236}">
                    <a16:creationId xmlns:a16="http://schemas.microsoft.com/office/drawing/2014/main" id="{580DA4BE-9C8A-4049-AC9C-4495A86F8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32388" y="1724106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5" name="Oval 129">
                <a:extLst>
                  <a:ext uri="{FF2B5EF4-FFF2-40B4-BE49-F238E27FC236}">
                    <a16:creationId xmlns:a16="http://schemas.microsoft.com/office/drawing/2014/main" id="{95213D05-542A-4506-85B7-0F04322D71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95876" y="1917221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6" name="Oval 130">
                <a:extLst>
                  <a:ext uri="{FF2B5EF4-FFF2-40B4-BE49-F238E27FC236}">
                    <a16:creationId xmlns:a16="http://schemas.microsoft.com/office/drawing/2014/main" id="{9ADA2F05-A859-4094-B8A3-BC9A4F260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6890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7" name="Oval 131">
                <a:extLst>
                  <a:ext uri="{FF2B5EF4-FFF2-40B4-BE49-F238E27FC236}">
                    <a16:creationId xmlns:a16="http://schemas.microsoft.com/office/drawing/2014/main" id="{CB348460-90B5-41E0-BEC8-EDD20AF31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95876" y="183876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" name="Oval 132">
                <a:extLst>
                  <a:ext uri="{FF2B5EF4-FFF2-40B4-BE49-F238E27FC236}">
                    <a16:creationId xmlns:a16="http://schemas.microsoft.com/office/drawing/2014/main" id="{04F96F49-ACB6-457A-95C4-1A6B2B46E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95300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9" name="Oval 133">
                <a:extLst>
                  <a:ext uri="{FF2B5EF4-FFF2-40B4-BE49-F238E27FC236}">
                    <a16:creationId xmlns:a16="http://schemas.microsoft.com/office/drawing/2014/main" id="{4D7136F0-2C3D-4954-A27D-45C90BF6C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205413" y="1529481"/>
                <a:ext cx="65088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0" name="Rectangle 154">
                <a:extLst>
                  <a:ext uri="{FF2B5EF4-FFF2-40B4-BE49-F238E27FC236}">
                    <a16:creationId xmlns:a16="http://schemas.microsoft.com/office/drawing/2014/main" id="{D95FF26D-A763-4335-890D-AD643DBCC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483226" y="1556638"/>
                <a:ext cx="349250" cy="772463"/>
              </a:xfrm>
              <a:prstGeom prst="rect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2" name="Line 156">
                <a:extLst>
                  <a:ext uri="{FF2B5EF4-FFF2-40B4-BE49-F238E27FC236}">
                    <a16:creationId xmlns:a16="http://schemas.microsoft.com/office/drawing/2014/main" id="{5797E1CE-0DFD-4736-886A-D4A4D3DE0B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57851" y="2329101"/>
                <a:ext cx="0" cy="1084767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3" name="Line 157">
                <a:extLst>
                  <a:ext uri="{FF2B5EF4-FFF2-40B4-BE49-F238E27FC236}">
                    <a16:creationId xmlns:a16="http://schemas.microsoft.com/office/drawing/2014/main" id="{179C4DC5-E239-443C-9F8A-7939310BED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70538" y="3413868"/>
                <a:ext cx="17462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4" name="Oval 158">
                <a:extLst>
                  <a:ext uri="{FF2B5EF4-FFF2-40B4-BE49-F238E27FC236}">
                    <a16:creationId xmlns:a16="http://schemas.microsoft.com/office/drawing/2014/main" id="{74AADBBF-B666-4831-9E1B-88D966D59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53085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5" name="Oval 159">
                <a:extLst>
                  <a:ext uri="{FF2B5EF4-FFF2-40B4-BE49-F238E27FC236}">
                    <a16:creationId xmlns:a16="http://schemas.microsoft.com/office/drawing/2014/main" id="{FD5B4518-0F35-48C3-A534-A1FA2725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481638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6" name="Oval 160">
                <a:extLst>
                  <a:ext uri="{FF2B5EF4-FFF2-40B4-BE49-F238E27FC236}">
                    <a16:creationId xmlns:a16="http://schemas.microsoft.com/office/drawing/2014/main" id="{81DD2FED-184A-4D79-A63B-F2BA2D9EC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2498077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7" name="Oval 161">
                <a:extLst>
                  <a:ext uri="{FF2B5EF4-FFF2-40B4-BE49-F238E27FC236}">
                    <a16:creationId xmlns:a16="http://schemas.microsoft.com/office/drawing/2014/main" id="{2BFE6611-F59F-4203-9B44-804251F8E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578476" y="230345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8" name="Oval 162">
                <a:extLst>
                  <a:ext uri="{FF2B5EF4-FFF2-40B4-BE49-F238E27FC236}">
                    <a16:creationId xmlns:a16="http://schemas.microsoft.com/office/drawing/2014/main" id="{DA3FB4E4-1AF3-49D0-9EC6-C438A914B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2217456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9" name="Oval 163">
                <a:extLst>
                  <a:ext uri="{FF2B5EF4-FFF2-40B4-BE49-F238E27FC236}">
                    <a16:creationId xmlns:a16="http://schemas.microsoft.com/office/drawing/2014/main" id="{99EDA376-81DC-418B-BC9B-B15512A14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239095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0" name="Oval 164">
                <a:extLst>
                  <a:ext uri="{FF2B5EF4-FFF2-40B4-BE49-F238E27FC236}">
                    <a16:creationId xmlns:a16="http://schemas.microsoft.com/office/drawing/2014/main" id="{268CDE6B-0BA1-4523-8D37-FA10609027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187346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Oval 165">
                <a:extLst>
                  <a:ext uri="{FF2B5EF4-FFF2-40B4-BE49-F238E27FC236}">
                    <a16:creationId xmlns:a16="http://schemas.microsoft.com/office/drawing/2014/main" id="{69B2DDF2-FA3E-4F4C-BC54-884F142C4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73726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2" name="Oval 166">
                <a:extLst>
                  <a:ext uri="{FF2B5EF4-FFF2-40B4-BE49-F238E27FC236}">
                    <a16:creationId xmlns:a16="http://schemas.microsoft.com/office/drawing/2014/main" id="{F465ECB2-F887-48D6-B73D-1AF3625FC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578476" y="1724106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3" name="Oval 167">
                <a:extLst>
                  <a:ext uri="{FF2B5EF4-FFF2-40B4-BE49-F238E27FC236}">
                    <a16:creationId xmlns:a16="http://schemas.microsoft.com/office/drawing/2014/main" id="{2DCD23F0-73B7-4308-B76E-FF6120FF2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767388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4" name="Oval 168">
                <a:extLst>
                  <a:ext uri="{FF2B5EF4-FFF2-40B4-BE49-F238E27FC236}">
                    <a16:creationId xmlns:a16="http://schemas.microsoft.com/office/drawing/2014/main" id="{07CBF199-B6E9-42F1-84CA-6D289C38F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5" name="Oval 169">
                <a:extLst>
                  <a:ext uri="{FF2B5EF4-FFF2-40B4-BE49-F238E27FC236}">
                    <a16:creationId xmlns:a16="http://schemas.microsoft.com/office/drawing/2014/main" id="{86783728-FE76-458C-B730-1517A05344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578476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6" name="Oval 170">
                <a:extLst>
                  <a:ext uri="{FF2B5EF4-FFF2-40B4-BE49-F238E27FC236}">
                    <a16:creationId xmlns:a16="http://schemas.microsoft.com/office/drawing/2014/main" id="{08BF3E4F-0F2A-4F95-99DE-3C501B37C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72135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7" name="Oval 171">
                <a:extLst>
                  <a:ext uri="{FF2B5EF4-FFF2-40B4-BE49-F238E27FC236}">
                    <a16:creationId xmlns:a16="http://schemas.microsoft.com/office/drawing/2014/main" id="{5D3E7BD3-A3A3-4F2C-956D-4F6C194BA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73726" y="230345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8" name="Oval 172">
                <a:extLst>
                  <a:ext uri="{FF2B5EF4-FFF2-40B4-BE49-F238E27FC236}">
                    <a16:creationId xmlns:a16="http://schemas.microsoft.com/office/drawing/2014/main" id="{6DC5035F-96D6-49F3-9752-1793FAECB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230345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" name="Oval 173">
                <a:extLst>
                  <a:ext uri="{FF2B5EF4-FFF2-40B4-BE49-F238E27FC236}">
                    <a16:creationId xmlns:a16="http://schemas.microsoft.com/office/drawing/2014/main" id="{1379E0DB-07DC-4E77-BC8A-CE8C6E99F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73726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0" name="Oval 174">
                <a:extLst>
                  <a:ext uri="{FF2B5EF4-FFF2-40B4-BE49-F238E27FC236}">
                    <a16:creationId xmlns:a16="http://schemas.microsoft.com/office/drawing/2014/main" id="{870D2ACD-07C9-46C5-83B0-B612F69CD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624513" y="3389728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" name="TextBox 388">
                <a:extLst>
                  <a:ext uri="{FF2B5EF4-FFF2-40B4-BE49-F238E27FC236}">
                    <a16:creationId xmlns:a16="http://schemas.microsoft.com/office/drawing/2014/main" id="{77E7A805-13AA-4691-82D0-511ED8B03D93}"/>
                  </a:ext>
                </a:extLst>
              </p:cNvPr>
              <p:cNvSpPr txBox="1"/>
              <p:nvPr/>
            </p:nvSpPr>
            <p:spPr>
              <a:xfrm>
                <a:off x="5029458" y="1224057"/>
                <a:ext cx="69602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ko-K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p=0.168</a:t>
                </a:r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90" name="직선 연결선 389">
                <a:extLst>
                  <a:ext uri="{FF2B5EF4-FFF2-40B4-BE49-F238E27FC236}">
                    <a16:creationId xmlns:a16="http://schemas.microsoft.com/office/drawing/2014/main" id="{1385C098-BF7E-4E58-9F9F-0170F480C7CB}"/>
                  </a:ext>
                </a:extLst>
              </p:cNvPr>
              <p:cNvCxnSpPr/>
              <p:nvPr/>
            </p:nvCxnSpPr>
            <p:spPr>
              <a:xfrm>
                <a:off x="5095947" y="1420444"/>
                <a:ext cx="5631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1" name="TextBox 390">
                <a:extLst>
                  <a:ext uri="{FF2B5EF4-FFF2-40B4-BE49-F238E27FC236}">
                    <a16:creationId xmlns:a16="http://schemas.microsoft.com/office/drawing/2014/main" id="{59073B55-86D3-4872-BAF9-FF1C3150BECE}"/>
                  </a:ext>
                </a:extLst>
              </p:cNvPr>
              <p:cNvSpPr txBox="1"/>
              <p:nvPr/>
            </p:nvSpPr>
            <p:spPr>
              <a:xfrm>
                <a:off x="6102501" y="1224057"/>
                <a:ext cx="69602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ko-KR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p=0.041</a:t>
                </a:r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0" name="Rectangle 134">
                <a:extLst>
                  <a:ext uri="{FF2B5EF4-FFF2-40B4-BE49-F238E27FC236}">
                    <a16:creationId xmlns:a16="http://schemas.microsoft.com/office/drawing/2014/main" id="{3CBD4121-2822-4A76-A978-4BB9066D0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011863" y="1556638"/>
                <a:ext cx="349250" cy="279112"/>
              </a:xfrm>
              <a:prstGeom prst="rect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2" name="Line 136">
                <a:extLst>
                  <a:ext uri="{FF2B5EF4-FFF2-40B4-BE49-F238E27FC236}">
                    <a16:creationId xmlns:a16="http://schemas.microsoft.com/office/drawing/2014/main" id="{B19962EC-CB57-4346-8FCE-72C5AF2EE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86488" y="1835751"/>
                <a:ext cx="0" cy="28213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3" name="Line 137">
                <a:extLst>
                  <a:ext uri="{FF2B5EF4-FFF2-40B4-BE49-F238E27FC236}">
                    <a16:creationId xmlns:a16="http://schemas.microsoft.com/office/drawing/2014/main" id="{0A360E43-5CCA-46CD-91A5-15C2CCDAC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99176" y="2117881"/>
                <a:ext cx="17462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4" name="Oval 138">
                <a:extLst>
                  <a:ext uri="{FF2B5EF4-FFF2-40B4-BE49-F238E27FC236}">
                    <a16:creationId xmlns:a16="http://schemas.microsoft.com/office/drawing/2014/main" id="{0A6D96E1-D40C-4844-A799-8884BA221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05526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5" name="Oval 139">
                <a:extLst>
                  <a:ext uri="{FF2B5EF4-FFF2-40B4-BE49-F238E27FC236}">
                    <a16:creationId xmlns:a16="http://schemas.microsoft.com/office/drawing/2014/main" id="{18098C33-A543-42ED-8BD0-8419C4DD3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00775" y="1529481"/>
                <a:ext cx="68263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6" name="Oval 140">
                <a:extLst>
                  <a:ext uri="{FF2B5EF4-FFF2-40B4-BE49-F238E27FC236}">
                    <a16:creationId xmlns:a16="http://schemas.microsoft.com/office/drawing/2014/main" id="{F097C20C-7D37-464F-B9CD-D29AFB8A5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53151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7" name="Oval 141">
                <a:extLst>
                  <a:ext uri="{FF2B5EF4-FFF2-40B4-BE49-F238E27FC236}">
                    <a16:creationId xmlns:a16="http://schemas.microsoft.com/office/drawing/2014/main" id="{593893E0-24E8-4AC4-B153-538C19AA7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53151" y="187346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8" name="Oval 142">
                <a:extLst>
                  <a:ext uri="{FF2B5EF4-FFF2-40B4-BE49-F238E27FC236}">
                    <a16:creationId xmlns:a16="http://schemas.microsoft.com/office/drawing/2014/main" id="{8A9EE27B-C21F-49B4-AB59-ACBF96B6C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05526" y="204546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" name="Oval 143">
                <a:extLst>
                  <a:ext uri="{FF2B5EF4-FFF2-40B4-BE49-F238E27FC236}">
                    <a16:creationId xmlns:a16="http://schemas.microsoft.com/office/drawing/2014/main" id="{AF83086B-7970-4BB5-872E-B3F6AEFB9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00775" y="2093741"/>
                <a:ext cx="68263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0" name="Oval 144">
                <a:extLst>
                  <a:ext uri="{FF2B5EF4-FFF2-40B4-BE49-F238E27FC236}">
                    <a16:creationId xmlns:a16="http://schemas.microsoft.com/office/drawing/2014/main" id="{158B4962-1770-4CB6-85AB-8234E300E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010276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1" name="Oval 145">
                <a:extLst>
                  <a:ext uri="{FF2B5EF4-FFF2-40B4-BE49-F238E27FC236}">
                    <a16:creationId xmlns:a16="http://schemas.microsoft.com/office/drawing/2014/main" id="{62D7074A-19D1-4958-A389-2253F1776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05790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2" name="Oval 146">
                <a:extLst>
                  <a:ext uri="{FF2B5EF4-FFF2-40B4-BE49-F238E27FC236}">
                    <a16:creationId xmlns:a16="http://schemas.microsoft.com/office/drawing/2014/main" id="{CF40C596-5134-41D5-8530-C4742FD95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4840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3" name="Oval 147">
                <a:extLst>
                  <a:ext uri="{FF2B5EF4-FFF2-40B4-BE49-F238E27FC236}">
                    <a16:creationId xmlns:a16="http://schemas.microsoft.com/office/drawing/2014/main" id="{61605841-23B8-4A2D-BD92-E1BD12DF7B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00775" y="1701474"/>
                <a:ext cx="68263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4" name="Oval 148">
                <a:extLst>
                  <a:ext uri="{FF2B5EF4-FFF2-40B4-BE49-F238E27FC236}">
                    <a16:creationId xmlns:a16="http://schemas.microsoft.com/office/drawing/2014/main" id="{10018190-60C6-4C36-A53B-679486397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48401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5" name="Oval 149">
                <a:extLst>
                  <a:ext uri="{FF2B5EF4-FFF2-40B4-BE49-F238E27FC236}">
                    <a16:creationId xmlns:a16="http://schemas.microsoft.com/office/drawing/2014/main" id="{D009F4EA-8AD3-41B9-AD0F-0378655DE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057901" y="1724106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6" name="Oval 150">
                <a:extLst>
                  <a:ext uri="{FF2B5EF4-FFF2-40B4-BE49-F238E27FC236}">
                    <a16:creationId xmlns:a16="http://schemas.microsoft.com/office/drawing/2014/main" id="{595441B2-05EE-4478-8C65-4B338F0AE9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05526" y="1724106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7" name="Oval 151">
                <a:extLst>
                  <a:ext uri="{FF2B5EF4-FFF2-40B4-BE49-F238E27FC236}">
                    <a16:creationId xmlns:a16="http://schemas.microsoft.com/office/drawing/2014/main" id="{516CE0B9-3357-4FF7-9EC0-BE38F01A4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05526" y="183876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8" name="Oval 152">
                <a:extLst>
                  <a:ext uri="{FF2B5EF4-FFF2-40B4-BE49-F238E27FC236}">
                    <a16:creationId xmlns:a16="http://schemas.microsoft.com/office/drawing/2014/main" id="{2B7386EE-EA66-46EA-898F-277075E58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296026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" name="Oval 153">
                <a:extLst>
                  <a:ext uri="{FF2B5EF4-FFF2-40B4-BE49-F238E27FC236}">
                    <a16:creationId xmlns:a16="http://schemas.microsoft.com/office/drawing/2014/main" id="{D594D6BE-341E-41EE-B36D-75DC2B687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153151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1" name="Rectangle 175">
                <a:extLst>
                  <a:ext uri="{FF2B5EF4-FFF2-40B4-BE49-F238E27FC236}">
                    <a16:creationId xmlns:a16="http://schemas.microsoft.com/office/drawing/2014/main" id="{448112EB-4647-4CA7-AF64-D8F08D033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540501" y="1598882"/>
                <a:ext cx="349250" cy="795094"/>
              </a:xfrm>
              <a:prstGeom prst="rect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3" name="Line 177">
                <a:extLst>
                  <a:ext uri="{FF2B5EF4-FFF2-40B4-BE49-F238E27FC236}">
                    <a16:creationId xmlns:a16="http://schemas.microsoft.com/office/drawing/2014/main" id="{DBE6C936-5638-4EE3-BCB2-A779EAC333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15126" y="1555130"/>
                <a:ext cx="0" cy="42244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4" name="Line 178">
                <a:extLst>
                  <a:ext uri="{FF2B5EF4-FFF2-40B4-BE49-F238E27FC236}">
                    <a16:creationId xmlns:a16="http://schemas.microsoft.com/office/drawing/2014/main" id="{293BB9C9-7ABA-4DB7-8C21-4A699BBA28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27813" y="1555130"/>
                <a:ext cx="17462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5" name="Line 179">
                <a:extLst>
                  <a:ext uri="{FF2B5EF4-FFF2-40B4-BE49-F238E27FC236}">
                    <a16:creationId xmlns:a16="http://schemas.microsoft.com/office/drawing/2014/main" id="{7FAA830D-EDCF-49DC-886E-1C9DBBB9D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15126" y="2393976"/>
                <a:ext cx="0" cy="1019892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6" name="Line 180">
                <a:extLst>
                  <a:ext uri="{FF2B5EF4-FFF2-40B4-BE49-F238E27FC236}">
                    <a16:creationId xmlns:a16="http://schemas.microsoft.com/office/drawing/2014/main" id="{54516D31-9381-4406-A504-C4982FD790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27813" y="3413868"/>
                <a:ext cx="17462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7" name="Oval 181">
                <a:extLst>
                  <a:ext uri="{FF2B5EF4-FFF2-40B4-BE49-F238E27FC236}">
                    <a16:creationId xmlns:a16="http://schemas.microsoft.com/office/drawing/2014/main" id="{1978AC10-7C50-4B99-83E7-926BD9553A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681788" y="2498077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8" name="Oval 182">
                <a:extLst>
                  <a:ext uri="{FF2B5EF4-FFF2-40B4-BE49-F238E27FC236}">
                    <a16:creationId xmlns:a16="http://schemas.microsoft.com/office/drawing/2014/main" id="{AB4FA704-0DF6-4F69-9D4C-4D6DE6D25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824663" y="230345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" name="Oval 183">
                <a:extLst>
                  <a:ext uri="{FF2B5EF4-FFF2-40B4-BE49-F238E27FC236}">
                    <a16:creationId xmlns:a16="http://schemas.microsoft.com/office/drawing/2014/main" id="{FAC52782-C3D3-4AD6-91E5-DEEA622E7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681788" y="2217456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0" name="Oval 184">
                <a:extLst>
                  <a:ext uri="{FF2B5EF4-FFF2-40B4-BE49-F238E27FC236}">
                    <a16:creationId xmlns:a16="http://schemas.microsoft.com/office/drawing/2014/main" id="{6872BA2E-5E07-4B23-AD2E-727BA9FE0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681788" y="239095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1" name="Oval 185">
                <a:extLst>
                  <a:ext uri="{FF2B5EF4-FFF2-40B4-BE49-F238E27FC236}">
                    <a16:creationId xmlns:a16="http://schemas.microsoft.com/office/drawing/2014/main" id="{06654986-5FDF-4D1A-90BB-C2DE6D184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681788" y="1873468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2" name="Oval 186">
                <a:extLst>
                  <a:ext uri="{FF2B5EF4-FFF2-40B4-BE49-F238E27FC236}">
                    <a16:creationId xmlns:a16="http://schemas.microsoft.com/office/drawing/2014/main" id="{EE4A0420-6903-4195-AA30-EE5FD220BC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824663" y="1701474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3" name="Oval 187">
                <a:extLst>
                  <a:ext uri="{FF2B5EF4-FFF2-40B4-BE49-F238E27FC236}">
                    <a16:creationId xmlns:a16="http://schemas.microsoft.com/office/drawing/2014/main" id="{D02CB5EB-8B5E-4435-9997-41B812058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538913" y="1724106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4" name="Oval 188">
                <a:extLst>
                  <a:ext uri="{FF2B5EF4-FFF2-40B4-BE49-F238E27FC236}">
                    <a16:creationId xmlns:a16="http://schemas.microsoft.com/office/drawing/2014/main" id="{B7788D7F-F58E-4FEB-91C5-E23E93829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538913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5" name="Oval 189">
                <a:extLst>
                  <a:ext uri="{FF2B5EF4-FFF2-40B4-BE49-F238E27FC236}">
                    <a16:creationId xmlns:a16="http://schemas.microsoft.com/office/drawing/2014/main" id="{70BFE4FB-B3C9-463D-BEC2-29B7E7ECA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824663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6" name="Oval 190">
                <a:extLst>
                  <a:ext uri="{FF2B5EF4-FFF2-40B4-BE49-F238E27FC236}">
                    <a16:creationId xmlns:a16="http://schemas.microsoft.com/office/drawing/2014/main" id="{94A93880-E8CD-4A20-AEA9-D20C5E9A0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538913" y="2303452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7" name="Oval 191">
                <a:extLst>
                  <a:ext uri="{FF2B5EF4-FFF2-40B4-BE49-F238E27FC236}">
                    <a16:creationId xmlns:a16="http://schemas.microsoft.com/office/drawing/2014/main" id="{1659FBF0-4CED-435D-8129-CDF68A6F9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681788" y="1529481"/>
                <a:ext cx="66675" cy="51297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8" name="Oval 192">
                <a:extLst>
                  <a:ext uri="{FF2B5EF4-FFF2-40B4-BE49-F238E27FC236}">
                    <a16:creationId xmlns:a16="http://schemas.microsoft.com/office/drawing/2014/main" id="{9AA83668-EBC4-417C-B350-CC65762B8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681788" y="3389728"/>
                <a:ext cx="66675" cy="49788"/>
              </a:xfrm>
              <a:prstGeom prst="ellips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92" name="직선 연결선 391">
                <a:extLst>
                  <a:ext uri="{FF2B5EF4-FFF2-40B4-BE49-F238E27FC236}">
                    <a16:creationId xmlns:a16="http://schemas.microsoft.com/office/drawing/2014/main" id="{499FACB9-12EA-4AD7-9E3B-9E171707E17E}"/>
                  </a:ext>
                </a:extLst>
              </p:cNvPr>
              <p:cNvCxnSpPr/>
              <p:nvPr/>
            </p:nvCxnSpPr>
            <p:spPr>
              <a:xfrm flipH="1">
                <a:off x="6169500" y="1420444"/>
                <a:ext cx="5631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7" name="Freeform 110">
                <a:extLst>
                  <a:ext uri="{FF2B5EF4-FFF2-40B4-BE49-F238E27FC236}">
                    <a16:creationId xmlns:a16="http://schemas.microsoft.com/office/drawing/2014/main" id="{956E0C23-3973-48BF-B50C-900DD31E7F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8526" y="1087379"/>
                <a:ext cx="68263" cy="2484857"/>
              </a:xfrm>
              <a:custGeom>
                <a:avLst/>
                <a:gdLst>
                  <a:gd name="T0" fmla="*/ 43 w 43"/>
                  <a:gd name="T1" fmla="*/ 1647 h 1647"/>
                  <a:gd name="T2" fmla="*/ 43 w 43"/>
                  <a:gd name="T3" fmla="*/ 0 h 1647"/>
                  <a:gd name="T4" fmla="*/ 43 w 43"/>
                  <a:gd name="T5" fmla="*/ 1543 h 1647"/>
                  <a:gd name="T6" fmla="*/ 0 w 43"/>
                  <a:gd name="T7" fmla="*/ 1543 h 1647"/>
                  <a:gd name="T8" fmla="*/ 43 w 43"/>
                  <a:gd name="T9" fmla="*/ 1337 h 1647"/>
                  <a:gd name="T10" fmla="*/ 0 w 43"/>
                  <a:gd name="T11" fmla="*/ 1337 h 1647"/>
                  <a:gd name="T12" fmla="*/ 43 w 43"/>
                  <a:gd name="T13" fmla="*/ 1132 h 1647"/>
                  <a:gd name="T14" fmla="*/ 0 w 43"/>
                  <a:gd name="T15" fmla="*/ 1132 h 1647"/>
                  <a:gd name="T16" fmla="*/ 43 w 43"/>
                  <a:gd name="T17" fmla="*/ 926 h 1647"/>
                  <a:gd name="T18" fmla="*/ 0 w 43"/>
                  <a:gd name="T19" fmla="*/ 926 h 1647"/>
                  <a:gd name="T20" fmla="*/ 43 w 43"/>
                  <a:gd name="T21" fmla="*/ 721 h 1647"/>
                  <a:gd name="T22" fmla="*/ 0 w 43"/>
                  <a:gd name="T23" fmla="*/ 721 h 1647"/>
                  <a:gd name="T24" fmla="*/ 43 w 43"/>
                  <a:gd name="T25" fmla="*/ 516 h 1647"/>
                  <a:gd name="T26" fmla="*/ 0 w 43"/>
                  <a:gd name="T27" fmla="*/ 516 h 1647"/>
                  <a:gd name="T28" fmla="*/ 43 w 43"/>
                  <a:gd name="T29" fmla="*/ 310 h 1647"/>
                  <a:gd name="T30" fmla="*/ 0 w 43"/>
                  <a:gd name="T31" fmla="*/ 310 h 1647"/>
                  <a:gd name="T32" fmla="*/ 43 w 43"/>
                  <a:gd name="T33" fmla="*/ 105 h 1647"/>
                  <a:gd name="T34" fmla="*/ 0 w 43"/>
                  <a:gd name="T35" fmla="*/ 105 h 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1647">
                    <a:moveTo>
                      <a:pt x="43" y="1647"/>
                    </a:moveTo>
                    <a:lnTo>
                      <a:pt x="43" y="0"/>
                    </a:lnTo>
                    <a:moveTo>
                      <a:pt x="43" y="1543"/>
                    </a:moveTo>
                    <a:lnTo>
                      <a:pt x="0" y="1543"/>
                    </a:lnTo>
                    <a:moveTo>
                      <a:pt x="43" y="1337"/>
                    </a:moveTo>
                    <a:lnTo>
                      <a:pt x="0" y="1337"/>
                    </a:lnTo>
                    <a:moveTo>
                      <a:pt x="43" y="1132"/>
                    </a:moveTo>
                    <a:lnTo>
                      <a:pt x="0" y="1132"/>
                    </a:lnTo>
                    <a:moveTo>
                      <a:pt x="43" y="926"/>
                    </a:moveTo>
                    <a:lnTo>
                      <a:pt x="0" y="926"/>
                    </a:lnTo>
                    <a:moveTo>
                      <a:pt x="43" y="721"/>
                    </a:moveTo>
                    <a:lnTo>
                      <a:pt x="0" y="721"/>
                    </a:lnTo>
                    <a:moveTo>
                      <a:pt x="43" y="516"/>
                    </a:moveTo>
                    <a:lnTo>
                      <a:pt x="0" y="516"/>
                    </a:lnTo>
                    <a:moveTo>
                      <a:pt x="43" y="310"/>
                    </a:moveTo>
                    <a:lnTo>
                      <a:pt x="0" y="310"/>
                    </a:lnTo>
                    <a:moveTo>
                      <a:pt x="43" y="105"/>
                    </a:moveTo>
                    <a:lnTo>
                      <a:pt x="0" y="105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8" name="Rectangle 109">
                <a:extLst>
                  <a:ext uri="{FF2B5EF4-FFF2-40B4-BE49-F238E27FC236}">
                    <a16:creationId xmlns:a16="http://schemas.microsoft.com/office/drawing/2014/main" id="{895A66C2-532B-445C-8DA0-6C19DEF0F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9926" y="1179518"/>
                <a:ext cx="211596" cy="136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120</a:t>
                </a:r>
                <a:endParaRPr kumimoji="0" lang="ko-KR" altLang="ko-K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509" name="직사각형 508">
                <a:extLst>
                  <a:ext uri="{FF2B5EF4-FFF2-40B4-BE49-F238E27FC236}">
                    <a16:creationId xmlns:a16="http://schemas.microsoft.com/office/drawing/2014/main" id="{DECE6537-759E-4579-843D-7074344E5BE8}"/>
                  </a:ext>
                </a:extLst>
              </p:cNvPr>
              <p:cNvSpPr/>
              <p:nvPr/>
            </p:nvSpPr>
            <p:spPr>
              <a:xfrm>
                <a:off x="4730839" y="1011753"/>
                <a:ext cx="169774" cy="228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9" name="Line 112">
                <a:extLst>
                  <a:ext uri="{FF2B5EF4-FFF2-40B4-BE49-F238E27FC236}">
                    <a16:creationId xmlns:a16="http://schemas.microsoft.com/office/drawing/2014/main" id="{4DDBD6D4-473E-4BED-B129-DE991FB586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53001" y="1724106"/>
                <a:ext cx="352425" cy="0"/>
              </a:xfrm>
              <a:prstGeom prst="line">
                <a:avLst/>
              </a:prstGeom>
              <a:no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0" name="Line 155">
                <a:extLst>
                  <a:ext uri="{FF2B5EF4-FFF2-40B4-BE49-F238E27FC236}">
                    <a16:creationId xmlns:a16="http://schemas.microsoft.com/office/drawing/2014/main" id="{A85C1E6B-E6F9-4FF8-AC16-EE2B5CE47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81638" y="1748162"/>
                <a:ext cx="352425" cy="0"/>
              </a:xfrm>
              <a:prstGeom prst="line">
                <a:avLst/>
              </a:prstGeom>
              <a:no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1" name="Line 135">
                <a:extLst>
                  <a:ext uri="{FF2B5EF4-FFF2-40B4-BE49-F238E27FC236}">
                    <a16:creationId xmlns:a16="http://schemas.microsoft.com/office/drawing/2014/main" id="{C8AC8436-8FC4-4264-816E-9EB40B9208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10276" y="1726521"/>
                <a:ext cx="352425" cy="0"/>
              </a:xfrm>
              <a:prstGeom prst="line">
                <a:avLst/>
              </a:prstGeom>
              <a:no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" name="Line 176">
                <a:extLst>
                  <a:ext uri="{FF2B5EF4-FFF2-40B4-BE49-F238E27FC236}">
                    <a16:creationId xmlns:a16="http://schemas.microsoft.com/office/drawing/2014/main" id="{E96CC31C-43E9-493B-A48A-037DA5081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38913" y="2069426"/>
                <a:ext cx="352425" cy="0"/>
              </a:xfrm>
              <a:prstGeom prst="line">
                <a:avLst/>
              </a:prstGeom>
              <a:no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26" name="직사각형 425">
              <a:extLst>
                <a:ext uri="{FF2B5EF4-FFF2-40B4-BE49-F238E27FC236}">
                  <a16:creationId xmlns:a16="http://schemas.microsoft.com/office/drawing/2014/main" id="{0271E5A5-B9D6-47CA-9B41-3FD3008014B2}"/>
                </a:ext>
              </a:extLst>
            </p:cNvPr>
            <p:cNvSpPr/>
            <p:nvPr/>
          </p:nvSpPr>
          <p:spPr>
            <a:xfrm>
              <a:off x="3305439" y="1117726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7" name="직사각형 426">
              <a:extLst>
                <a:ext uri="{FF2B5EF4-FFF2-40B4-BE49-F238E27FC236}">
                  <a16:creationId xmlns:a16="http://schemas.microsoft.com/office/drawing/2014/main" id="{BE5B6842-4BD7-4FA3-85AB-4CD2A816B21F}"/>
                </a:ext>
              </a:extLst>
            </p:cNvPr>
            <p:cNvSpPr/>
            <p:nvPr/>
          </p:nvSpPr>
          <p:spPr>
            <a:xfrm>
              <a:off x="3834028" y="1403592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8" name="직사각형 427">
              <a:extLst>
                <a:ext uri="{FF2B5EF4-FFF2-40B4-BE49-F238E27FC236}">
                  <a16:creationId xmlns:a16="http://schemas.microsoft.com/office/drawing/2014/main" id="{264C1387-216B-41ED-A9E6-F515908BC320}"/>
                </a:ext>
              </a:extLst>
            </p:cNvPr>
            <p:cNvSpPr/>
            <p:nvPr/>
          </p:nvSpPr>
          <p:spPr>
            <a:xfrm>
              <a:off x="4365112" y="1125673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9" name="직사각형 428">
              <a:extLst>
                <a:ext uri="{FF2B5EF4-FFF2-40B4-BE49-F238E27FC236}">
                  <a16:creationId xmlns:a16="http://schemas.microsoft.com/office/drawing/2014/main" id="{06D66230-FFEE-4ABA-A1CD-2A963C160BE4}"/>
                </a:ext>
              </a:extLst>
            </p:cNvPr>
            <p:cNvSpPr/>
            <p:nvPr/>
          </p:nvSpPr>
          <p:spPr>
            <a:xfrm>
              <a:off x="4892745" y="1519241"/>
              <a:ext cx="72000" cy="720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6763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D22888-900A-48BF-978F-234B8C62DE35}"/>
              </a:ext>
            </a:extLst>
          </p:cNvPr>
          <p:cNvSpPr txBox="1"/>
          <p:nvPr/>
        </p:nvSpPr>
        <p:spPr>
          <a:xfrm>
            <a:off x="973146" y="4772907"/>
            <a:ext cx="9912650" cy="199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4. % clinical remission of patients in two cohorts, placebo and </a:t>
            </a:r>
            <a:r>
              <a:rPr lang="en-US" altLang="ko-KR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 mg/kg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NuSepin.  A. The patients in ITT population who received Lopinavir–ritonavir were analyzed by Cox proportional hazard regression analysis. The patients older than ≥ 60 were adjusted as covariates affecting recovery rate ratio (HR=0.33). B. The patients in ITT population who received Favipiravir were analyzed. The clinical remission is defined by NEWS2=0 maintained for 24hrs.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ratio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were determined by Cox proportional hazards model. A hazard ratio &gt;1 favors the NuSepin group in recovery rate.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[95% C.I.],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are from Log-Rank test (Mantel-Cox) in Kaplan-Meier survival analysis.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ND, not determined due to outlier.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11EC7EE-9884-4F0A-B12C-F42E9C780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2922588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6B75F0D6-83E3-4D9E-A063-FFB0D3FFB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2497138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E9E8E88-9167-4504-A210-265ECD14A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207327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0F2A3C1C-F70D-439D-AC91-F172A896F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164782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4934E1A7-3573-404A-A204-288F05D11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1222375"/>
            <a:ext cx="2548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100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D28DADD9-FF3A-4E0D-B3F1-A34E17212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7213" y="34702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DFB22FAE-A393-4A65-ABBE-CDC883C2E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775" y="34702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5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E817FAF3-8B88-4266-8CBA-162E1DA45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347027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7B03BA96-982C-4D3F-BE16-BE69ED870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3" y="347027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15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637D6B77-E630-455F-93BB-1B68B3878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063" y="347027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0C2206A8-9828-4B2F-AB89-EEFB49005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347027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25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491944D2-E2CA-4BA0-860F-FBB610C2B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3188" y="3470275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30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0E854EB6-8961-4181-8EF1-150D53BFD462}"/>
              </a:ext>
            </a:extLst>
          </p:cNvPr>
          <p:cNvSpPr>
            <a:spLocks/>
          </p:cNvSpPr>
          <p:nvPr/>
        </p:nvSpPr>
        <p:spPr bwMode="auto">
          <a:xfrm>
            <a:off x="1865313" y="1263650"/>
            <a:ext cx="3433762" cy="2147887"/>
          </a:xfrm>
          <a:custGeom>
            <a:avLst/>
            <a:gdLst>
              <a:gd name="T0" fmla="*/ 0 w 2163"/>
              <a:gd name="T1" fmla="*/ 0 h 1353"/>
              <a:gd name="T2" fmla="*/ 0 w 2163"/>
              <a:gd name="T3" fmla="*/ 1353 h 1353"/>
              <a:gd name="T4" fmla="*/ 2163 w 2163"/>
              <a:gd name="T5" fmla="*/ 1353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" h="1353">
                <a:moveTo>
                  <a:pt x="0" y="0"/>
                </a:moveTo>
                <a:lnTo>
                  <a:pt x="0" y="1353"/>
                </a:lnTo>
                <a:lnTo>
                  <a:pt x="2163" y="1353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E068E32D-EA10-40E8-969C-30F3A0A48ACA}"/>
              </a:ext>
            </a:extLst>
          </p:cNvPr>
          <p:cNvSpPr>
            <a:spLocks/>
          </p:cNvSpPr>
          <p:nvPr/>
        </p:nvSpPr>
        <p:spPr bwMode="auto">
          <a:xfrm>
            <a:off x="1865313" y="1816100"/>
            <a:ext cx="3395662" cy="1595437"/>
          </a:xfrm>
          <a:custGeom>
            <a:avLst/>
            <a:gdLst>
              <a:gd name="T0" fmla="*/ 0 w 2139"/>
              <a:gd name="T1" fmla="*/ 1005 h 1005"/>
              <a:gd name="T2" fmla="*/ 355 w 2139"/>
              <a:gd name="T3" fmla="*/ 1005 h 1005"/>
              <a:gd name="T4" fmla="*/ 355 w 2139"/>
              <a:gd name="T5" fmla="*/ 979 h 1005"/>
              <a:gd name="T6" fmla="*/ 428 w 2139"/>
              <a:gd name="T7" fmla="*/ 979 h 1005"/>
              <a:gd name="T8" fmla="*/ 428 w 2139"/>
              <a:gd name="T9" fmla="*/ 953 h 1005"/>
              <a:gd name="T10" fmla="*/ 572 w 2139"/>
              <a:gd name="T11" fmla="*/ 953 h 1005"/>
              <a:gd name="T12" fmla="*/ 572 w 2139"/>
              <a:gd name="T13" fmla="*/ 920 h 1005"/>
              <a:gd name="T14" fmla="*/ 645 w 2139"/>
              <a:gd name="T15" fmla="*/ 920 h 1005"/>
              <a:gd name="T16" fmla="*/ 645 w 2139"/>
              <a:gd name="T17" fmla="*/ 854 h 1005"/>
              <a:gd name="T18" fmla="*/ 711 w 2139"/>
              <a:gd name="T19" fmla="*/ 854 h 1005"/>
              <a:gd name="T20" fmla="*/ 711 w 2139"/>
              <a:gd name="T21" fmla="*/ 785 h 1005"/>
              <a:gd name="T22" fmla="*/ 855 w 2139"/>
              <a:gd name="T23" fmla="*/ 785 h 1005"/>
              <a:gd name="T24" fmla="*/ 855 w 2139"/>
              <a:gd name="T25" fmla="*/ 671 h 1005"/>
              <a:gd name="T26" fmla="*/ 928 w 2139"/>
              <a:gd name="T27" fmla="*/ 671 h 1005"/>
              <a:gd name="T28" fmla="*/ 928 w 2139"/>
              <a:gd name="T29" fmla="*/ 440 h 1005"/>
              <a:gd name="T30" fmla="*/ 1000 w 2139"/>
              <a:gd name="T31" fmla="*/ 440 h 1005"/>
              <a:gd name="T32" fmla="*/ 1000 w 2139"/>
              <a:gd name="T33" fmla="*/ 0 h 1005"/>
              <a:gd name="T34" fmla="*/ 2139 w 2139"/>
              <a:gd name="T35" fmla="*/ 0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39" h="1005">
                <a:moveTo>
                  <a:pt x="0" y="1005"/>
                </a:moveTo>
                <a:lnTo>
                  <a:pt x="355" y="1005"/>
                </a:lnTo>
                <a:lnTo>
                  <a:pt x="355" y="979"/>
                </a:lnTo>
                <a:lnTo>
                  <a:pt x="428" y="979"/>
                </a:lnTo>
                <a:lnTo>
                  <a:pt x="428" y="953"/>
                </a:lnTo>
                <a:lnTo>
                  <a:pt x="572" y="953"/>
                </a:lnTo>
                <a:lnTo>
                  <a:pt x="572" y="920"/>
                </a:lnTo>
                <a:lnTo>
                  <a:pt x="645" y="920"/>
                </a:lnTo>
                <a:lnTo>
                  <a:pt x="645" y="854"/>
                </a:lnTo>
                <a:lnTo>
                  <a:pt x="711" y="854"/>
                </a:lnTo>
                <a:lnTo>
                  <a:pt x="711" y="785"/>
                </a:lnTo>
                <a:lnTo>
                  <a:pt x="855" y="785"/>
                </a:lnTo>
                <a:lnTo>
                  <a:pt x="855" y="671"/>
                </a:lnTo>
                <a:lnTo>
                  <a:pt x="928" y="671"/>
                </a:lnTo>
                <a:lnTo>
                  <a:pt x="928" y="440"/>
                </a:lnTo>
                <a:lnTo>
                  <a:pt x="1000" y="440"/>
                </a:lnTo>
                <a:lnTo>
                  <a:pt x="1000" y="0"/>
                </a:lnTo>
                <a:lnTo>
                  <a:pt x="2139" y="0"/>
                </a:lnTo>
              </a:path>
            </a:pathLst>
          </a:custGeom>
          <a:noFill/>
          <a:ln w="9525">
            <a:solidFill>
              <a:srgbClr val="004C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912E8137-A37B-4DC2-884E-9B4364D88CFB}"/>
              </a:ext>
            </a:extLst>
          </p:cNvPr>
          <p:cNvSpPr>
            <a:spLocks/>
          </p:cNvSpPr>
          <p:nvPr/>
        </p:nvSpPr>
        <p:spPr bwMode="auto">
          <a:xfrm>
            <a:off x="1865313" y="1285875"/>
            <a:ext cx="3395662" cy="2125662"/>
          </a:xfrm>
          <a:custGeom>
            <a:avLst/>
            <a:gdLst>
              <a:gd name="T0" fmla="*/ 0 w 2139"/>
              <a:gd name="T1" fmla="*/ 1339 h 1339"/>
              <a:gd name="T2" fmla="*/ 355 w 2139"/>
              <a:gd name="T3" fmla="*/ 1339 h 1339"/>
              <a:gd name="T4" fmla="*/ 355 w 2139"/>
              <a:gd name="T5" fmla="*/ 1177 h 1339"/>
              <a:gd name="T6" fmla="*/ 428 w 2139"/>
              <a:gd name="T7" fmla="*/ 1177 h 1339"/>
              <a:gd name="T8" fmla="*/ 428 w 2139"/>
              <a:gd name="T9" fmla="*/ 1020 h 1339"/>
              <a:gd name="T10" fmla="*/ 572 w 2139"/>
              <a:gd name="T11" fmla="*/ 1020 h 1339"/>
              <a:gd name="T12" fmla="*/ 572 w 2139"/>
              <a:gd name="T13" fmla="*/ 858 h 1339"/>
              <a:gd name="T14" fmla="*/ 645 w 2139"/>
              <a:gd name="T15" fmla="*/ 858 h 1339"/>
              <a:gd name="T16" fmla="*/ 645 w 2139"/>
              <a:gd name="T17" fmla="*/ 598 h 1339"/>
              <a:gd name="T18" fmla="*/ 711 w 2139"/>
              <a:gd name="T19" fmla="*/ 598 h 1339"/>
              <a:gd name="T20" fmla="*/ 711 w 2139"/>
              <a:gd name="T21" fmla="*/ 393 h 1339"/>
              <a:gd name="T22" fmla="*/ 855 w 2139"/>
              <a:gd name="T23" fmla="*/ 393 h 1339"/>
              <a:gd name="T24" fmla="*/ 855 w 2139"/>
              <a:gd name="T25" fmla="*/ 187 h 1339"/>
              <a:gd name="T26" fmla="*/ 928 w 2139"/>
              <a:gd name="T27" fmla="*/ 187 h 1339"/>
              <a:gd name="T28" fmla="*/ 928 w 2139"/>
              <a:gd name="T29" fmla="*/ 30 h 1339"/>
              <a:gd name="T30" fmla="*/ 1000 w 2139"/>
              <a:gd name="T31" fmla="*/ 30 h 1339"/>
              <a:gd name="T32" fmla="*/ 1000 w 2139"/>
              <a:gd name="T33" fmla="*/ 0 h 1339"/>
              <a:gd name="T34" fmla="*/ 2139 w 2139"/>
              <a:gd name="T35" fmla="*/ 0 h 1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39" h="1339">
                <a:moveTo>
                  <a:pt x="0" y="1339"/>
                </a:moveTo>
                <a:lnTo>
                  <a:pt x="355" y="1339"/>
                </a:lnTo>
                <a:lnTo>
                  <a:pt x="355" y="1177"/>
                </a:lnTo>
                <a:lnTo>
                  <a:pt x="428" y="1177"/>
                </a:lnTo>
                <a:lnTo>
                  <a:pt x="428" y="1020"/>
                </a:lnTo>
                <a:lnTo>
                  <a:pt x="572" y="1020"/>
                </a:lnTo>
                <a:lnTo>
                  <a:pt x="572" y="858"/>
                </a:lnTo>
                <a:lnTo>
                  <a:pt x="645" y="858"/>
                </a:lnTo>
                <a:lnTo>
                  <a:pt x="645" y="598"/>
                </a:lnTo>
                <a:lnTo>
                  <a:pt x="711" y="598"/>
                </a:lnTo>
                <a:lnTo>
                  <a:pt x="711" y="393"/>
                </a:lnTo>
                <a:lnTo>
                  <a:pt x="855" y="393"/>
                </a:lnTo>
                <a:lnTo>
                  <a:pt x="855" y="187"/>
                </a:lnTo>
                <a:lnTo>
                  <a:pt x="928" y="187"/>
                </a:lnTo>
                <a:lnTo>
                  <a:pt x="928" y="30"/>
                </a:lnTo>
                <a:lnTo>
                  <a:pt x="1000" y="30"/>
                </a:lnTo>
                <a:lnTo>
                  <a:pt x="1000" y="0"/>
                </a:lnTo>
                <a:lnTo>
                  <a:pt x="2139" y="0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51">
            <a:extLst>
              <a:ext uri="{FF2B5EF4-FFF2-40B4-BE49-F238E27FC236}">
                <a16:creationId xmlns:a16="http://schemas.microsoft.com/office/drawing/2014/main" id="{3677CE7C-4CA0-4B6A-996F-D382382173A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07601" y="2073275"/>
            <a:ext cx="151483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% clinical remission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A4E764D-225F-4E53-80B6-5D078AC3C263}"/>
              </a:ext>
            </a:extLst>
          </p:cNvPr>
          <p:cNvGrpSpPr/>
          <p:nvPr/>
        </p:nvGrpSpPr>
        <p:grpSpPr>
          <a:xfrm>
            <a:off x="1215537" y="3685252"/>
            <a:ext cx="4137569" cy="378136"/>
            <a:chOff x="1838738" y="3618125"/>
            <a:chExt cx="4225727" cy="378136"/>
          </a:xfrm>
        </p:grpSpPr>
        <p:sp>
          <p:nvSpPr>
            <p:cNvPr id="50" name="Rectangle 51">
              <a:extLst>
                <a:ext uri="{FF2B5EF4-FFF2-40B4-BE49-F238E27FC236}">
                  <a16:creationId xmlns:a16="http://schemas.microsoft.com/office/drawing/2014/main" id="{58781D53-CEC0-43A6-B1A2-2964E3F63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672" y="3618125"/>
              <a:ext cx="18370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Days after randomization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1" name="Rectangle 105">
              <a:extLst>
                <a:ext uri="{FF2B5EF4-FFF2-40B4-BE49-F238E27FC236}">
                  <a16:creationId xmlns:a16="http://schemas.microsoft.com/office/drawing/2014/main" id="{CFA168D1-F00C-4623-8B2A-925B9DB22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8687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52" name="Rectangle 106">
              <a:extLst>
                <a:ext uri="{FF2B5EF4-FFF2-40B4-BE49-F238E27FC236}">
                  <a16:creationId xmlns:a16="http://schemas.microsoft.com/office/drawing/2014/main" id="{841E383A-B99A-42D6-A182-7FF36A48C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880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53" name="Rectangle 107">
              <a:extLst>
                <a:ext uri="{FF2B5EF4-FFF2-40B4-BE49-F238E27FC236}">
                  <a16:creationId xmlns:a16="http://schemas.microsoft.com/office/drawing/2014/main" id="{8AF5CC68-6A0C-4ACD-B7A0-485F87ADE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102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54" name="Rectangle 108">
              <a:extLst>
                <a:ext uri="{FF2B5EF4-FFF2-40B4-BE49-F238E27FC236}">
                  <a16:creationId xmlns:a16="http://schemas.microsoft.com/office/drawing/2014/main" id="{B739D4FF-5F05-4523-BEC1-102109C21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674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5" name="Rectangle 109">
              <a:extLst>
                <a:ext uri="{FF2B5EF4-FFF2-40B4-BE49-F238E27FC236}">
                  <a16:creationId xmlns:a16="http://schemas.microsoft.com/office/drawing/2014/main" id="{8A08EA66-DC0F-47A8-A878-32DCD690F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1896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6" name="Rectangle 110">
              <a:extLst>
                <a:ext uri="{FF2B5EF4-FFF2-40B4-BE49-F238E27FC236}">
                  <a16:creationId xmlns:a16="http://schemas.microsoft.com/office/drawing/2014/main" id="{75C38F1B-EEB7-4083-BA5B-ABEA80FDE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0468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7" name="Rectangle 111">
              <a:extLst>
                <a:ext uri="{FF2B5EF4-FFF2-40B4-BE49-F238E27FC236}">
                  <a16:creationId xmlns:a16="http://schemas.microsoft.com/office/drawing/2014/main" id="{58C0D33E-F9C6-4FC7-AB38-9B4FC0CA1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7690" y="3811595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8" name="Rectangle 48">
              <a:extLst>
                <a:ext uri="{FF2B5EF4-FFF2-40B4-BE49-F238E27FC236}">
                  <a16:creationId xmlns:a16="http://schemas.microsoft.com/office/drawing/2014/main" id="{67023DEC-BFD3-411A-83B4-13F9BFC88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738" y="3811595"/>
              <a:ext cx="56485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Placebo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9" name="Rectangle 45">
              <a:extLst>
                <a:ext uri="{FF2B5EF4-FFF2-40B4-BE49-F238E27FC236}">
                  <a16:creationId xmlns:a16="http://schemas.microsoft.com/office/drawing/2014/main" id="{F8763636-4892-4793-8471-49673DF5F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738" y="3618125"/>
              <a:ext cx="99867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</a:rPr>
                <a:t>Number at risk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93D69476-1468-40F6-9CB0-4E50C1AA4534}"/>
              </a:ext>
            </a:extLst>
          </p:cNvPr>
          <p:cNvGrpSpPr/>
          <p:nvPr/>
        </p:nvGrpSpPr>
        <p:grpSpPr>
          <a:xfrm>
            <a:off x="1819361" y="1016164"/>
            <a:ext cx="2664512" cy="483959"/>
            <a:chOff x="2363395" y="893927"/>
            <a:chExt cx="2664512" cy="48395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0AB1AF9-2D11-4DC6-92AE-14DC9B16D4BB}"/>
                </a:ext>
              </a:extLst>
            </p:cNvPr>
            <p:cNvSpPr txBox="1"/>
            <p:nvPr/>
          </p:nvSpPr>
          <p:spPr>
            <a:xfrm>
              <a:off x="2363395" y="893927"/>
              <a:ext cx="26645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en-US" altLang="ko-KR" sz="1200" dirty="0"/>
                <a:t>HR 7.7 (95% CI 1.1~54.0), </a:t>
              </a:r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dirty="0"/>
                <a:t>p=0.04</a:t>
              </a:r>
              <a:endParaRPr lang="ko-KR" altLang="en-US" sz="12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94072FC-06E0-4CDC-88C5-1CF2EA89105A}"/>
                </a:ext>
              </a:extLst>
            </p:cNvPr>
            <p:cNvSpPr txBox="1"/>
            <p:nvPr/>
          </p:nvSpPr>
          <p:spPr>
            <a:xfrm>
              <a:off x="2399408" y="1100887"/>
              <a:ext cx="1532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8.0 [5.0~11.0]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0D4FFAD-5486-4A7B-AA60-1F6CB2C3C3FF}"/>
              </a:ext>
            </a:extLst>
          </p:cNvPr>
          <p:cNvSpPr txBox="1"/>
          <p:nvPr/>
        </p:nvSpPr>
        <p:spPr>
          <a:xfrm>
            <a:off x="3509919" y="1882670"/>
            <a:ext cx="1609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Md. 12.5 [4.0~ND</a:t>
            </a:r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2883C26C-28CF-43BD-A86C-F5A0412D1194}"/>
              </a:ext>
            </a:extLst>
          </p:cNvPr>
          <p:cNvGrpSpPr/>
          <p:nvPr/>
        </p:nvGrpSpPr>
        <p:grpSpPr>
          <a:xfrm>
            <a:off x="1215537" y="4054878"/>
            <a:ext cx="4137569" cy="308454"/>
            <a:chOff x="1216183" y="4464453"/>
            <a:chExt cx="4225727" cy="184666"/>
          </a:xfrm>
        </p:grpSpPr>
        <p:sp>
          <p:nvSpPr>
            <p:cNvPr id="65" name="Rectangle 113">
              <a:extLst>
                <a:ext uri="{FF2B5EF4-FFF2-40B4-BE49-F238E27FC236}">
                  <a16:creationId xmlns:a16="http://schemas.microsoft.com/office/drawing/2014/main" id="{7A292059-BF53-4182-A532-5C8ADF1B1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132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66" name="Rectangle 114">
              <a:extLst>
                <a:ext uri="{FF2B5EF4-FFF2-40B4-BE49-F238E27FC236}">
                  <a16:creationId xmlns:a16="http://schemas.microsoft.com/office/drawing/2014/main" id="{DF99D276-8AE5-4716-9926-759F49BD7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6325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67" name="Rectangle 115">
              <a:extLst>
                <a:ext uri="{FF2B5EF4-FFF2-40B4-BE49-F238E27FC236}">
                  <a16:creationId xmlns:a16="http://schemas.microsoft.com/office/drawing/2014/main" id="{2D2C6168-DF7D-444A-972C-2398F1FC1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3547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8" name="Rectangle 116">
              <a:extLst>
                <a:ext uri="{FF2B5EF4-FFF2-40B4-BE49-F238E27FC236}">
                  <a16:creationId xmlns:a16="http://schemas.microsoft.com/office/drawing/2014/main" id="{10D41334-EF35-412E-B103-42203841B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119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9" name="Rectangle 117">
              <a:extLst>
                <a:ext uri="{FF2B5EF4-FFF2-40B4-BE49-F238E27FC236}">
                  <a16:creationId xmlns:a16="http://schemas.microsoft.com/office/drawing/2014/main" id="{3AD02817-20FF-45FC-B476-BE760A2B8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9341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0" name="Rectangle 118">
              <a:extLst>
                <a:ext uri="{FF2B5EF4-FFF2-40B4-BE49-F238E27FC236}">
                  <a16:creationId xmlns:a16="http://schemas.microsoft.com/office/drawing/2014/main" id="{25E21970-974C-404F-A7AB-FE200D085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7913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1" name="Rectangle 119">
              <a:extLst>
                <a:ext uri="{FF2B5EF4-FFF2-40B4-BE49-F238E27FC236}">
                  <a16:creationId xmlns:a16="http://schemas.microsoft.com/office/drawing/2014/main" id="{1E951861-9A7B-49F5-BC53-5268AE097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5135" y="4464453"/>
              <a:ext cx="8677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2" name="Rectangle 56">
              <a:extLst>
                <a:ext uri="{FF2B5EF4-FFF2-40B4-BE49-F238E27FC236}">
                  <a16:creationId xmlns:a16="http://schemas.microsoft.com/office/drawing/2014/main" id="{F9183D81-A3A5-4880-805D-BDD3138D0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183" y="4464453"/>
              <a:ext cx="5992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NuSepin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</p:grpSp>
      <p:sp>
        <p:nvSpPr>
          <p:cNvPr id="90" name="Rectangle 48">
            <a:extLst>
              <a:ext uri="{FF2B5EF4-FFF2-40B4-BE49-F238E27FC236}">
                <a16:creationId xmlns:a16="http://schemas.microsoft.com/office/drawing/2014/main" id="{CE08946A-A507-446D-8B02-01D93724C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713" y="2827338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1" name="Rectangle 49">
            <a:extLst>
              <a:ext uri="{FF2B5EF4-FFF2-40B4-BE49-F238E27FC236}">
                <a16:creationId xmlns:a16="http://schemas.microsoft.com/office/drawing/2014/main" id="{28DFD525-BAD6-46CE-9C78-1EA7FC972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713" y="2393950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2" name="Rectangle 50">
            <a:extLst>
              <a:ext uri="{FF2B5EF4-FFF2-40B4-BE49-F238E27FC236}">
                <a16:creationId xmlns:a16="http://schemas.microsoft.com/office/drawing/2014/main" id="{1D58396F-D888-4DB3-8481-6AC63CA40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713" y="1962150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3" name="Rectangle 51">
            <a:extLst>
              <a:ext uri="{FF2B5EF4-FFF2-40B4-BE49-F238E27FC236}">
                <a16:creationId xmlns:a16="http://schemas.microsoft.com/office/drawing/2014/main" id="{0B7F56D9-F0DD-4EC0-901D-A51E02247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713" y="1530350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4" name="Rectangle 52">
            <a:extLst>
              <a:ext uri="{FF2B5EF4-FFF2-40B4-BE49-F238E27FC236}">
                <a16:creationId xmlns:a16="http://schemas.microsoft.com/office/drawing/2014/main" id="{D1CB4E20-8804-4898-A9E3-2BC11E2A2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926" y="1096963"/>
            <a:ext cx="2548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100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2" name="Rectangle 60">
            <a:extLst>
              <a:ext uri="{FF2B5EF4-FFF2-40B4-BE49-F238E27FC236}">
                <a16:creationId xmlns:a16="http://schemas.microsoft.com/office/drawing/2014/main" id="{8945CBD7-9F08-4DC6-B357-29FB5E875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013" y="338296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" name="Rectangle 61">
            <a:extLst>
              <a:ext uri="{FF2B5EF4-FFF2-40B4-BE49-F238E27FC236}">
                <a16:creationId xmlns:a16="http://schemas.microsoft.com/office/drawing/2014/main" id="{F1CCA179-6C25-443F-A3E0-BB450EA34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6" y="338296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5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" name="Rectangle 62">
            <a:extLst>
              <a:ext uri="{FF2B5EF4-FFF2-40B4-BE49-F238E27FC236}">
                <a16:creationId xmlns:a16="http://schemas.microsoft.com/office/drawing/2014/main" id="{E08730F3-C5CE-47FF-A5CC-D22B87B46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0151" y="338296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" name="Rectangle 63">
            <a:extLst>
              <a:ext uri="{FF2B5EF4-FFF2-40B4-BE49-F238E27FC236}">
                <a16:creationId xmlns:a16="http://schemas.microsoft.com/office/drawing/2014/main" id="{5F5A8C86-52F0-4217-9E7F-7D858331C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588" y="338296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15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6" name="Rectangle 64">
            <a:extLst>
              <a:ext uri="{FF2B5EF4-FFF2-40B4-BE49-F238E27FC236}">
                <a16:creationId xmlns:a16="http://schemas.microsoft.com/office/drawing/2014/main" id="{0AE3BA11-FCF7-469F-8A5F-85827FF4B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9501" y="338296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7" name="Rectangle 65">
            <a:extLst>
              <a:ext uri="{FF2B5EF4-FFF2-40B4-BE49-F238E27FC236}">
                <a16:creationId xmlns:a16="http://schemas.microsoft.com/office/drawing/2014/main" id="{1E16773D-FCC1-4C43-BC6F-A0C2C91FF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9413" y="338296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25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8" name="Rectangle 66">
            <a:extLst>
              <a:ext uri="{FF2B5EF4-FFF2-40B4-BE49-F238E27FC236}">
                <a16:creationId xmlns:a16="http://schemas.microsoft.com/office/drawing/2014/main" id="{5A2635C4-8B7B-4416-9191-EC6A6CC21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9326" y="338296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30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5" name="Freeform 73">
            <a:extLst>
              <a:ext uri="{FF2B5EF4-FFF2-40B4-BE49-F238E27FC236}">
                <a16:creationId xmlns:a16="http://schemas.microsoft.com/office/drawing/2014/main" id="{03FEEEF1-9A68-4C8A-94F8-EDF8E89950B4}"/>
              </a:ext>
            </a:extLst>
          </p:cNvPr>
          <p:cNvSpPr>
            <a:spLocks/>
          </p:cNvSpPr>
          <p:nvPr/>
        </p:nvSpPr>
        <p:spPr bwMode="auto">
          <a:xfrm>
            <a:off x="6488113" y="1138238"/>
            <a:ext cx="3467100" cy="2185988"/>
          </a:xfrm>
          <a:custGeom>
            <a:avLst/>
            <a:gdLst>
              <a:gd name="T0" fmla="*/ 0 w 2184"/>
              <a:gd name="T1" fmla="*/ 0 h 1377"/>
              <a:gd name="T2" fmla="*/ 0 w 2184"/>
              <a:gd name="T3" fmla="*/ 1377 h 1377"/>
              <a:gd name="T4" fmla="*/ 2184 w 2184"/>
              <a:gd name="T5" fmla="*/ 1377 h 1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4" h="1377">
                <a:moveTo>
                  <a:pt x="0" y="0"/>
                </a:moveTo>
                <a:lnTo>
                  <a:pt x="0" y="1377"/>
                </a:lnTo>
                <a:lnTo>
                  <a:pt x="2184" y="1377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Freeform 76">
            <a:extLst>
              <a:ext uri="{FF2B5EF4-FFF2-40B4-BE49-F238E27FC236}">
                <a16:creationId xmlns:a16="http://schemas.microsoft.com/office/drawing/2014/main" id="{F7A2314C-17F0-416C-AFC3-3BBF2F7B2B3D}"/>
              </a:ext>
            </a:extLst>
          </p:cNvPr>
          <p:cNvSpPr>
            <a:spLocks/>
          </p:cNvSpPr>
          <p:nvPr/>
        </p:nvSpPr>
        <p:spPr bwMode="auto">
          <a:xfrm>
            <a:off x="6488113" y="2157413"/>
            <a:ext cx="2974975" cy="1166813"/>
          </a:xfrm>
          <a:custGeom>
            <a:avLst/>
            <a:gdLst>
              <a:gd name="T0" fmla="*/ 0 w 1874"/>
              <a:gd name="T1" fmla="*/ 735 h 735"/>
              <a:gd name="T2" fmla="*/ 578 w 1874"/>
              <a:gd name="T3" fmla="*/ 735 h 735"/>
              <a:gd name="T4" fmla="*/ 578 w 1874"/>
              <a:gd name="T5" fmla="*/ 649 h 735"/>
              <a:gd name="T6" fmla="*/ 718 w 1874"/>
              <a:gd name="T7" fmla="*/ 649 h 735"/>
              <a:gd name="T8" fmla="*/ 718 w 1874"/>
              <a:gd name="T9" fmla="*/ 585 h 735"/>
              <a:gd name="T10" fmla="*/ 791 w 1874"/>
              <a:gd name="T11" fmla="*/ 585 h 735"/>
              <a:gd name="T12" fmla="*/ 791 w 1874"/>
              <a:gd name="T13" fmla="*/ 466 h 735"/>
              <a:gd name="T14" fmla="*/ 937 w 1874"/>
              <a:gd name="T15" fmla="*/ 466 h 735"/>
              <a:gd name="T16" fmla="*/ 937 w 1874"/>
              <a:gd name="T17" fmla="*/ 380 h 735"/>
              <a:gd name="T18" fmla="*/ 1010 w 1874"/>
              <a:gd name="T19" fmla="*/ 380 h 735"/>
              <a:gd name="T20" fmla="*/ 1010 w 1874"/>
              <a:gd name="T21" fmla="*/ 205 h 735"/>
              <a:gd name="T22" fmla="*/ 1083 w 1874"/>
              <a:gd name="T23" fmla="*/ 205 h 735"/>
              <a:gd name="T24" fmla="*/ 1083 w 1874"/>
              <a:gd name="T25" fmla="*/ 0 h 735"/>
              <a:gd name="T26" fmla="*/ 1874 w 1874"/>
              <a:gd name="T27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74" h="735">
                <a:moveTo>
                  <a:pt x="0" y="735"/>
                </a:moveTo>
                <a:lnTo>
                  <a:pt x="578" y="735"/>
                </a:lnTo>
                <a:lnTo>
                  <a:pt x="578" y="649"/>
                </a:lnTo>
                <a:lnTo>
                  <a:pt x="718" y="649"/>
                </a:lnTo>
                <a:lnTo>
                  <a:pt x="718" y="585"/>
                </a:lnTo>
                <a:lnTo>
                  <a:pt x="791" y="585"/>
                </a:lnTo>
                <a:lnTo>
                  <a:pt x="791" y="466"/>
                </a:lnTo>
                <a:lnTo>
                  <a:pt x="937" y="466"/>
                </a:lnTo>
                <a:lnTo>
                  <a:pt x="937" y="380"/>
                </a:lnTo>
                <a:lnTo>
                  <a:pt x="1010" y="380"/>
                </a:lnTo>
                <a:lnTo>
                  <a:pt x="1010" y="205"/>
                </a:lnTo>
                <a:lnTo>
                  <a:pt x="1083" y="205"/>
                </a:lnTo>
                <a:lnTo>
                  <a:pt x="1083" y="0"/>
                </a:lnTo>
                <a:lnTo>
                  <a:pt x="1874" y="0"/>
                </a:lnTo>
              </a:path>
            </a:pathLst>
          </a:custGeom>
          <a:noFill/>
          <a:ln w="9525">
            <a:solidFill>
              <a:srgbClr val="004C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Freeform 77">
            <a:extLst>
              <a:ext uri="{FF2B5EF4-FFF2-40B4-BE49-F238E27FC236}">
                <a16:creationId xmlns:a16="http://schemas.microsoft.com/office/drawing/2014/main" id="{BC93AC3E-0B5E-4DF5-AEF4-2018CAEA14E6}"/>
              </a:ext>
            </a:extLst>
          </p:cNvPr>
          <p:cNvSpPr>
            <a:spLocks/>
          </p:cNvSpPr>
          <p:nvPr/>
        </p:nvSpPr>
        <p:spPr bwMode="auto">
          <a:xfrm>
            <a:off x="6488113" y="1279525"/>
            <a:ext cx="2974975" cy="2044700"/>
          </a:xfrm>
          <a:custGeom>
            <a:avLst/>
            <a:gdLst>
              <a:gd name="T0" fmla="*/ 0 w 1874"/>
              <a:gd name="T1" fmla="*/ 1288 h 1288"/>
              <a:gd name="T2" fmla="*/ 578 w 1874"/>
              <a:gd name="T3" fmla="*/ 1288 h 1288"/>
              <a:gd name="T4" fmla="*/ 578 w 1874"/>
              <a:gd name="T5" fmla="*/ 989 h 1288"/>
              <a:gd name="T6" fmla="*/ 718 w 1874"/>
              <a:gd name="T7" fmla="*/ 989 h 1288"/>
              <a:gd name="T8" fmla="*/ 718 w 1874"/>
              <a:gd name="T9" fmla="*/ 814 h 1288"/>
              <a:gd name="T10" fmla="*/ 791 w 1874"/>
              <a:gd name="T11" fmla="*/ 814 h 1288"/>
              <a:gd name="T12" fmla="*/ 791 w 1874"/>
              <a:gd name="T13" fmla="*/ 523 h 1288"/>
              <a:gd name="T14" fmla="*/ 937 w 1874"/>
              <a:gd name="T15" fmla="*/ 523 h 1288"/>
              <a:gd name="T16" fmla="*/ 937 w 1874"/>
              <a:gd name="T17" fmla="*/ 366 h 1288"/>
              <a:gd name="T18" fmla="*/ 1010 w 1874"/>
              <a:gd name="T19" fmla="*/ 366 h 1288"/>
              <a:gd name="T20" fmla="*/ 1010 w 1874"/>
              <a:gd name="T21" fmla="*/ 142 h 1288"/>
              <a:gd name="T22" fmla="*/ 1083 w 1874"/>
              <a:gd name="T23" fmla="*/ 142 h 1288"/>
              <a:gd name="T24" fmla="*/ 1083 w 1874"/>
              <a:gd name="T25" fmla="*/ 0 h 1288"/>
              <a:gd name="T26" fmla="*/ 1874 w 1874"/>
              <a:gd name="T27" fmla="*/ 0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74" h="1288">
                <a:moveTo>
                  <a:pt x="0" y="1288"/>
                </a:moveTo>
                <a:lnTo>
                  <a:pt x="578" y="1288"/>
                </a:lnTo>
                <a:lnTo>
                  <a:pt x="578" y="989"/>
                </a:lnTo>
                <a:lnTo>
                  <a:pt x="718" y="989"/>
                </a:lnTo>
                <a:lnTo>
                  <a:pt x="718" y="814"/>
                </a:lnTo>
                <a:lnTo>
                  <a:pt x="791" y="814"/>
                </a:lnTo>
                <a:lnTo>
                  <a:pt x="791" y="523"/>
                </a:lnTo>
                <a:lnTo>
                  <a:pt x="937" y="523"/>
                </a:lnTo>
                <a:lnTo>
                  <a:pt x="937" y="366"/>
                </a:lnTo>
                <a:lnTo>
                  <a:pt x="1010" y="366"/>
                </a:lnTo>
                <a:lnTo>
                  <a:pt x="1010" y="142"/>
                </a:lnTo>
                <a:lnTo>
                  <a:pt x="1083" y="142"/>
                </a:lnTo>
                <a:lnTo>
                  <a:pt x="1083" y="0"/>
                </a:lnTo>
                <a:lnTo>
                  <a:pt x="1874" y="0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98F6AB85-C099-4B99-AC10-70EB5AE96536}"/>
              </a:ext>
            </a:extLst>
          </p:cNvPr>
          <p:cNvGrpSpPr/>
          <p:nvPr/>
        </p:nvGrpSpPr>
        <p:grpSpPr>
          <a:xfrm>
            <a:off x="4398510" y="3009976"/>
            <a:ext cx="862466" cy="355524"/>
            <a:chOff x="3435350" y="3038368"/>
            <a:chExt cx="793056" cy="361017"/>
          </a:xfrm>
        </p:grpSpPr>
        <p:sp>
          <p:nvSpPr>
            <p:cNvPr id="127" name="Freeform 81">
              <a:extLst>
                <a:ext uri="{FF2B5EF4-FFF2-40B4-BE49-F238E27FC236}">
                  <a16:creationId xmlns:a16="http://schemas.microsoft.com/office/drawing/2014/main" id="{D333E25B-BD1D-4D47-9EAA-711E098E7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3152775"/>
              <a:ext cx="146050" cy="36512"/>
            </a:xfrm>
            <a:custGeom>
              <a:avLst/>
              <a:gdLst>
                <a:gd name="T0" fmla="*/ 0 w 92"/>
                <a:gd name="T1" fmla="*/ 23 h 23"/>
                <a:gd name="T2" fmla="*/ 46 w 92"/>
                <a:gd name="T3" fmla="*/ 23 h 23"/>
                <a:gd name="T4" fmla="*/ 46 w 92"/>
                <a:gd name="T5" fmla="*/ 0 h 23"/>
                <a:gd name="T6" fmla="*/ 92 w 92"/>
                <a:gd name="T7" fmla="*/ 0 h 23"/>
                <a:gd name="T8" fmla="*/ 92 w 92"/>
                <a:gd name="T9" fmla="*/ 23 h 23"/>
                <a:gd name="T10" fmla="*/ 92 w 9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46" y="23"/>
                  </a:lnTo>
                  <a:lnTo>
                    <a:pt x="46" y="0"/>
                  </a:lnTo>
                  <a:lnTo>
                    <a:pt x="92" y="0"/>
                  </a:lnTo>
                  <a:lnTo>
                    <a:pt x="92" y="23"/>
                  </a:lnTo>
                  <a:lnTo>
                    <a:pt x="92" y="23"/>
                  </a:lnTo>
                </a:path>
              </a:pathLst>
            </a:custGeom>
            <a:noFill/>
            <a:ln w="6350">
              <a:solidFill>
                <a:srgbClr val="1192E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 82">
              <a:extLst>
                <a:ext uri="{FF2B5EF4-FFF2-40B4-BE49-F238E27FC236}">
                  <a16:creationId xmlns:a16="http://schemas.microsoft.com/office/drawing/2014/main" id="{20728AB6-6E2D-450E-ABD0-3EA77F816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3288947"/>
              <a:ext cx="146050" cy="36512"/>
            </a:xfrm>
            <a:custGeom>
              <a:avLst/>
              <a:gdLst>
                <a:gd name="T0" fmla="*/ 0 w 92"/>
                <a:gd name="T1" fmla="*/ 23 h 23"/>
                <a:gd name="T2" fmla="*/ 46 w 92"/>
                <a:gd name="T3" fmla="*/ 23 h 23"/>
                <a:gd name="T4" fmla="*/ 46 w 92"/>
                <a:gd name="T5" fmla="*/ 0 h 23"/>
                <a:gd name="T6" fmla="*/ 92 w 92"/>
                <a:gd name="T7" fmla="*/ 0 h 23"/>
                <a:gd name="T8" fmla="*/ 92 w 92"/>
                <a:gd name="T9" fmla="*/ 23 h 23"/>
                <a:gd name="T10" fmla="*/ 92 w 9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46" y="23"/>
                  </a:lnTo>
                  <a:lnTo>
                    <a:pt x="46" y="0"/>
                  </a:lnTo>
                  <a:lnTo>
                    <a:pt x="92" y="0"/>
                  </a:lnTo>
                  <a:lnTo>
                    <a:pt x="92" y="23"/>
                  </a:lnTo>
                  <a:lnTo>
                    <a:pt x="92" y="23"/>
                  </a:lnTo>
                </a:path>
              </a:pathLst>
            </a:custGeom>
            <a:noFill/>
            <a:ln w="6350">
              <a:solidFill>
                <a:srgbClr val="D700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Rectangle 83">
              <a:extLst>
                <a:ext uri="{FF2B5EF4-FFF2-40B4-BE49-F238E27FC236}">
                  <a16:creationId xmlns:a16="http://schemas.microsoft.com/office/drawing/2014/main" id="{D967007A-EBE7-4853-AD6E-6FA386A82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328" y="3211866"/>
              <a:ext cx="619078" cy="18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1200" dirty="0">
                  <a:ea typeface="굴림" panose="020B0600000101010101" pitchFamily="50" charset="-127"/>
                  <a:cs typeface="Arial" panose="020B0604020202020204" pitchFamily="34" charset="0"/>
                </a:rPr>
                <a:t> NuSepin 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30" name="Rectangle 84">
              <a:extLst>
                <a:ext uri="{FF2B5EF4-FFF2-40B4-BE49-F238E27FC236}">
                  <a16:creationId xmlns:a16="http://schemas.microsoft.com/office/drawing/2014/main" id="{7F7CB77F-7A4F-482E-AED0-0B1283B35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394" y="3038368"/>
              <a:ext cx="548326" cy="18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dirty="0">
                  <a:ln>
                    <a:noFill/>
                  </a:ln>
                  <a:effectLst/>
                  <a:ea typeface="굴림" panose="020B0600000101010101" pitchFamily="50" charset="-127"/>
                  <a:cs typeface="Arial" panose="020B0604020202020204" pitchFamily="34" charset="0"/>
                </a:rPr>
                <a:t>Placebo 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13D60C82-495A-4A4E-B785-D6D9AF1A3985}"/>
              </a:ext>
            </a:extLst>
          </p:cNvPr>
          <p:cNvGrpSpPr/>
          <p:nvPr/>
        </p:nvGrpSpPr>
        <p:grpSpPr>
          <a:xfrm>
            <a:off x="9063180" y="2924289"/>
            <a:ext cx="862466" cy="355524"/>
            <a:chOff x="3435350" y="3038368"/>
            <a:chExt cx="793056" cy="361017"/>
          </a:xfrm>
        </p:grpSpPr>
        <p:sp>
          <p:nvSpPr>
            <p:cNvPr id="132" name="Freeform 81">
              <a:extLst>
                <a:ext uri="{FF2B5EF4-FFF2-40B4-BE49-F238E27FC236}">
                  <a16:creationId xmlns:a16="http://schemas.microsoft.com/office/drawing/2014/main" id="{A1FDAF9B-88B7-4086-B6D0-D1040387B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3152775"/>
              <a:ext cx="146050" cy="36512"/>
            </a:xfrm>
            <a:custGeom>
              <a:avLst/>
              <a:gdLst>
                <a:gd name="T0" fmla="*/ 0 w 92"/>
                <a:gd name="T1" fmla="*/ 23 h 23"/>
                <a:gd name="T2" fmla="*/ 46 w 92"/>
                <a:gd name="T3" fmla="*/ 23 h 23"/>
                <a:gd name="T4" fmla="*/ 46 w 92"/>
                <a:gd name="T5" fmla="*/ 0 h 23"/>
                <a:gd name="T6" fmla="*/ 92 w 92"/>
                <a:gd name="T7" fmla="*/ 0 h 23"/>
                <a:gd name="T8" fmla="*/ 92 w 92"/>
                <a:gd name="T9" fmla="*/ 23 h 23"/>
                <a:gd name="T10" fmla="*/ 92 w 9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46" y="23"/>
                  </a:lnTo>
                  <a:lnTo>
                    <a:pt x="46" y="0"/>
                  </a:lnTo>
                  <a:lnTo>
                    <a:pt x="92" y="0"/>
                  </a:lnTo>
                  <a:lnTo>
                    <a:pt x="92" y="23"/>
                  </a:lnTo>
                  <a:lnTo>
                    <a:pt x="92" y="23"/>
                  </a:lnTo>
                </a:path>
              </a:pathLst>
            </a:custGeom>
            <a:noFill/>
            <a:ln w="6350">
              <a:solidFill>
                <a:srgbClr val="1192E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 82">
              <a:extLst>
                <a:ext uri="{FF2B5EF4-FFF2-40B4-BE49-F238E27FC236}">
                  <a16:creationId xmlns:a16="http://schemas.microsoft.com/office/drawing/2014/main" id="{0A827AE6-7CB3-44ED-BECC-BA7D9874C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3288947"/>
              <a:ext cx="146050" cy="36512"/>
            </a:xfrm>
            <a:custGeom>
              <a:avLst/>
              <a:gdLst>
                <a:gd name="T0" fmla="*/ 0 w 92"/>
                <a:gd name="T1" fmla="*/ 23 h 23"/>
                <a:gd name="T2" fmla="*/ 46 w 92"/>
                <a:gd name="T3" fmla="*/ 23 h 23"/>
                <a:gd name="T4" fmla="*/ 46 w 92"/>
                <a:gd name="T5" fmla="*/ 0 h 23"/>
                <a:gd name="T6" fmla="*/ 92 w 92"/>
                <a:gd name="T7" fmla="*/ 0 h 23"/>
                <a:gd name="T8" fmla="*/ 92 w 92"/>
                <a:gd name="T9" fmla="*/ 23 h 23"/>
                <a:gd name="T10" fmla="*/ 92 w 9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46" y="23"/>
                  </a:lnTo>
                  <a:lnTo>
                    <a:pt x="46" y="0"/>
                  </a:lnTo>
                  <a:lnTo>
                    <a:pt x="92" y="0"/>
                  </a:lnTo>
                  <a:lnTo>
                    <a:pt x="92" y="23"/>
                  </a:lnTo>
                  <a:lnTo>
                    <a:pt x="92" y="23"/>
                  </a:lnTo>
                </a:path>
              </a:pathLst>
            </a:custGeom>
            <a:noFill/>
            <a:ln w="6350">
              <a:solidFill>
                <a:srgbClr val="D700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Rectangle 83">
              <a:extLst>
                <a:ext uri="{FF2B5EF4-FFF2-40B4-BE49-F238E27FC236}">
                  <a16:creationId xmlns:a16="http://schemas.microsoft.com/office/drawing/2014/main" id="{50A1E52B-0282-4653-B24E-D5C77E601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328" y="3211866"/>
              <a:ext cx="619078" cy="18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1200" dirty="0">
                  <a:ea typeface="굴림" panose="020B0600000101010101" pitchFamily="50" charset="-127"/>
                  <a:cs typeface="Arial" panose="020B0604020202020204" pitchFamily="34" charset="0"/>
                </a:rPr>
                <a:t> NuSepin 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35" name="Rectangle 84">
              <a:extLst>
                <a:ext uri="{FF2B5EF4-FFF2-40B4-BE49-F238E27FC236}">
                  <a16:creationId xmlns:a16="http://schemas.microsoft.com/office/drawing/2014/main" id="{26809B87-ED3C-4D9C-9962-60FD45828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394" y="3038368"/>
              <a:ext cx="548326" cy="18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dirty="0">
                  <a:ln>
                    <a:noFill/>
                  </a:ln>
                  <a:effectLst/>
                  <a:ea typeface="굴림" panose="020B0600000101010101" pitchFamily="50" charset="-127"/>
                  <a:cs typeface="Arial" panose="020B0604020202020204" pitchFamily="34" charset="0"/>
                </a:rPr>
                <a:t>Placebo 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endParaRP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243A97FB-1B44-4B48-A14F-EBA6BF806882}"/>
              </a:ext>
            </a:extLst>
          </p:cNvPr>
          <p:cNvSpPr txBox="1"/>
          <p:nvPr/>
        </p:nvSpPr>
        <p:spPr>
          <a:xfrm>
            <a:off x="3501815" y="1415485"/>
            <a:ext cx="840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/>
              <a:t>p = 0.08</a:t>
            </a:r>
            <a:endParaRPr lang="ko-KR" altLang="en-US" sz="12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6D38684-CC7F-4515-8F0D-74DCF2BE0245}"/>
              </a:ext>
            </a:extLst>
          </p:cNvPr>
          <p:cNvSpPr txBox="1"/>
          <p:nvPr/>
        </p:nvSpPr>
        <p:spPr>
          <a:xfrm>
            <a:off x="8189746" y="1792399"/>
            <a:ext cx="840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/>
              <a:t>p = 0.07</a:t>
            </a:r>
            <a:endParaRPr lang="ko-KR" altLang="en-US" sz="1200" dirty="0"/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3BD87C91-F23E-4C09-A56F-F8966662A60F}"/>
              </a:ext>
            </a:extLst>
          </p:cNvPr>
          <p:cNvGrpSpPr/>
          <p:nvPr/>
        </p:nvGrpSpPr>
        <p:grpSpPr>
          <a:xfrm>
            <a:off x="6450013" y="851890"/>
            <a:ext cx="2800767" cy="483635"/>
            <a:chOff x="6670608" y="842716"/>
            <a:chExt cx="2800767" cy="48363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3FB0F533-3A7D-42B3-9C0D-2D5CFA98A8E5}"/>
                </a:ext>
              </a:extLst>
            </p:cNvPr>
            <p:cNvSpPr txBox="1"/>
            <p:nvPr/>
          </p:nvSpPr>
          <p:spPr>
            <a:xfrm>
              <a:off x="6670608" y="842716"/>
              <a:ext cx="28007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HR 3.8 (95% CI 0.78~18.83), </a:t>
              </a:r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p=0.10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2259B29-033C-426B-BCD2-6D127B063D8E}"/>
                </a:ext>
              </a:extLst>
            </p:cNvPr>
            <p:cNvSpPr txBox="1"/>
            <p:nvPr/>
          </p:nvSpPr>
          <p:spPr>
            <a:xfrm>
              <a:off x="6681263" y="1049352"/>
              <a:ext cx="16289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10.0 [7.0~13.0]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EDE59C5D-C273-4EDA-9AC1-459E899FA43E}"/>
              </a:ext>
            </a:extLst>
          </p:cNvPr>
          <p:cNvSpPr txBox="1"/>
          <p:nvPr/>
        </p:nvSpPr>
        <p:spPr>
          <a:xfrm>
            <a:off x="8190251" y="2181686"/>
            <a:ext cx="1694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Md. 19.0 [10.0~ND</a:t>
            </a:r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E44B05B5-F8EE-4DA4-BD90-9B1EEF0B3596}"/>
              </a:ext>
            </a:extLst>
          </p:cNvPr>
          <p:cNvGrpSpPr/>
          <p:nvPr/>
        </p:nvGrpSpPr>
        <p:grpSpPr>
          <a:xfrm>
            <a:off x="6572361" y="3878722"/>
            <a:ext cx="3436883" cy="184666"/>
            <a:chOff x="6790001" y="3811595"/>
            <a:chExt cx="3436883" cy="184666"/>
          </a:xfrm>
        </p:grpSpPr>
        <p:sp>
          <p:nvSpPr>
            <p:cNvPr id="151" name="Rectangle 171">
              <a:extLst>
                <a:ext uri="{FF2B5EF4-FFF2-40B4-BE49-F238E27FC236}">
                  <a16:creationId xmlns:a16="http://schemas.microsoft.com/office/drawing/2014/main" id="{BD29A16A-7526-4991-B433-00B047903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0001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52" name="Rectangle 172">
              <a:extLst>
                <a:ext uri="{FF2B5EF4-FFF2-40B4-BE49-F238E27FC236}">
                  <a16:creationId xmlns:a16="http://schemas.microsoft.com/office/drawing/2014/main" id="{57924273-8733-4DA1-A99F-B84CA5FA0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4186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53" name="Rectangle 173">
              <a:extLst>
                <a:ext uri="{FF2B5EF4-FFF2-40B4-BE49-F238E27FC236}">
                  <a16:creationId xmlns:a16="http://schemas.microsoft.com/office/drawing/2014/main" id="{323624B0-879C-48CA-9CFB-23DA7D75D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7308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54" name="Rectangle 174">
              <a:extLst>
                <a:ext uri="{FF2B5EF4-FFF2-40B4-BE49-F238E27FC236}">
                  <a16:creationId xmlns:a16="http://schemas.microsoft.com/office/drawing/2014/main" id="{BFB6A0AC-A601-4E9B-8AB7-1222B908F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1493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55" name="Rectangle 175">
              <a:extLst>
                <a:ext uri="{FF2B5EF4-FFF2-40B4-BE49-F238E27FC236}">
                  <a16:creationId xmlns:a16="http://schemas.microsoft.com/office/drawing/2014/main" id="{DCD7259C-4973-4C11-B531-FFD86E5D9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4616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56" name="Rectangle 176">
              <a:extLst>
                <a:ext uri="{FF2B5EF4-FFF2-40B4-BE49-F238E27FC236}">
                  <a16:creationId xmlns:a16="http://schemas.microsoft.com/office/drawing/2014/main" id="{FFD3B1AB-8934-4121-AC89-23B5B009C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802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57" name="Rectangle 177">
              <a:extLst>
                <a:ext uri="{FF2B5EF4-FFF2-40B4-BE49-F238E27FC236}">
                  <a16:creationId xmlns:a16="http://schemas.microsoft.com/office/drawing/2014/main" id="{01107E63-2B9B-4DFC-AE2D-30EF369BA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1924" y="381159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58" name="Rectangle 179">
            <a:extLst>
              <a:ext uri="{FF2B5EF4-FFF2-40B4-BE49-F238E27FC236}">
                <a16:creationId xmlns:a16="http://schemas.microsoft.com/office/drawing/2014/main" id="{8F3F2E29-6C7C-41D7-AB6F-7D7E8F4F8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361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9" name="Rectangle 180">
            <a:extLst>
              <a:ext uri="{FF2B5EF4-FFF2-40B4-BE49-F238E27FC236}">
                <a16:creationId xmlns:a16="http://schemas.microsoft.com/office/drawing/2014/main" id="{AF3342C5-340F-46E0-8672-5B1F8CD76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546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7</a:t>
            </a:r>
          </a:p>
        </p:txBody>
      </p:sp>
      <p:sp>
        <p:nvSpPr>
          <p:cNvPr id="160" name="Rectangle 181">
            <a:extLst>
              <a:ext uri="{FF2B5EF4-FFF2-40B4-BE49-F238E27FC236}">
                <a16:creationId xmlns:a16="http://schemas.microsoft.com/office/drawing/2014/main" id="{70EC63EB-48E9-4F30-92C7-F12DAC77B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9668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1" name="Rectangle 182">
            <a:extLst>
              <a:ext uri="{FF2B5EF4-FFF2-40B4-BE49-F238E27FC236}">
                <a16:creationId xmlns:a16="http://schemas.microsoft.com/office/drawing/2014/main" id="{6FE07793-48D2-49C1-BD0D-8DE190FD1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3853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2" name="Rectangle 183">
            <a:extLst>
              <a:ext uri="{FF2B5EF4-FFF2-40B4-BE49-F238E27FC236}">
                <a16:creationId xmlns:a16="http://schemas.microsoft.com/office/drawing/2014/main" id="{08EDFDA0-BF10-4FAB-BE76-2C99A5955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6976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3" name="Rectangle 184">
            <a:extLst>
              <a:ext uri="{FF2B5EF4-FFF2-40B4-BE49-F238E27FC236}">
                <a16:creationId xmlns:a16="http://schemas.microsoft.com/office/drawing/2014/main" id="{70214D03-4675-4EF0-82DE-004EC74A8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1162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4" name="Rectangle 185">
            <a:extLst>
              <a:ext uri="{FF2B5EF4-FFF2-40B4-BE49-F238E27FC236}">
                <a16:creationId xmlns:a16="http://schemas.microsoft.com/office/drawing/2014/main" id="{45BECE78-2A5B-4369-8459-126B1A0D3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284" y="405397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5" name="Rectangle 51">
            <a:extLst>
              <a:ext uri="{FF2B5EF4-FFF2-40B4-BE49-F238E27FC236}">
                <a16:creationId xmlns:a16="http://schemas.microsoft.com/office/drawing/2014/main" id="{EC5D5649-DF14-402C-A1DA-4AC6D2F45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0202" y="3618518"/>
            <a:ext cx="179871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Days after randomization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6" name="Rectangle 51">
            <a:extLst>
              <a:ext uri="{FF2B5EF4-FFF2-40B4-BE49-F238E27FC236}">
                <a16:creationId xmlns:a16="http://schemas.microsoft.com/office/drawing/2014/main" id="{DA36374A-2EC6-4017-8FAA-1E45E9031AB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248215" y="1996541"/>
            <a:ext cx="151483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% clinical remission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B410C5A-E2B3-4C4A-BD65-A6D881510CE2}"/>
              </a:ext>
            </a:extLst>
          </p:cNvPr>
          <p:cNvSpPr txBox="1"/>
          <p:nvPr/>
        </p:nvSpPr>
        <p:spPr>
          <a:xfrm>
            <a:off x="1809636" y="588918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E2AF639-2FF4-448C-BFD2-91828AB2072C}"/>
              </a:ext>
            </a:extLst>
          </p:cNvPr>
          <p:cNvSpPr txBox="1"/>
          <p:nvPr/>
        </p:nvSpPr>
        <p:spPr>
          <a:xfrm>
            <a:off x="5957799" y="59770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896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그룹 292">
            <a:extLst>
              <a:ext uri="{FF2B5EF4-FFF2-40B4-BE49-F238E27FC236}">
                <a16:creationId xmlns:a16="http://schemas.microsoft.com/office/drawing/2014/main" id="{876698FD-A8FD-4023-824F-5648AF59C1FD}"/>
              </a:ext>
            </a:extLst>
          </p:cNvPr>
          <p:cNvGrpSpPr/>
          <p:nvPr/>
        </p:nvGrpSpPr>
        <p:grpSpPr>
          <a:xfrm>
            <a:off x="2220102" y="951993"/>
            <a:ext cx="2040807" cy="3190269"/>
            <a:chOff x="6912553" y="340711"/>
            <a:chExt cx="2040807" cy="3190269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EEAA9F34-61E4-4E6E-8DE8-CD5F278204B1}"/>
                </a:ext>
              </a:extLst>
            </p:cNvPr>
            <p:cNvSpPr txBox="1"/>
            <p:nvPr/>
          </p:nvSpPr>
          <p:spPr>
            <a:xfrm>
              <a:off x="7016077" y="3045037"/>
              <a:ext cx="8835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Anti-</a:t>
              </a:r>
              <a:r>
                <a:rPr lang="en-US" altLang="ko-K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virals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FB9D04B-2E2A-4A50-8DFF-59375165B601}"/>
                </a:ext>
              </a:extLst>
            </p:cNvPr>
            <p:cNvSpPr txBox="1"/>
            <p:nvPr/>
          </p:nvSpPr>
          <p:spPr>
            <a:xfrm>
              <a:off x="7843792" y="3050884"/>
              <a:ext cx="10639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-     +    -     +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982678F-B865-407B-B931-F7259F9363C5}"/>
                </a:ext>
              </a:extLst>
            </p:cNvPr>
            <p:cNvSpPr txBox="1"/>
            <p:nvPr/>
          </p:nvSpPr>
          <p:spPr>
            <a:xfrm>
              <a:off x="7128526" y="3253981"/>
              <a:ext cx="7777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NuSepin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Line 7">
              <a:extLst>
                <a:ext uri="{FF2B5EF4-FFF2-40B4-BE49-F238E27FC236}">
                  <a16:creationId xmlns:a16="http://schemas.microsoft.com/office/drawing/2014/main" id="{26B89DED-9D88-488A-98E3-606F93CBBD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5597" y="3048061"/>
              <a:ext cx="109537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Line 8">
              <a:extLst>
                <a:ext uri="{FF2B5EF4-FFF2-40B4-BE49-F238E27FC236}">
                  <a16:creationId xmlns:a16="http://schemas.microsoft.com/office/drawing/2014/main" id="{225F2A0C-BC5B-4AF3-8291-1FF4D2E62B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05597" y="866836"/>
              <a:ext cx="0" cy="2181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Line 9">
              <a:extLst>
                <a:ext uri="{FF2B5EF4-FFF2-40B4-BE49-F238E27FC236}">
                  <a16:creationId xmlns:a16="http://schemas.microsoft.com/office/drawing/2014/main" id="{77E92F89-916B-49C2-982E-7E1D59E168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3048061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Line 10">
              <a:extLst>
                <a:ext uri="{FF2B5EF4-FFF2-40B4-BE49-F238E27FC236}">
                  <a16:creationId xmlns:a16="http://schemas.microsoft.com/office/drawing/2014/main" id="{2E460EB0-B8AF-45D1-8136-2EC5287FE0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2684524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Line 11">
              <a:extLst>
                <a:ext uri="{FF2B5EF4-FFF2-40B4-BE49-F238E27FC236}">
                  <a16:creationId xmlns:a16="http://schemas.microsoft.com/office/drawing/2014/main" id="{28AC1308-FD8B-4FED-9226-43A03E7F4A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2320986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Line 12">
              <a:extLst>
                <a:ext uri="{FF2B5EF4-FFF2-40B4-BE49-F238E27FC236}">
                  <a16:creationId xmlns:a16="http://schemas.microsoft.com/office/drawing/2014/main" id="{5B61A567-200F-457D-BD8B-BC6E48698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1957449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Line 13">
              <a:extLst>
                <a:ext uri="{FF2B5EF4-FFF2-40B4-BE49-F238E27FC236}">
                  <a16:creationId xmlns:a16="http://schemas.microsoft.com/office/drawing/2014/main" id="{380B998C-D4F5-4225-8D47-9F787260A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1593911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Line 14">
              <a:extLst>
                <a:ext uri="{FF2B5EF4-FFF2-40B4-BE49-F238E27FC236}">
                  <a16:creationId xmlns:a16="http://schemas.microsoft.com/office/drawing/2014/main" id="{702FD5DC-F2CA-47F4-9952-A82DD1368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1230374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Line 15">
              <a:extLst>
                <a:ext uri="{FF2B5EF4-FFF2-40B4-BE49-F238E27FC236}">
                  <a16:creationId xmlns:a16="http://schemas.microsoft.com/office/drawing/2014/main" id="{34A92F8F-2F04-42F9-87AA-AD243574BA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866836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Rectangle 16">
              <a:extLst>
                <a:ext uri="{FF2B5EF4-FFF2-40B4-BE49-F238E27FC236}">
                  <a16:creationId xmlns:a16="http://schemas.microsoft.com/office/drawing/2014/main" id="{66BC0407-ABF0-4DE6-A33F-3D90A93CD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584" y="2937303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5" name="Rectangle 17">
              <a:extLst>
                <a:ext uri="{FF2B5EF4-FFF2-40B4-BE49-F238E27FC236}">
                  <a16:creationId xmlns:a16="http://schemas.microsoft.com/office/drawing/2014/main" id="{32202D78-7511-430A-A00C-6BCCE7762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584" y="2602047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6" name="Rectangle 18">
              <a:extLst>
                <a:ext uri="{FF2B5EF4-FFF2-40B4-BE49-F238E27FC236}">
                  <a16:creationId xmlns:a16="http://schemas.microsoft.com/office/drawing/2014/main" id="{1192E306-43B7-48AA-926D-7069E7CA0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584" y="2238509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4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7" name="Rectangle 19">
              <a:extLst>
                <a:ext uri="{FF2B5EF4-FFF2-40B4-BE49-F238E27FC236}">
                  <a16:creationId xmlns:a16="http://schemas.microsoft.com/office/drawing/2014/main" id="{45DCFF58-6ADA-440D-9914-E4E92D0C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584" y="1874972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8" name="Rectangle 20">
              <a:extLst>
                <a:ext uri="{FF2B5EF4-FFF2-40B4-BE49-F238E27FC236}">
                  <a16:creationId xmlns:a16="http://schemas.microsoft.com/office/drawing/2014/main" id="{CAF92769-3FF0-4C23-A841-DDA8AA68B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584" y="1511434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8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9" name="Rectangle 21">
              <a:extLst>
                <a:ext uri="{FF2B5EF4-FFF2-40B4-BE49-F238E27FC236}">
                  <a16:creationId xmlns:a16="http://schemas.microsoft.com/office/drawing/2014/main" id="{4A9DC3F7-D1A8-4124-A5DF-C09803E36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434" y="114789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0" name="Rectangle 22">
              <a:extLst>
                <a:ext uri="{FF2B5EF4-FFF2-40B4-BE49-F238E27FC236}">
                  <a16:creationId xmlns:a16="http://schemas.microsoft.com/office/drawing/2014/main" id="{E7DCF4C5-A582-499B-B94B-DBAB99538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434" y="784359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12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1" name="Oval 23">
              <a:extLst>
                <a:ext uri="{FF2B5EF4-FFF2-40B4-BE49-F238E27FC236}">
                  <a16:creationId xmlns:a16="http://schemas.microsoft.com/office/drawing/2014/main" id="{36D5C77C-B02D-408B-842B-99B7EC0E0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8785" y="2655949"/>
              <a:ext cx="57150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Oval 24">
              <a:extLst>
                <a:ext uri="{FF2B5EF4-FFF2-40B4-BE49-F238E27FC236}">
                  <a16:creationId xmlns:a16="http://schemas.microsoft.com/office/drawing/2014/main" id="{3C4E1165-97DA-4F7A-A3D4-CC49C0C19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6722" y="2655949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Oval 25">
              <a:extLst>
                <a:ext uri="{FF2B5EF4-FFF2-40B4-BE49-F238E27FC236}">
                  <a16:creationId xmlns:a16="http://schemas.microsoft.com/office/drawing/2014/main" id="{70547019-3BA9-409A-BD87-E098325CA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3072" y="2474974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Oval 26">
              <a:extLst>
                <a:ext uri="{FF2B5EF4-FFF2-40B4-BE49-F238E27FC236}">
                  <a16:creationId xmlns:a16="http://schemas.microsoft.com/office/drawing/2014/main" id="{68AB312C-C761-45C3-A7E8-80C014A4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1010" y="2655949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Oval 27">
              <a:extLst>
                <a:ext uri="{FF2B5EF4-FFF2-40B4-BE49-F238E27FC236}">
                  <a16:creationId xmlns:a16="http://schemas.microsoft.com/office/drawing/2014/main" id="{5D5A8FC1-9A9F-47C0-8282-8EECAEB06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360" y="1928874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Oval 28">
              <a:extLst>
                <a:ext uri="{FF2B5EF4-FFF2-40B4-BE49-F238E27FC236}">
                  <a16:creationId xmlns:a16="http://schemas.microsoft.com/office/drawing/2014/main" id="{D6C06DA3-04C6-4086-A9E2-305ACAE6D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710" y="2292411"/>
              <a:ext cx="57150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Oval 29">
              <a:extLst>
                <a:ext uri="{FF2B5EF4-FFF2-40B4-BE49-F238E27FC236}">
                  <a16:creationId xmlns:a16="http://schemas.microsoft.com/office/drawing/2014/main" id="{7E1089E4-81AB-40CA-813C-4DB813C28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1647" y="15653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Oval 30">
              <a:extLst>
                <a:ext uri="{FF2B5EF4-FFF2-40B4-BE49-F238E27FC236}">
                  <a16:creationId xmlns:a16="http://schemas.microsoft.com/office/drawing/2014/main" id="{7F5FD881-4A2F-4DD3-B1A7-83832AFDE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7997" y="15653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Oval 31">
              <a:extLst>
                <a:ext uri="{FF2B5EF4-FFF2-40B4-BE49-F238E27FC236}">
                  <a16:creationId xmlns:a16="http://schemas.microsoft.com/office/drawing/2014/main" id="{70878BA4-C097-402C-87C7-83C14BB35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5935" y="2292411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Oval 32">
              <a:extLst>
                <a:ext uri="{FF2B5EF4-FFF2-40B4-BE49-F238E27FC236}">
                  <a16:creationId xmlns:a16="http://schemas.microsoft.com/office/drawing/2014/main" id="{62F9F0CE-1AEB-435F-A312-7A7C6B8DB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285" y="1928874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Oval 33">
              <a:extLst>
                <a:ext uri="{FF2B5EF4-FFF2-40B4-BE49-F238E27FC236}">
                  <a16:creationId xmlns:a16="http://schemas.microsoft.com/office/drawing/2014/main" id="{E786F32E-0408-4519-8038-9CFB9DC1C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0247" y="15653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Oval 34">
              <a:extLst>
                <a:ext uri="{FF2B5EF4-FFF2-40B4-BE49-F238E27FC236}">
                  <a16:creationId xmlns:a16="http://schemas.microsoft.com/office/drawing/2014/main" id="{0B663253-4E16-43A9-AA6E-780F9F01C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6597" y="1565336"/>
              <a:ext cx="57150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Oval 35">
              <a:extLst>
                <a:ext uri="{FF2B5EF4-FFF2-40B4-BE49-F238E27FC236}">
                  <a16:creationId xmlns:a16="http://schemas.microsoft.com/office/drawing/2014/main" id="{200F2037-BE0B-41C5-87D4-D5EA88436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4535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Oval 36">
              <a:extLst>
                <a:ext uri="{FF2B5EF4-FFF2-40B4-BE49-F238E27FC236}">
                  <a16:creationId xmlns:a16="http://schemas.microsoft.com/office/drawing/2014/main" id="{FB97C042-A912-4C69-B334-808DBD3B2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885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Oval 37">
              <a:extLst>
                <a:ext uri="{FF2B5EF4-FFF2-40B4-BE49-F238E27FC236}">
                  <a16:creationId xmlns:a16="http://schemas.microsoft.com/office/drawing/2014/main" id="{7C1E6D6D-1CE6-4356-B7AA-EC7DF67FA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8822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Oval 38">
              <a:extLst>
                <a:ext uri="{FF2B5EF4-FFF2-40B4-BE49-F238E27FC236}">
                  <a16:creationId xmlns:a16="http://schemas.microsoft.com/office/drawing/2014/main" id="{AA93B0F0-9404-4AD8-A230-481415BB1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5172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Oval 39">
              <a:extLst>
                <a:ext uri="{FF2B5EF4-FFF2-40B4-BE49-F238E27FC236}">
                  <a16:creationId xmlns:a16="http://schemas.microsoft.com/office/drawing/2014/main" id="{74A14F50-D510-4018-8EFB-B63D6D8F6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1522" y="15653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Oval 40">
              <a:extLst>
                <a:ext uri="{FF2B5EF4-FFF2-40B4-BE49-F238E27FC236}">
                  <a16:creationId xmlns:a16="http://schemas.microsoft.com/office/drawing/2014/main" id="{1D3838E2-7D45-419D-9B12-624BFBCBD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7872" y="2474974"/>
              <a:ext cx="57150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Oval 41">
              <a:extLst>
                <a:ext uri="{FF2B5EF4-FFF2-40B4-BE49-F238E27FC236}">
                  <a16:creationId xmlns:a16="http://schemas.microsoft.com/office/drawing/2014/main" id="{84F6A4F8-5043-4389-B51F-5C1CBA7B2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5810" y="21114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Oval 42">
              <a:extLst>
                <a:ext uri="{FF2B5EF4-FFF2-40B4-BE49-F238E27FC236}">
                  <a16:creationId xmlns:a16="http://schemas.microsoft.com/office/drawing/2014/main" id="{6431A674-FFFC-4F85-B0A4-0F0750C8A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8060" y="2292411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Oval 43">
              <a:extLst>
                <a:ext uri="{FF2B5EF4-FFF2-40B4-BE49-F238E27FC236}">
                  <a16:creationId xmlns:a16="http://schemas.microsoft.com/office/drawing/2014/main" id="{A0D31C8D-3211-4DE2-9B91-57CBADC9D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4410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Oval 44">
              <a:extLst>
                <a:ext uri="{FF2B5EF4-FFF2-40B4-BE49-F238E27FC236}">
                  <a16:creationId xmlns:a16="http://schemas.microsoft.com/office/drawing/2014/main" id="{5790938D-7196-4623-B034-D06FB1706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0760" y="21114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Oval 45">
              <a:extLst>
                <a:ext uri="{FF2B5EF4-FFF2-40B4-BE49-F238E27FC236}">
                  <a16:creationId xmlns:a16="http://schemas.microsoft.com/office/drawing/2014/main" id="{28C7358F-8424-4C00-AB29-F31EE3DB3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8697" y="2655949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Oval 46">
              <a:extLst>
                <a:ext uri="{FF2B5EF4-FFF2-40B4-BE49-F238E27FC236}">
                  <a16:creationId xmlns:a16="http://schemas.microsoft.com/office/drawing/2014/main" id="{AA13F9AA-E2AC-4F32-BCC2-5D797AEA5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5047" y="1928874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Oval 47">
              <a:extLst>
                <a:ext uri="{FF2B5EF4-FFF2-40B4-BE49-F238E27FC236}">
                  <a16:creationId xmlns:a16="http://schemas.microsoft.com/office/drawing/2014/main" id="{86E5399B-4EF3-4410-8D88-36741C13C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1397" y="2111436"/>
              <a:ext cx="57150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Oval 48">
              <a:extLst>
                <a:ext uri="{FF2B5EF4-FFF2-40B4-BE49-F238E27FC236}">
                  <a16:creationId xmlns:a16="http://schemas.microsoft.com/office/drawing/2014/main" id="{991EC24B-F6B2-4391-AACC-09A609545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0947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Oval 49">
              <a:extLst>
                <a:ext uri="{FF2B5EF4-FFF2-40B4-BE49-F238E27FC236}">
                  <a16:creationId xmlns:a16="http://schemas.microsoft.com/office/drawing/2014/main" id="{1158D851-14A3-4DD5-A13F-3D127C745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7297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Oval 50">
              <a:extLst>
                <a:ext uri="{FF2B5EF4-FFF2-40B4-BE49-F238E27FC236}">
                  <a16:creationId xmlns:a16="http://schemas.microsoft.com/office/drawing/2014/main" id="{218BC6B0-9CD5-4A0D-98FF-55630D408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5235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Oval 51">
              <a:extLst>
                <a:ext uri="{FF2B5EF4-FFF2-40B4-BE49-F238E27FC236}">
                  <a16:creationId xmlns:a16="http://schemas.microsoft.com/office/drawing/2014/main" id="{0E0874F9-2437-4F92-BF99-D7099898C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585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Oval 52">
              <a:extLst>
                <a:ext uri="{FF2B5EF4-FFF2-40B4-BE49-F238E27FC236}">
                  <a16:creationId xmlns:a16="http://schemas.microsoft.com/office/drawing/2014/main" id="{B234339F-DD13-402A-A57E-7E59E2A36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7935" y="1020824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Oval 53">
              <a:extLst>
                <a:ext uri="{FF2B5EF4-FFF2-40B4-BE49-F238E27FC236}">
                  <a16:creationId xmlns:a16="http://schemas.microsoft.com/office/drawing/2014/main" id="{560A07AF-B004-4D7A-A911-FB6A878DC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4285" y="2292411"/>
              <a:ext cx="57150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Oval 54">
              <a:extLst>
                <a:ext uri="{FF2B5EF4-FFF2-40B4-BE49-F238E27FC236}">
                  <a16:creationId xmlns:a16="http://schemas.microsoft.com/office/drawing/2014/main" id="{3AB38FD0-36E9-4B45-8788-D2CD608FD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2222" y="2474974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Oval 55">
              <a:extLst>
                <a:ext uri="{FF2B5EF4-FFF2-40B4-BE49-F238E27FC236}">
                  <a16:creationId xmlns:a16="http://schemas.microsoft.com/office/drawing/2014/main" id="{7EA9B90C-64E3-448C-9423-1DBE04D6B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8572" y="838261"/>
              <a:ext cx="57150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Oval 56">
              <a:extLst>
                <a:ext uri="{FF2B5EF4-FFF2-40B4-BE49-F238E27FC236}">
                  <a16:creationId xmlns:a16="http://schemas.microsoft.com/office/drawing/2014/main" id="{3C4B35F1-A1C8-4CA8-8E0B-10AABEF23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6510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Oval 57">
              <a:extLst>
                <a:ext uri="{FF2B5EF4-FFF2-40B4-BE49-F238E27FC236}">
                  <a16:creationId xmlns:a16="http://schemas.microsoft.com/office/drawing/2014/main" id="{9AAABEEF-C690-4DC5-835B-5A92FFFF2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2860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Oval 58">
              <a:extLst>
                <a:ext uri="{FF2B5EF4-FFF2-40B4-BE49-F238E27FC236}">
                  <a16:creationId xmlns:a16="http://schemas.microsoft.com/office/drawing/2014/main" id="{146A26A6-562C-4132-BF73-F3626F8CB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9210" y="1382774"/>
              <a:ext cx="57150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Oval 59">
              <a:extLst>
                <a:ext uri="{FF2B5EF4-FFF2-40B4-BE49-F238E27FC236}">
                  <a16:creationId xmlns:a16="http://schemas.microsoft.com/office/drawing/2014/main" id="{E9D72DA5-EF37-4FE1-B2FE-BD2B87BB4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7147" y="1382774"/>
              <a:ext cx="55563" cy="57150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Oval 60">
              <a:extLst>
                <a:ext uri="{FF2B5EF4-FFF2-40B4-BE49-F238E27FC236}">
                  <a16:creationId xmlns:a16="http://schemas.microsoft.com/office/drawing/2014/main" id="{5C1530AB-D675-4FB2-B747-C84FF2DE9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3497" y="1565336"/>
              <a:ext cx="55563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Oval 61">
              <a:extLst>
                <a:ext uri="{FF2B5EF4-FFF2-40B4-BE49-F238E27FC236}">
                  <a16:creationId xmlns:a16="http://schemas.microsoft.com/office/drawing/2014/main" id="{4FA31682-BEAD-4E0F-9F47-EE1AC7D8D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9847" y="1565336"/>
              <a:ext cx="57150" cy="55563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Rectangle 62">
              <a:extLst>
                <a:ext uri="{FF2B5EF4-FFF2-40B4-BE49-F238E27FC236}">
                  <a16:creationId xmlns:a16="http://schemas.microsoft.com/office/drawing/2014/main" id="{9253FEF5-A760-4670-A4A7-DDA0CAF55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5435" y="866836"/>
              <a:ext cx="1177925" cy="218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Line 63">
              <a:extLst>
                <a:ext uri="{FF2B5EF4-FFF2-40B4-BE49-F238E27FC236}">
                  <a16:creationId xmlns:a16="http://schemas.microsoft.com/office/drawing/2014/main" id="{DF9AA2BF-E521-4467-AD00-2A19F82A05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5435" y="3048061"/>
              <a:ext cx="11779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Rectangle 68">
              <a:extLst>
                <a:ext uri="{FF2B5EF4-FFF2-40B4-BE49-F238E27FC236}">
                  <a16:creationId xmlns:a16="http://schemas.microsoft.com/office/drawing/2014/main" id="{79D36DA4-BC61-4D6D-9077-E797119A6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6560" y="1868549"/>
              <a:ext cx="153988" cy="8128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 69">
              <a:extLst>
                <a:ext uri="{FF2B5EF4-FFF2-40B4-BE49-F238E27FC236}">
                  <a16:creationId xmlns:a16="http://schemas.microsoft.com/office/drawing/2014/main" id="{C2A62AC1-4C91-46DC-B11E-DDDBDAE98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6560" y="1868549"/>
              <a:ext cx="153988" cy="8128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Line 70">
              <a:extLst>
                <a:ext uri="{FF2B5EF4-FFF2-40B4-BE49-F238E27FC236}">
                  <a16:creationId xmlns:a16="http://schemas.microsoft.com/office/drawing/2014/main" id="{E023C708-3E4B-4EEA-ACAA-CF51231D95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3385" y="2320986"/>
              <a:ext cx="160338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Line 71">
              <a:extLst>
                <a:ext uri="{FF2B5EF4-FFF2-40B4-BE49-F238E27FC236}">
                  <a16:creationId xmlns:a16="http://schemas.microsoft.com/office/drawing/2014/main" id="{58080038-736A-4C2E-AEAB-7E6FC3481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00847" y="2684524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Line 72">
              <a:extLst>
                <a:ext uri="{FF2B5EF4-FFF2-40B4-BE49-F238E27FC236}">
                  <a16:creationId xmlns:a16="http://schemas.microsoft.com/office/drawing/2014/main" id="{75AD1873-F497-42AF-AD3E-2CFB5920BE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62760" y="1593911"/>
              <a:ext cx="0" cy="2714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Line 73">
              <a:extLst>
                <a:ext uri="{FF2B5EF4-FFF2-40B4-BE49-F238E27FC236}">
                  <a16:creationId xmlns:a16="http://schemas.microsoft.com/office/drawing/2014/main" id="{96E8CE60-6A4A-4A1C-902B-6E76916E3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00847" y="1593911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Rectangle 79">
              <a:extLst>
                <a:ext uri="{FF2B5EF4-FFF2-40B4-BE49-F238E27FC236}">
                  <a16:creationId xmlns:a16="http://schemas.microsoft.com/office/drawing/2014/main" id="{0373934A-09CE-43F0-963E-8349E687F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3260" y="1414524"/>
              <a:ext cx="153988" cy="447675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Rectangle 80">
              <a:extLst>
                <a:ext uri="{FF2B5EF4-FFF2-40B4-BE49-F238E27FC236}">
                  <a16:creationId xmlns:a16="http://schemas.microsoft.com/office/drawing/2014/main" id="{1DBD59D6-C67A-469A-9DDD-D9F12C78E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3260" y="1414524"/>
              <a:ext cx="153988" cy="447675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Line 81">
              <a:extLst>
                <a:ext uri="{FF2B5EF4-FFF2-40B4-BE49-F238E27FC236}">
                  <a16:creationId xmlns:a16="http://schemas.microsoft.com/office/drawing/2014/main" id="{98F83EC6-38AC-488F-9591-711BEC9D5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50085" y="1593911"/>
              <a:ext cx="160338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Line 82">
              <a:extLst>
                <a:ext uri="{FF2B5EF4-FFF2-40B4-BE49-F238E27FC236}">
                  <a16:creationId xmlns:a16="http://schemas.microsoft.com/office/drawing/2014/main" id="{AA4B581C-3C48-4A16-A2B4-D1A81B9E7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9460" y="1865374"/>
              <a:ext cx="0" cy="63658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Line 83">
              <a:extLst>
                <a:ext uri="{FF2B5EF4-FFF2-40B4-BE49-F238E27FC236}">
                  <a16:creationId xmlns:a16="http://schemas.microsoft.com/office/drawing/2014/main" id="{5C46A63D-727A-42C0-BD8B-1F05DDB798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9135" y="2501961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Line 84">
              <a:extLst>
                <a:ext uri="{FF2B5EF4-FFF2-40B4-BE49-F238E27FC236}">
                  <a16:creationId xmlns:a16="http://schemas.microsoft.com/office/drawing/2014/main" id="{35B177B6-A5E7-4D37-9086-D8EE6CBB8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9135" y="1411349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Rectangle 90">
              <a:extLst>
                <a:ext uri="{FF2B5EF4-FFF2-40B4-BE49-F238E27FC236}">
                  <a16:creationId xmlns:a16="http://schemas.microsoft.com/office/drawing/2014/main" id="{5D8BE061-C54C-43B2-9E57-040FF3B8F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9960" y="1824099"/>
              <a:ext cx="155575" cy="5842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Rectangle 91">
              <a:extLst>
                <a:ext uri="{FF2B5EF4-FFF2-40B4-BE49-F238E27FC236}">
                  <a16:creationId xmlns:a16="http://schemas.microsoft.com/office/drawing/2014/main" id="{B0C6C640-12FD-4038-AC87-31A5A1627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9960" y="1824099"/>
              <a:ext cx="155575" cy="5842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Line 92">
              <a:extLst>
                <a:ext uri="{FF2B5EF4-FFF2-40B4-BE49-F238E27FC236}">
                  <a16:creationId xmlns:a16="http://schemas.microsoft.com/office/drawing/2014/main" id="{478EA862-CF3E-41A7-B912-5ACB13555E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6785" y="2138424"/>
              <a:ext cx="1619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Line 93">
              <a:extLst>
                <a:ext uri="{FF2B5EF4-FFF2-40B4-BE49-F238E27FC236}">
                  <a16:creationId xmlns:a16="http://schemas.microsoft.com/office/drawing/2014/main" id="{B0C08F75-CB4A-47FE-B067-376E36A2C8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97747" y="2411474"/>
              <a:ext cx="0" cy="2730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Line 94">
              <a:extLst>
                <a:ext uri="{FF2B5EF4-FFF2-40B4-BE49-F238E27FC236}">
                  <a16:creationId xmlns:a16="http://schemas.microsoft.com/office/drawing/2014/main" id="{E6EDB029-49A3-4563-8EFA-777990772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35835" y="2684524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Line 95">
              <a:extLst>
                <a:ext uri="{FF2B5EF4-FFF2-40B4-BE49-F238E27FC236}">
                  <a16:creationId xmlns:a16="http://schemas.microsoft.com/office/drawing/2014/main" id="{49F0CF68-C344-446C-8196-D790BBF98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747" y="1411349"/>
              <a:ext cx="0" cy="4095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Line 96">
              <a:extLst>
                <a:ext uri="{FF2B5EF4-FFF2-40B4-BE49-F238E27FC236}">
                  <a16:creationId xmlns:a16="http://schemas.microsoft.com/office/drawing/2014/main" id="{D2C94B6D-B92D-4680-97B6-A1518F1D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35835" y="1411349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Rectangle 102">
              <a:extLst>
                <a:ext uri="{FF2B5EF4-FFF2-40B4-BE49-F238E27FC236}">
                  <a16:creationId xmlns:a16="http://schemas.microsoft.com/office/drawing/2014/main" id="{9EA79EA7-EB87-44F8-B37F-6282D7A5F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8247" y="1414524"/>
              <a:ext cx="153988" cy="176213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Rectangle 103">
              <a:extLst>
                <a:ext uri="{FF2B5EF4-FFF2-40B4-BE49-F238E27FC236}">
                  <a16:creationId xmlns:a16="http://schemas.microsoft.com/office/drawing/2014/main" id="{F0AEE1DC-9EAE-4B6A-AF0E-53D8C7357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8247" y="1414524"/>
              <a:ext cx="153988" cy="176213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Line 104">
              <a:extLst>
                <a:ext uri="{FF2B5EF4-FFF2-40B4-BE49-F238E27FC236}">
                  <a16:creationId xmlns:a16="http://schemas.microsoft.com/office/drawing/2014/main" id="{6AAA8826-34FA-4AAB-AE63-D91145CDA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5072" y="1411349"/>
              <a:ext cx="160338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Line 105">
              <a:extLst>
                <a:ext uri="{FF2B5EF4-FFF2-40B4-BE49-F238E27FC236}">
                  <a16:creationId xmlns:a16="http://schemas.microsoft.com/office/drawing/2014/main" id="{9A09D7E0-97F0-4EBA-AD4D-C4C78035E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66035" y="1593911"/>
              <a:ext cx="0" cy="8175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Line 106">
              <a:extLst>
                <a:ext uri="{FF2B5EF4-FFF2-40B4-BE49-F238E27FC236}">
                  <a16:creationId xmlns:a16="http://schemas.microsoft.com/office/drawing/2014/main" id="{E82916E5-E12A-4147-A13A-DB30F2A817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04122" y="2411474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Line 107">
              <a:extLst>
                <a:ext uri="{FF2B5EF4-FFF2-40B4-BE49-F238E27FC236}">
                  <a16:creationId xmlns:a16="http://schemas.microsoft.com/office/drawing/2014/main" id="{CB62AD9B-3F22-421C-8E65-CC76BF50F9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6035" y="957324"/>
              <a:ext cx="0" cy="4540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Line 108">
              <a:extLst>
                <a:ext uri="{FF2B5EF4-FFF2-40B4-BE49-F238E27FC236}">
                  <a16:creationId xmlns:a16="http://schemas.microsoft.com/office/drawing/2014/main" id="{495DE0B3-8E99-4869-8A37-D6276F430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04122" y="957324"/>
              <a:ext cx="1238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7855B89F-B9A4-41BF-A4D9-2B4CE441ED28}"/>
                </a:ext>
              </a:extLst>
            </p:cNvPr>
            <p:cNvSpPr txBox="1"/>
            <p:nvPr/>
          </p:nvSpPr>
          <p:spPr>
            <a:xfrm>
              <a:off x="7855123" y="3220268"/>
              <a:ext cx="10908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-     -    +     +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1" name="직선 연결선 280">
              <a:extLst>
                <a:ext uri="{FF2B5EF4-FFF2-40B4-BE49-F238E27FC236}">
                  <a16:creationId xmlns:a16="http://schemas.microsoft.com/office/drawing/2014/main" id="{756D1F0F-3A02-4453-BFA6-70ADBC0D899B}"/>
                </a:ext>
              </a:extLst>
            </p:cNvPr>
            <p:cNvCxnSpPr/>
            <p:nvPr/>
          </p:nvCxnSpPr>
          <p:spPr>
            <a:xfrm>
              <a:off x="7843792" y="639196"/>
              <a:ext cx="3713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직선 연결선 281">
              <a:extLst>
                <a:ext uri="{FF2B5EF4-FFF2-40B4-BE49-F238E27FC236}">
                  <a16:creationId xmlns:a16="http://schemas.microsoft.com/office/drawing/2014/main" id="{AC1A93B4-93EA-4DAF-AD25-A5DA7ECD539D}"/>
                </a:ext>
              </a:extLst>
            </p:cNvPr>
            <p:cNvCxnSpPr/>
            <p:nvPr/>
          </p:nvCxnSpPr>
          <p:spPr>
            <a:xfrm>
              <a:off x="8343855" y="637832"/>
              <a:ext cx="3713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6" name="Rectangle 51">
              <a:extLst>
                <a:ext uri="{FF2B5EF4-FFF2-40B4-BE49-F238E27FC236}">
                  <a16:creationId xmlns:a16="http://schemas.microsoft.com/office/drawing/2014/main" id="{EA42C0CE-F193-4C75-B568-8772080D3E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859141" y="1638779"/>
              <a:ext cx="11589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baseline NEWS2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133CDE13-693F-40D7-9FAD-07A925ABD606}"/>
                </a:ext>
              </a:extLst>
            </p:cNvPr>
            <p:cNvSpPr txBox="1"/>
            <p:nvPr/>
          </p:nvSpPr>
          <p:spPr>
            <a:xfrm>
              <a:off x="7931010" y="431628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*</a:t>
              </a:r>
              <a:endParaRPr lang="ko-KR" altLang="en-US" dirty="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520D9BA-95EA-42E0-819F-42D54253909E}"/>
                </a:ext>
              </a:extLst>
            </p:cNvPr>
            <p:cNvSpPr txBox="1"/>
            <p:nvPr/>
          </p:nvSpPr>
          <p:spPr>
            <a:xfrm>
              <a:off x="8393657" y="431624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*</a:t>
              </a:r>
              <a:endParaRPr lang="ko-KR" altLang="en-US" dirty="0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DAC1EA84-BF10-4F02-9327-92F1952D4559}"/>
                </a:ext>
              </a:extLst>
            </p:cNvPr>
            <p:cNvSpPr txBox="1"/>
            <p:nvPr/>
          </p:nvSpPr>
          <p:spPr>
            <a:xfrm>
              <a:off x="6912553" y="340711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A</a:t>
              </a:r>
              <a:endParaRPr lang="ko-KR" altLang="en-US" dirty="0"/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632CBD98-6A57-4BB0-879B-40AA80D6FB49}"/>
              </a:ext>
            </a:extLst>
          </p:cNvPr>
          <p:cNvSpPr txBox="1"/>
          <p:nvPr/>
        </p:nvSpPr>
        <p:spPr>
          <a:xfrm>
            <a:off x="417319" y="4604106"/>
            <a:ext cx="106298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5. Characteristics of two cohorts from ITT population who received anti-viral drugs or not. A. Baseline NEWS2 of patients in each cohort. Red lines, mean; SOC, standard of care; Anti-viral drugs are Lopinavir-Ritonavir or Favipiravir. 0.2 mg/kg NuSepin was used; the boxes represent median and interquartile range; the blue squares inside each box represent the mean; the whiskers extend to the highest and lowest values within 1.5 x the interquartile range of the nearer quartile; and the dots represent observed values. * p = 0.01 by Student’s </a:t>
            </a:r>
            <a:r>
              <a:rPr lang="en-US" altLang="ko-KR" sz="1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-test. B. % patients with clinical remission in two cohorts who did not receive NuSepin. The clinical remission is defined by NEWS2=0 maintained for 24hrs.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ratio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were determined by Cox proportional hazards model. A hazard ratio &lt; 1 favors the group of “SOC without anti-viral drugs” in recovery rate.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[95% C.I.],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are from Log-Rank test (Mantel-Cox) in Kaplan-Meier survival analysis. 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DA772A5-FF54-4549-A920-F21838779494}"/>
              </a:ext>
            </a:extLst>
          </p:cNvPr>
          <p:cNvGrpSpPr/>
          <p:nvPr/>
        </p:nvGrpSpPr>
        <p:grpSpPr>
          <a:xfrm>
            <a:off x="4283156" y="941575"/>
            <a:ext cx="4503306" cy="3652452"/>
            <a:chOff x="2496908" y="397861"/>
            <a:chExt cx="4503306" cy="3652452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D4820F3-05B3-40FE-B42C-90F148399B98}"/>
                </a:ext>
              </a:extLst>
            </p:cNvPr>
            <p:cNvGrpSpPr/>
            <p:nvPr/>
          </p:nvGrpSpPr>
          <p:grpSpPr>
            <a:xfrm>
              <a:off x="4802125" y="2632136"/>
              <a:ext cx="1784369" cy="358164"/>
              <a:chOff x="3435350" y="3038368"/>
              <a:chExt cx="1784369" cy="358164"/>
            </a:xfrm>
          </p:grpSpPr>
          <p:sp>
            <p:nvSpPr>
              <p:cNvPr id="64" name="Freeform 81">
                <a:extLst>
                  <a:ext uri="{FF2B5EF4-FFF2-40B4-BE49-F238E27FC236}">
                    <a16:creationId xmlns:a16="http://schemas.microsoft.com/office/drawing/2014/main" id="{E46E4445-6A2B-498A-8CF3-A736801A3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5350" y="3152775"/>
                <a:ext cx="146050" cy="36512"/>
              </a:xfrm>
              <a:custGeom>
                <a:avLst/>
                <a:gdLst>
                  <a:gd name="T0" fmla="*/ 0 w 92"/>
                  <a:gd name="T1" fmla="*/ 23 h 23"/>
                  <a:gd name="T2" fmla="*/ 46 w 92"/>
                  <a:gd name="T3" fmla="*/ 23 h 23"/>
                  <a:gd name="T4" fmla="*/ 46 w 92"/>
                  <a:gd name="T5" fmla="*/ 0 h 23"/>
                  <a:gd name="T6" fmla="*/ 92 w 92"/>
                  <a:gd name="T7" fmla="*/ 0 h 23"/>
                  <a:gd name="T8" fmla="*/ 92 w 92"/>
                  <a:gd name="T9" fmla="*/ 23 h 23"/>
                  <a:gd name="T10" fmla="*/ 92 w 92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23">
                    <a:moveTo>
                      <a:pt x="0" y="23"/>
                    </a:moveTo>
                    <a:lnTo>
                      <a:pt x="46" y="23"/>
                    </a:lnTo>
                    <a:lnTo>
                      <a:pt x="46" y="0"/>
                    </a:lnTo>
                    <a:lnTo>
                      <a:pt x="92" y="0"/>
                    </a:lnTo>
                    <a:lnTo>
                      <a:pt x="92" y="23"/>
                    </a:lnTo>
                    <a:lnTo>
                      <a:pt x="92" y="23"/>
                    </a:lnTo>
                  </a:path>
                </a:pathLst>
              </a:custGeom>
              <a:noFill/>
              <a:ln w="6350">
                <a:solidFill>
                  <a:srgbClr val="1192E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82">
                <a:extLst>
                  <a:ext uri="{FF2B5EF4-FFF2-40B4-BE49-F238E27FC236}">
                    <a16:creationId xmlns:a16="http://schemas.microsoft.com/office/drawing/2014/main" id="{27631C40-CB1F-4422-8EF0-80D51833A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5350" y="3288947"/>
                <a:ext cx="146050" cy="36512"/>
              </a:xfrm>
              <a:custGeom>
                <a:avLst/>
                <a:gdLst>
                  <a:gd name="T0" fmla="*/ 0 w 92"/>
                  <a:gd name="T1" fmla="*/ 23 h 23"/>
                  <a:gd name="T2" fmla="*/ 46 w 92"/>
                  <a:gd name="T3" fmla="*/ 23 h 23"/>
                  <a:gd name="T4" fmla="*/ 46 w 92"/>
                  <a:gd name="T5" fmla="*/ 0 h 23"/>
                  <a:gd name="T6" fmla="*/ 92 w 92"/>
                  <a:gd name="T7" fmla="*/ 0 h 23"/>
                  <a:gd name="T8" fmla="*/ 92 w 92"/>
                  <a:gd name="T9" fmla="*/ 23 h 23"/>
                  <a:gd name="T10" fmla="*/ 92 w 92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23">
                    <a:moveTo>
                      <a:pt x="0" y="23"/>
                    </a:moveTo>
                    <a:lnTo>
                      <a:pt x="46" y="23"/>
                    </a:lnTo>
                    <a:lnTo>
                      <a:pt x="46" y="0"/>
                    </a:lnTo>
                    <a:lnTo>
                      <a:pt x="92" y="0"/>
                    </a:lnTo>
                    <a:lnTo>
                      <a:pt x="92" y="23"/>
                    </a:lnTo>
                    <a:lnTo>
                      <a:pt x="92" y="23"/>
                    </a:lnTo>
                  </a:path>
                </a:pathLst>
              </a:custGeom>
              <a:noFill/>
              <a:ln w="6350">
                <a:solidFill>
                  <a:srgbClr val="D7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Rectangle 83">
                <a:extLst>
                  <a:ext uri="{FF2B5EF4-FFF2-40B4-BE49-F238E27FC236}">
                    <a16:creationId xmlns:a16="http://schemas.microsoft.com/office/drawing/2014/main" id="{CC8813C0-DFA7-4355-A61F-B27D9484A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9328" y="3211866"/>
                <a:ext cx="143468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1200" dirty="0">
                    <a:solidFill>
                      <a:srgbClr val="000000"/>
                    </a:solidFill>
                    <a:ea typeface="굴림" panose="020B0600000101010101" pitchFamily="50" charset="-127"/>
                    <a:cs typeface="Arial" panose="020B0604020202020204" pitchFamily="34" charset="0"/>
                  </a:rPr>
                  <a:t> SOC with anti-virals</a:t>
                </a:r>
                <a:endParaRPr kumimoji="0" lang="ko-KR" altLang="ko-KR" sz="1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67" name="Rectangle 84">
                <a:extLst>
                  <a:ext uri="{FF2B5EF4-FFF2-40B4-BE49-F238E27FC236}">
                    <a16:creationId xmlns:a16="http://schemas.microsoft.com/office/drawing/2014/main" id="{D095C3AB-FAE4-4CDF-887E-62A8EF217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8394" y="3038368"/>
                <a:ext cx="156132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SOC without anti-virals</a:t>
                </a:r>
                <a:endParaRPr kumimoji="0" lang="ko-KR" altLang="ko-KR" sz="1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Rectangle 9">
              <a:extLst>
                <a:ext uri="{FF2B5EF4-FFF2-40B4-BE49-F238E27FC236}">
                  <a16:creationId xmlns:a16="http://schemas.microsoft.com/office/drawing/2014/main" id="{07F68FA1-5B98-470C-A0B6-C4F2C5728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0405" y="3298664"/>
              <a:ext cx="17055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Days </a:t>
              </a:r>
              <a:r>
                <a:rPr kumimoji="0" lang="en-US" altLang="ko-KR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after</a:t>
              </a:r>
              <a:r>
                <a:rPr kumimoji="0" lang="ko-KR" altLang="ko-KR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randomization</a:t>
              </a:r>
              <a:endParaRPr kumimoji="0" lang="ko-KR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78" name="Rectangle 51">
              <a:extLst>
                <a:ext uri="{FF2B5EF4-FFF2-40B4-BE49-F238E27FC236}">
                  <a16:creationId xmlns:a16="http://schemas.microsoft.com/office/drawing/2014/main" id="{3181637E-D1EF-42B4-AA0D-AA5788DE9F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214357" y="1852469"/>
              <a:ext cx="133690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%clinical remission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A7E915C3-55DB-49E5-B602-B515AA9A3639}"/>
                </a:ext>
              </a:extLst>
            </p:cNvPr>
            <p:cNvSpPr txBox="1"/>
            <p:nvPr/>
          </p:nvSpPr>
          <p:spPr>
            <a:xfrm>
              <a:off x="4793969" y="1470421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p=0.007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B61FC203-3FD6-4E6D-A0EA-B6D47B9C1FE2}"/>
                </a:ext>
              </a:extLst>
            </p:cNvPr>
            <p:cNvSpPr txBox="1"/>
            <p:nvPr/>
          </p:nvSpPr>
          <p:spPr>
            <a:xfrm>
              <a:off x="3202756" y="671659"/>
              <a:ext cx="29193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en-US" altLang="ko-KR" sz="1200" dirty="0"/>
                <a:t>HR 0.24 (95% CI 0.08~0.76), </a:t>
              </a:r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dirty="0"/>
                <a:t>p=0.015</a:t>
              </a:r>
              <a:endParaRPr lang="ko-KR" altLang="en-US" sz="1200" dirty="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4690DEE9-4A4D-44A8-A0FE-B00964AAD24E}"/>
                </a:ext>
              </a:extLst>
            </p:cNvPr>
            <p:cNvSpPr txBox="1"/>
            <p:nvPr/>
          </p:nvSpPr>
          <p:spPr>
            <a:xfrm>
              <a:off x="2496908" y="397861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B</a:t>
              </a:r>
              <a:endParaRPr lang="ko-KR" altLang="en-US" dirty="0"/>
            </a:p>
          </p:txBody>
        </p:sp>
        <p:grpSp>
          <p:nvGrpSpPr>
            <p:cNvPr id="97" name="그래픽 2">
              <a:extLst>
                <a:ext uri="{FF2B5EF4-FFF2-40B4-BE49-F238E27FC236}">
                  <a16:creationId xmlns:a16="http://schemas.microsoft.com/office/drawing/2014/main" id="{C74CA308-F6D4-4A84-A21A-557F663FB3B4}"/>
                </a:ext>
              </a:extLst>
            </p:cNvPr>
            <p:cNvGrpSpPr/>
            <p:nvPr/>
          </p:nvGrpSpPr>
          <p:grpSpPr>
            <a:xfrm>
              <a:off x="3108921" y="3530980"/>
              <a:ext cx="3891293" cy="238471"/>
              <a:chOff x="-1382619" y="2694713"/>
              <a:chExt cx="3103915" cy="276999"/>
            </a:xfrm>
            <a:solidFill>
              <a:srgbClr val="000000"/>
            </a:solidFill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4CE15E7-A05A-4188-91F2-3F71EFCF02A2}"/>
                  </a:ext>
                </a:extLst>
              </p:cNvPr>
              <p:cNvSpPr txBox="1"/>
              <p:nvPr/>
            </p:nvSpPr>
            <p:spPr>
              <a:xfrm>
                <a:off x="-1382619" y="2694713"/>
                <a:ext cx="34317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11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DE25329-6BD2-4103-9E50-491F22DF674E}"/>
                  </a:ext>
                </a:extLst>
              </p:cNvPr>
              <p:cNvSpPr txBox="1"/>
              <p:nvPr/>
            </p:nvSpPr>
            <p:spPr>
              <a:xfrm>
                <a:off x="-891724" y="269471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9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201BB7A-3F6D-4F17-9324-880D18636402}"/>
                  </a:ext>
                </a:extLst>
              </p:cNvPr>
              <p:cNvSpPr txBox="1"/>
              <p:nvPr/>
            </p:nvSpPr>
            <p:spPr>
              <a:xfrm>
                <a:off x="-422329" y="269471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2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95F288E-5A50-48D3-86FE-22ED9EAF0118}"/>
                  </a:ext>
                </a:extLst>
              </p:cNvPr>
              <p:cNvSpPr txBox="1"/>
              <p:nvPr/>
            </p:nvSpPr>
            <p:spPr>
              <a:xfrm>
                <a:off x="47066" y="269471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37ADA5E0-799D-4C59-B966-4F4CAF0EB4D7}"/>
                  </a:ext>
                </a:extLst>
              </p:cNvPr>
              <p:cNvSpPr txBox="1"/>
              <p:nvPr/>
            </p:nvSpPr>
            <p:spPr>
              <a:xfrm>
                <a:off x="512879" y="269471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5ED5B9D-9CC2-499A-A17C-D8A3AD2EAD1C}"/>
                  </a:ext>
                </a:extLst>
              </p:cNvPr>
              <p:cNvSpPr txBox="1"/>
              <p:nvPr/>
            </p:nvSpPr>
            <p:spPr>
              <a:xfrm>
                <a:off x="982274" y="269471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C755D7E-13A9-422B-B45F-74E542FB7E43}"/>
                  </a:ext>
                </a:extLst>
              </p:cNvPr>
              <p:cNvSpPr txBox="1"/>
              <p:nvPr/>
            </p:nvSpPr>
            <p:spPr>
              <a:xfrm>
                <a:off x="1451670" y="269471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</p:grpSp>
        <p:grpSp>
          <p:nvGrpSpPr>
            <p:cNvPr id="106" name="그래픽 2">
              <a:extLst>
                <a:ext uri="{FF2B5EF4-FFF2-40B4-BE49-F238E27FC236}">
                  <a16:creationId xmlns:a16="http://schemas.microsoft.com/office/drawing/2014/main" id="{CFEE0EB4-BC51-4C33-89A3-098CF66E390D}"/>
                </a:ext>
              </a:extLst>
            </p:cNvPr>
            <p:cNvGrpSpPr/>
            <p:nvPr/>
          </p:nvGrpSpPr>
          <p:grpSpPr>
            <a:xfrm>
              <a:off x="3130420" y="3774636"/>
              <a:ext cx="3864340" cy="238471"/>
              <a:chOff x="-1361120" y="2938369"/>
              <a:chExt cx="3082416" cy="276999"/>
            </a:xfrm>
            <a:solidFill>
              <a:srgbClr val="000000"/>
            </a:solidFill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8F191E8-7676-436C-B383-236659C347B6}"/>
                  </a:ext>
                </a:extLst>
              </p:cNvPr>
              <p:cNvSpPr txBox="1"/>
              <p:nvPr/>
            </p:nvSpPr>
            <p:spPr>
              <a:xfrm>
                <a:off x="-1361120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9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215FB46-6B8B-423B-8DFF-0F57F9663D20}"/>
                  </a:ext>
                </a:extLst>
              </p:cNvPr>
              <p:cNvSpPr txBox="1"/>
              <p:nvPr/>
            </p:nvSpPr>
            <p:spPr>
              <a:xfrm>
                <a:off x="-891724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8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A330EA68-C3E8-4839-B163-C79C49F150C5}"/>
                  </a:ext>
                </a:extLst>
              </p:cNvPr>
              <p:cNvSpPr txBox="1"/>
              <p:nvPr/>
            </p:nvSpPr>
            <p:spPr>
              <a:xfrm>
                <a:off x="-422329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7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D83C0181-3EA1-44F7-92B7-4D7E78EE040C}"/>
                  </a:ext>
                </a:extLst>
              </p:cNvPr>
              <p:cNvSpPr txBox="1"/>
              <p:nvPr/>
            </p:nvSpPr>
            <p:spPr>
              <a:xfrm>
                <a:off x="47066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3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D149250-F6A6-4260-8FC3-F3218FF553A0}"/>
                  </a:ext>
                </a:extLst>
              </p:cNvPr>
              <p:cNvSpPr txBox="1"/>
              <p:nvPr/>
            </p:nvSpPr>
            <p:spPr>
              <a:xfrm>
                <a:off x="512879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3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621ADC0-0922-4973-AE66-FC90B68866C7}"/>
                  </a:ext>
                </a:extLst>
              </p:cNvPr>
              <p:cNvSpPr txBox="1"/>
              <p:nvPr/>
            </p:nvSpPr>
            <p:spPr>
              <a:xfrm>
                <a:off x="982274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2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D857435C-E22E-488B-81C5-EBDDD23CDCB3}"/>
                  </a:ext>
                </a:extLst>
              </p:cNvPr>
              <p:cNvSpPr txBox="1"/>
              <p:nvPr/>
            </p:nvSpPr>
            <p:spPr>
              <a:xfrm>
                <a:off x="1451670" y="2938369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ko-KR" altLang="en-US" sz="1200" spc="0" baseline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</p:grpSp>
        <p:sp>
          <p:nvSpPr>
            <p:cNvPr id="283" name="Rectangle 45">
              <a:extLst>
                <a:ext uri="{FF2B5EF4-FFF2-40B4-BE49-F238E27FC236}">
                  <a16:creationId xmlns:a16="http://schemas.microsoft.com/office/drawing/2014/main" id="{835D7228-13E2-4383-A45A-0B1F9DBD6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0962" y="3337470"/>
              <a:ext cx="99867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Number at risk</a:t>
              </a:r>
            </a:p>
          </p:txBody>
        </p:sp>
        <p:sp>
          <p:nvSpPr>
            <p:cNvPr id="284" name="Rectangle 48">
              <a:extLst>
                <a:ext uri="{FF2B5EF4-FFF2-40B4-BE49-F238E27FC236}">
                  <a16:creationId xmlns:a16="http://schemas.microsoft.com/office/drawing/2014/main" id="{994B7A51-A07F-4DB6-82B5-648340766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405" y="3493101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-</a:t>
              </a:r>
              <a:endParaRPr kumimoji="0" lang="ko-KR" altLang="ko-KR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85" name="Rectangle 56">
              <a:extLst>
                <a:ext uri="{FF2B5EF4-FFF2-40B4-BE49-F238E27FC236}">
                  <a16:creationId xmlns:a16="http://schemas.microsoft.com/office/drawing/2014/main" id="{20FC0C67-1CDF-4552-80F8-B41E45141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0433" y="3773314"/>
              <a:ext cx="1346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cs typeface="Arial" panose="020B0604020202020204" pitchFamily="34" charset="0"/>
                </a:rPr>
                <a:t>+</a:t>
              </a:r>
              <a:endParaRPr kumimoji="0" lang="ko-KR" altLang="ko-KR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F5A3782D-F721-49E2-834A-0BFBE22692B1}"/>
                </a:ext>
              </a:extLst>
            </p:cNvPr>
            <p:cNvSpPr txBox="1"/>
            <p:nvPr/>
          </p:nvSpPr>
          <p:spPr>
            <a:xfrm>
              <a:off x="3225137" y="932846"/>
              <a:ext cx="1401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8.0 [7.1~8.9]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A7DBED9-3EAD-4554-A866-6798DCF3C0DE}"/>
                </a:ext>
              </a:extLst>
            </p:cNvPr>
            <p:cNvSpPr txBox="1"/>
            <p:nvPr/>
          </p:nvSpPr>
          <p:spPr>
            <a:xfrm>
              <a:off x="4806182" y="1894559"/>
              <a:ext cx="16448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13.0 [11.7~14.3]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2" name="그룹 351">
              <a:extLst>
                <a:ext uri="{FF2B5EF4-FFF2-40B4-BE49-F238E27FC236}">
                  <a16:creationId xmlns:a16="http://schemas.microsoft.com/office/drawing/2014/main" id="{9C0BD2C8-0FBB-4A2B-AD63-AB1FFAECF510}"/>
                </a:ext>
              </a:extLst>
            </p:cNvPr>
            <p:cNvGrpSpPr/>
            <p:nvPr/>
          </p:nvGrpSpPr>
          <p:grpSpPr>
            <a:xfrm>
              <a:off x="3268697" y="893824"/>
              <a:ext cx="3393492" cy="2350318"/>
              <a:chOff x="633413" y="203200"/>
              <a:chExt cx="3133726" cy="2394466"/>
            </a:xfrm>
          </p:grpSpPr>
          <p:sp>
            <p:nvSpPr>
              <p:cNvPr id="353" name="Line 8">
                <a:extLst>
                  <a:ext uri="{FF2B5EF4-FFF2-40B4-BE49-F238E27FC236}">
                    <a16:creationId xmlns:a16="http://schemas.microsoft.com/office/drawing/2014/main" id="{237ECFE3-3042-4540-A784-0E8ED41E56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7701" y="2387600"/>
                <a:ext cx="3119438" cy="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4" name="Rectangle 10">
                <a:extLst>
                  <a:ext uri="{FF2B5EF4-FFF2-40B4-BE49-F238E27FC236}">
                    <a16:creationId xmlns:a16="http://schemas.microsoft.com/office/drawing/2014/main" id="{8CFC6F35-6ED4-496E-A565-87375F1AA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8226" y="24130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30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55" name="Rectangle 11">
                <a:extLst>
                  <a:ext uri="{FF2B5EF4-FFF2-40B4-BE49-F238E27FC236}">
                    <a16:creationId xmlns:a16="http://schemas.microsoft.com/office/drawing/2014/main" id="{8426D389-BB64-4FF1-9E54-6EC67D553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513" y="24130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25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56" name="Rectangle 12">
                <a:extLst>
                  <a:ext uri="{FF2B5EF4-FFF2-40B4-BE49-F238E27FC236}">
                    <a16:creationId xmlns:a16="http://schemas.microsoft.com/office/drawing/2014/main" id="{CD28BD37-01DD-427D-8986-7B1CF6145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213" y="24130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20</a:t>
                </a:r>
                <a:endPara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57" name="Rectangle 13">
                <a:extLst>
                  <a:ext uri="{FF2B5EF4-FFF2-40B4-BE49-F238E27FC236}">
                    <a16:creationId xmlns:a16="http://schemas.microsoft.com/office/drawing/2014/main" id="{1096A476-9A74-47EC-A358-C279A3B67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1" y="24130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15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58" name="Rectangle 14">
                <a:extLst>
                  <a:ext uri="{FF2B5EF4-FFF2-40B4-BE49-F238E27FC236}">
                    <a16:creationId xmlns:a16="http://schemas.microsoft.com/office/drawing/2014/main" id="{9671F2EF-41B0-435B-A518-BC6F3138F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551" y="241300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10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59" name="Rectangle 15">
                <a:extLst>
                  <a:ext uri="{FF2B5EF4-FFF2-40B4-BE49-F238E27FC236}">
                    <a16:creationId xmlns:a16="http://schemas.microsoft.com/office/drawing/2014/main" id="{1605D310-4903-45B3-A154-C0288CB4FD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126" y="2413000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5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60" name="Rectangle 16">
                <a:extLst>
                  <a:ext uri="{FF2B5EF4-FFF2-40B4-BE49-F238E27FC236}">
                    <a16:creationId xmlns:a16="http://schemas.microsoft.com/office/drawing/2014/main" id="{70E91805-C892-4674-A02A-0B6DC92D4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413" y="2413000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굴림" panose="020B0600000101010101" pitchFamily="50" charset="-127"/>
                    <a:cs typeface="Arial" panose="020B0604020202020204" pitchFamily="34" charset="0"/>
                  </a:rPr>
                  <a:t>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361" name="Line 17">
                <a:extLst>
                  <a:ext uri="{FF2B5EF4-FFF2-40B4-BE49-F238E27FC236}">
                    <a16:creationId xmlns:a16="http://schemas.microsoft.com/office/drawing/2014/main" id="{1B0F7099-321B-4360-8E8D-E333D5EE3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7701" y="203200"/>
                <a:ext cx="0" cy="218440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7" name="Freeform 46">
                <a:extLst>
                  <a:ext uri="{FF2B5EF4-FFF2-40B4-BE49-F238E27FC236}">
                    <a16:creationId xmlns:a16="http://schemas.microsoft.com/office/drawing/2014/main" id="{DE4DD751-1D5D-4A97-B02A-481AFAA14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1" y="312738"/>
                <a:ext cx="1482725" cy="2074863"/>
              </a:xfrm>
              <a:custGeom>
                <a:avLst/>
                <a:gdLst>
                  <a:gd name="T0" fmla="*/ 0 w 934"/>
                  <a:gd name="T1" fmla="*/ 1307 h 1307"/>
                  <a:gd name="T2" fmla="*/ 187 w 934"/>
                  <a:gd name="T3" fmla="*/ 1307 h 1307"/>
                  <a:gd name="T4" fmla="*/ 187 w 934"/>
                  <a:gd name="T5" fmla="*/ 1188 h 1307"/>
                  <a:gd name="T6" fmla="*/ 249 w 934"/>
                  <a:gd name="T7" fmla="*/ 1188 h 1307"/>
                  <a:gd name="T8" fmla="*/ 249 w 934"/>
                  <a:gd name="T9" fmla="*/ 1069 h 1307"/>
                  <a:gd name="T10" fmla="*/ 436 w 934"/>
                  <a:gd name="T11" fmla="*/ 1069 h 1307"/>
                  <a:gd name="T12" fmla="*/ 436 w 934"/>
                  <a:gd name="T13" fmla="*/ 935 h 1307"/>
                  <a:gd name="T14" fmla="*/ 498 w 934"/>
                  <a:gd name="T15" fmla="*/ 935 h 1307"/>
                  <a:gd name="T16" fmla="*/ 498 w 934"/>
                  <a:gd name="T17" fmla="*/ 802 h 1307"/>
                  <a:gd name="T18" fmla="*/ 560 w 934"/>
                  <a:gd name="T19" fmla="*/ 802 h 1307"/>
                  <a:gd name="T20" fmla="*/ 560 w 934"/>
                  <a:gd name="T21" fmla="*/ 401 h 1307"/>
                  <a:gd name="T22" fmla="*/ 623 w 934"/>
                  <a:gd name="T23" fmla="*/ 401 h 1307"/>
                  <a:gd name="T24" fmla="*/ 623 w 934"/>
                  <a:gd name="T25" fmla="*/ 267 h 1307"/>
                  <a:gd name="T26" fmla="*/ 685 w 934"/>
                  <a:gd name="T27" fmla="*/ 267 h 1307"/>
                  <a:gd name="T28" fmla="*/ 685 w 934"/>
                  <a:gd name="T29" fmla="*/ 134 h 1307"/>
                  <a:gd name="T30" fmla="*/ 934 w 934"/>
                  <a:gd name="T31" fmla="*/ 134 h 1307"/>
                  <a:gd name="T32" fmla="*/ 934 w 934"/>
                  <a:gd name="T3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4" h="1307">
                    <a:moveTo>
                      <a:pt x="0" y="1307"/>
                    </a:moveTo>
                    <a:lnTo>
                      <a:pt x="187" y="1307"/>
                    </a:lnTo>
                    <a:lnTo>
                      <a:pt x="187" y="1188"/>
                    </a:lnTo>
                    <a:lnTo>
                      <a:pt x="249" y="1188"/>
                    </a:lnTo>
                    <a:lnTo>
                      <a:pt x="249" y="1069"/>
                    </a:lnTo>
                    <a:lnTo>
                      <a:pt x="436" y="1069"/>
                    </a:lnTo>
                    <a:lnTo>
                      <a:pt x="436" y="935"/>
                    </a:lnTo>
                    <a:lnTo>
                      <a:pt x="498" y="935"/>
                    </a:lnTo>
                    <a:lnTo>
                      <a:pt x="498" y="802"/>
                    </a:lnTo>
                    <a:lnTo>
                      <a:pt x="560" y="802"/>
                    </a:lnTo>
                    <a:lnTo>
                      <a:pt x="560" y="401"/>
                    </a:lnTo>
                    <a:lnTo>
                      <a:pt x="623" y="401"/>
                    </a:lnTo>
                    <a:lnTo>
                      <a:pt x="623" y="267"/>
                    </a:lnTo>
                    <a:lnTo>
                      <a:pt x="685" y="267"/>
                    </a:lnTo>
                    <a:lnTo>
                      <a:pt x="685" y="134"/>
                    </a:lnTo>
                    <a:lnTo>
                      <a:pt x="934" y="134"/>
                    </a:lnTo>
                    <a:lnTo>
                      <a:pt x="934" y="0"/>
                    </a:lnTo>
                  </a:path>
                </a:pathLst>
              </a:custGeom>
              <a:noFill/>
              <a:ln w="4763" cap="flat">
                <a:solidFill>
                  <a:srgbClr val="5596E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8" name="Freeform 47">
                <a:extLst>
                  <a:ext uri="{FF2B5EF4-FFF2-40B4-BE49-F238E27FC236}">
                    <a16:creationId xmlns:a16="http://schemas.microsoft.com/office/drawing/2014/main" id="{49A43302-DDAC-41F0-80F8-21423B05D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1" y="312738"/>
                <a:ext cx="2963863" cy="2074863"/>
              </a:xfrm>
              <a:custGeom>
                <a:avLst/>
                <a:gdLst>
                  <a:gd name="T0" fmla="*/ 0 w 1867"/>
                  <a:gd name="T1" fmla="*/ 1307 h 1307"/>
                  <a:gd name="T2" fmla="*/ 187 w 1867"/>
                  <a:gd name="T3" fmla="*/ 1307 h 1307"/>
                  <a:gd name="T4" fmla="*/ 187 w 1867"/>
                  <a:gd name="T5" fmla="*/ 1307 h 1307"/>
                  <a:gd name="T6" fmla="*/ 311 w 1867"/>
                  <a:gd name="T7" fmla="*/ 1307 h 1307"/>
                  <a:gd name="T8" fmla="*/ 311 w 1867"/>
                  <a:gd name="T9" fmla="*/ 1161 h 1307"/>
                  <a:gd name="T10" fmla="*/ 685 w 1867"/>
                  <a:gd name="T11" fmla="*/ 1161 h 1307"/>
                  <a:gd name="T12" fmla="*/ 685 w 1867"/>
                  <a:gd name="T13" fmla="*/ 995 h 1307"/>
                  <a:gd name="T14" fmla="*/ 809 w 1867"/>
                  <a:gd name="T15" fmla="*/ 995 h 1307"/>
                  <a:gd name="T16" fmla="*/ 809 w 1867"/>
                  <a:gd name="T17" fmla="*/ 830 h 1307"/>
                  <a:gd name="T18" fmla="*/ 872 w 1867"/>
                  <a:gd name="T19" fmla="*/ 830 h 1307"/>
                  <a:gd name="T20" fmla="*/ 872 w 1867"/>
                  <a:gd name="T21" fmla="*/ 498 h 1307"/>
                  <a:gd name="T22" fmla="*/ 1618 w 1867"/>
                  <a:gd name="T23" fmla="*/ 498 h 1307"/>
                  <a:gd name="T24" fmla="*/ 1618 w 1867"/>
                  <a:gd name="T25" fmla="*/ 249 h 1307"/>
                  <a:gd name="T26" fmla="*/ 1867 w 1867"/>
                  <a:gd name="T27" fmla="*/ 249 h 1307"/>
                  <a:gd name="T28" fmla="*/ 1867 w 1867"/>
                  <a:gd name="T29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7" h="1307">
                    <a:moveTo>
                      <a:pt x="0" y="1307"/>
                    </a:moveTo>
                    <a:lnTo>
                      <a:pt x="187" y="1307"/>
                    </a:lnTo>
                    <a:lnTo>
                      <a:pt x="187" y="1307"/>
                    </a:lnTo>
                    <a:lnTo>
                      <a:pt x="311" y="1307"/>
                    </a:lnTo>
                    <a:lnTo>
                      <a:pt x="311" y="1161"/>
                    </a:lnTo>
                    <a:lnTo>
                      <a:pt x="685" y="1161"/>
                    </a:lnTo>
                    <a:lnTo>
                      <a:pt x="685" y="995"/>
                    </a:lnTo>
                    <a:lnTo>
                      <a:pt x="809" y="995"/>
                    </a:lnTo>
                    <a:lnTo>
                      <a:pt x="809" y="830"/>
                    </a:lnTo>
                    <a:lnTo>
                      <a:pt x="872" y="830"/>
                    </a:lnTo>
                    <a:lnTo>
                      <a:pt x="872" y="498"/>
                    </a:lnTo>
                    <a:lnTo>
                      <a:pt x="1618" y="498"/>
                    </a:lnTo>
                    <a:lnTo>
                      <a:pt x="1618" y="249"/>
                    </a:lnTo>
                    <a:lnTo>
                      <a:pt x="1867" y="249"/>
                    </a:lnTo>
                    <a:lnTo>
                      <a:pt x="1867" y="0"/>
                    </a:lnTo>
                  </a:path>
                </a:pathLst>
              </a:custGeom>
              <a:noFill/>
              <a:ln w="4763" cap="flat">
                <a:solidFill>
                  <a:srgbClr val="D7003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" name="Freeform 48">
                <a:extLst>
                  <a:ext uri="{FF2B5EF4-FFF2-40B4-BE49-F238E27FC236}">
                    <a16:creationId xmlns:a16="http://schemas.microsoft.com/office/drawing/2014/main" id="{6BF69F46-EA06-4935-8931-D06F256ACD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2376" y="1990725"/>
                <a:ext cx="36513" cy="36513"/>
              </a:xfrm>
              <a:custGeom>
                <a:avLst/>
                <a:gdLst>
                  <a:gd name="T0" fmla="*/ 0 w 23"/>
                  <a:gd name="T1" fmla="*/ 12 h 23"/>
                  <a:gd name="T2" fmla="*/ 23 w 23"/>
                  <a:gd name="T3" fmla="*/ 12 h 23"/>
                  <a:gd name="T4" fmla="*/ 12 w 23"/>
                  <a:gd name="T5" fmla="*/ 0 h 23"/>
                  <a:gd name="T6" fmla="*/ 12 w 23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3">
                    <a:moveTo>
                      <a:pt x="0" y="12"/>
                    </a:moveTo>
                    <a:lnTo>
                      <a:pt x="23" y="12"/>
                    </a:lnTo>
                    <a:moveTo>
                      <a:pt x="12" y="0"/>
                    </a:moveTo>
                    <a:lnTo>
                      <a:pt x="12" y="23"/>
                    </a:lnTo>
                  </a:path>
                </a:pathLst>
              </a:custGeom>
              <a:noFill/>
              <a:ln w="4763" cap="rnd">
                <a:solidFill>
                  <a:srgbClr val="559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0" name="Freeform 49">
                <a:extLst>
                  <a:ext uri="{FF2B5EF4-FFF2-40B4-BE49-F238E27FC236}">
                    <a16:creationId xmlns:a16="http://schemas.microsoft.com/office/drawing/2014/main" id="{C27F1264-BE50-44C1-9E7F-FA64109F2B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20801" y="2138363"/>
                <a:ext cx="38100" cy="36513"/>
              </a:xfrm>
              <a:custGeom>
                <a:avLst/>
                <a:gdLst>
                  <a:gd name="T0" fmla="*/ 0 w 24"/>
                  <a:gd name="T1" fmla="*/ 11 h 23"/>
                  <a:gd name="T2" fmla="*/ 24 w 24"/>
                  <a:gd name="T3" fmla="*/ 11 h 23"/>
                  <a:gd name="T4" fmla="*/ 12 w 24"/>
                  <a:gd name="T5" fmla="*/ 0 h 23"/>
                  <a:gd name="T6" fmla="*/ 12 w 24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3">
                    <a:moveTo>
                      <a:pt x="0" y="11"/>
                    </a:moveTo>
                    <a:lnTo>
                      <a:pt x="24" y="11"/>
                    </a:lnTo>
                    <a:moveTo>
                      <a:pt x="12" y="0"/>
                    </a:moveTo>
                    <a:lnTo>
                      <a:pt x="12" y="23"/>
                    </a:lnTo>
                  </a:path>
                </a:pathLst>
              </a:custGeom>
              <a:noFill/>
              <a:ln w="4763" cap="rnd">
                <a:solidFill>
                  <a:srgbClr val="D7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1" name="Freeform 50">
                <a:extLst>
                  <a:ext uri="{FF2B5EF4-FFF2-40B4-BE49-F238E27FC236}">
                    <a16:creationId xmlns:a16="http://schemas.microsoft.com/office/drawing/2014/main" id="{CC695C02-8253-41F2-92A5-05D05E01BD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01951" y="1084263"/>
                <a:ext cx="36513" cy="36513"/>
              </a:xfrm>
              <a:custGeom>
                <a:avLst/>
                <a:gdLst>
                  <a:gd name="T0" fmla="*/ 0 w 23"/>
                  <a:gd name="T1" fmla="*/ 12 h 23"/>
                  <a:gd name="T2" fmla="*/ 23 w 23"/>
                  <a:gd name="T3" fmla="*/ 12 h 23"/>
                  <a:gd name="T4" fmla="*/ 12 w 23"/>
                  <a:gd name="T5" fmla="*/ 0 h 23"/>
                  <a:gd name="T6" fmla="*/ 12 w 23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3">
                    <a:moveTo>
                      <a:pt x="0" y="12"/>
                    </a:moveTo>
                    <a:lnTo>
                      <a:pt x="23" y="12"/>
                    </a:lnTo>
                    <a:moveTo>
                      <a:pt x="12" y="0"/>
                    </a:moveTo>
                    <a:lnTo>
                      <a:pt x="12" y="23"/>
                    </a:lnTo>
                  </a:path>
                </a:pathLst>
              </a:custGeom>
              <a:noFill/>
              <a:ln w="4763" cap="rnd">
                <a:solidFill>
                  <a:srgbClr val="D7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0" name="그룹 169">
              <a:extLst>
                <a:ext uri="{FF2B5EF4-FFF2-40B4-BE49-F238E27FC236}">
                  <a16:creationId xmlns:a16="http://schemas.microsoft.com/office/drawing/2014/main" id="{BA42AD9D-BD6A-4912-BEE8-D3EF464AF272}"/>
                </a:ext>
              </a:extLst>
            </p:cNvPr>
            <p:cNvGrpSpPr/>
            <p:nvPr/>
          </p:nvGrpSpPr>
          <p:grpSpPr>
            <a:xfrm>
              <a:off x="2989431" y="918524"/>
              <a:ext cx="254878" cy="1912895"/>
              <a:chOff x="3741429" y="741790"/>
              <a:chExt cx="254878" cy="1912895"/>
            </a:xfrm>
          </p:grpSpPr>
          <p:sp>
            <p:nvSpPr>
              <p:cNvPr id="171" name="Rectangle 7">
                <a:extLst>
                  <a:ext uri="{FF2B5EF4-FFF2-40B4-BE49-F238E27FC236}">
                    <a16:creationId xmlns:a16="http://schemas.microsoft.com/office/drawing/2014/main" id="{A546EBAC-57A1-4903-878A-9D9644BEE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111" y="2470019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Rectangle 8">
                <a:extLst>
                  <a:ext uri="{FF2B5EF4-FFF2-40B4-BE49-F238E27FC236}">
                    <a16:creationId xmlns:a16="http://schemas.microsoft.com/office/drawing/2014/main" id="{7FFD609A-4922-4D43-81CB-7AF07877B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111" y="2039616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Rectangle 9">
                <a:extLst>
                  <a:ext uri="{FF2B5EF4-FFF2-40B4-BE49-F238E27FC236}">
                    <a16:creationId xmlns:a16="http://schemas.microsoft.com/office/drawing/2014/main" id="{034780B6-8C7B-4ED8-BC1C-1C74456FA5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111" y="1601269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Rectangle 10">
                <a:extLst>
                  <a:ext uri="{FF2B5EF4-FFF2-40B4-BE49-F238E27FC236}">
                    <a16:creationId xmlns:a16="http://schemas.microsoft.com/office/drawing/2014/main" id="{2F02791B-2604-4235-A5A5-DDAC540F06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111" y="1170867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Rectangle 11">
                <a:extLst>
                  <a:ext uri="{FF2B5EF4-FFF2-40B4-BE49-F238E27FC236}">
                    <a16:creationId xmlns:a16="http://schemas.microsoft.com/office/drawing/2014/main" id="{E2C957F2-F884-4361-BCFB-EED3873AA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1429" y="741790"/>
                <a:ext cx="25487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ko-KR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100</a:t>
                </a:r>
                <a:endParaRPr kumimoji="0" lang="ko-KR" altLang="ko-K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A28E9FE-686D-404D-A620-1102AF43D704}"/>
              </a:ext>
            </a:extLst>
          </p:cNvPr>
          <p:cNvCxnSpPr>
            <a:cxnSpLocks/>
          </p:cNvCxnSpPr>
          <p:nvPr/>
        </p:nvCxnSpPr>
        <p:spPr>
          <a:xfrm>
            <a:off x="3087596" y="2421626"/>
            <a:ext cx="118162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직선 연결선 179">
            <a:extLst>
              <a:ext uri="{FF2B5EF4-FFF2-40B4-BE49-F238E27FC236}">
                <a16:creationId xmlns:a16="http://schemas.microsoft.com/office/drawing/2014/main" id="{35E1D01E-19BE-48B4-9530-07DA24DFE1C2}"/>
              </a:ext>
            </a:extLst>
          </p:cNvPr>
          <p:cNvCxnSpPr>
            <a:cxnSpLocks/>
          </p:cNvCxnSpPr>
          <p:nvPr/>
        </p:nvCxnSpPr>
        <p:spPr>
          <a:xfrm>
            <a:off x="3106378" y="2763960"/>
            <a:ext cx="118162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TextBox 345">
            <a:extLst>
              <a:ext uri="{FF2B5EF4-FFF2-40B4-BE49-F238E27FC236}">
                <a16:creationId xmlns:a16="http://schemas.microsoft.com/office/drawing/2014/main" id="{9B4A3189-FBE2-49F7-89B9-3C3E3AA0ECBF}"/>
              </a:ext>
            </a:extLst>
          </p:cNvPr>
          <p:cNvSpPr txBox="1"/>
          <p:nvPr/>
        </p:nvSpPr>
        <p:spPr>
          <a:xfrm>
            <a:off x="3824393" y="4207615"/>
            <a:ext cx="12476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Anti-virals</a:t>
            </a:r>
            <a:endParaRPr lang="ko-KR" alt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9DFB74E4-8EB9-4C59-944D-0C4A47EBCFA3}"/>
              </a:ext>
            </a:extLst>
          </p:cNvPr>
          <p:cNvCxnSpPr/>
          <p:nvPr/>
        </p:nvCxnSpPr>
        <p:spPr>
          <a:xfrm>
            <a:off x="4624349" y="4207615"/>
            <a:ext cx="0" cy="276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0631DD43-2075-4D1E-B087-DE2CAFA026A6}"/>
              </a:ext>
            </a:extLst>
          </p:cNvPr>
          <p:cNvSpPr/>
          <p:nvPr/>
        </p:nvSpPr>
        <p:spPr>
          <a:xfrm>
            <a:off x="3236410" y="2802859"/>
            <a:ext cx="72000" cy="72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227B4CFD-A81E-47BF-890C-DD2E8C092462}"/>
              </a:ext>
            </a:extLst>
          </p:cNvPr>
          <p:cNvSpPr/>
          <p:nvPr/>
        </p:nvSpPr>
        <p:spPr>
          <a:xfrm>
            <a:off x="3503879" y="2248288"/>
            <a:ext cx="72000" cy="72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13F8E754-BF1D-49DA-8D55-2136E106FD16}"/>
              </a:ext>
            </a:extLst>
          </p:cNvPr>
          <p:cNvSpPr/>
          <p:nvPr/>
        </p:nvSpPr>
        <p:spPr>
          <a:xfrm>
            <a:off x="3769296" y="2683775"/>
            <a:ext cx="72000" cy="72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9A021081-BC3E-4617-AC8F-A803FC618815}"/>
              </a:ext>
            </a:extLst>
          </p:cNvPr>
          <p:cNvSpPr/>
          <p:nvPr/>
        </p:nvSpPr>
        <p:spPr>
          <a:xfrm>
            <a:off x="4038096" y="2091653"/>
            <a:ext cx="72000" cy="72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3080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6668ACF3-E097-48D0-9D58-12B58BF0D9F9}"/>
              </a:ext>
            </a:extLst>
          </p:cNvPr>
          <p:cNvSpPr txBox="1"/>
          <p:nvPr/>
        </p:nvSpPr>
        <p:spPr>
          <a:xfrm>
            <a:off x="1779015" y="4674659"/>
            <a:ext cx="8500233" cy="2274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6. % of patients free from supplementary oxygen in two cohorts, placebo and 0.2 mg/kg NuSepin (PP set) were analyzed by Cox proportional hazard regression analysis. Baselines NEWS2 ≥ 5 were adjusted as covariates affecting hazard ratio (HR=0.25).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 and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were determined by Cox proportional hazard regression analysis. A hazard ratio &gt;1 favors the NuSepin group in % free from supplementary oxygen.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[95% C.I.], and  </a:t>
            </a:r>
            <a:r>
              <a:rPr lang="en-US" altLang="ko-KR" sz="1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values are from Kaplan-Meier survival analysis.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9">
            <a:extLst>
              <a:ext uri="{FF2B5EF4-FFF2-40B4-BE49-F238E27FC236}">
                <a16:creationId xmlns:a16="http://schemas.microsoft.com/office/drawing/2014/main" id="{44CF65A5-2F40-4255-B641-DF79071AB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57" y="3731867"/>
            <a:ext cx="1854872" cy="18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Days </a:t>
            </a:r>
            <a:r>
              <a:rPr kumimoji="0" lang="en-US" altLang="ko-K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after</a:t>
            </a:r>
            <a:r>
              <a:rPr kumimoji="0" lang="ko-KR" altLang="ko-KR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randomization</a:t>
            </a:r>
            <a:endParaRPr kumimoji="0" lang="ko-KR" altLang="ko-K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74" name="Rectangle 42">
            <a:extLst>
              <a:ext uri="{FF2B5EF4-FFF2-40B4-BE49-F238E27FC236}">
                <a16:creationId xmlns:a16="http://schemas.microsoft.com/office/drawing/2014/main" id="{EA3F553A-21B6-4D35-8AAC-D6081921A5A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719100" y="2154478"/>
            <a:ext cx="1834345" cy="20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200" dirty="0">
                <a:solidFill>
                  <a:srgbClr val="000000"/>
                </a:solidFill>
              </a:rPr>
              <a:t>% Free from Supp. Oxygen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7" name="Rectangle 48">
            <a:extLst>
              <a:ext uri="{FF2B5EF4-FFF2-40B4-BE49-F238E27FC236}">
                <a16:creationId xmlns:a16="http://schemas.microsoft.com/office/drawing/2014/main" id="{C8ADEFCE-8611-4E6F-95C0-8B17EA819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067" y="3975745"/>
            <a:ext cx="5648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Placebo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8" name="Rectangle 56">
            <a:extLst>
              <a:ext uri="{FF2B5EF4-FFF2-40B4-BE49-F238E27FC236}">
                <a16:creationId xmlns:a16="http://schemas.microsoft.com/office/drawing/2014/main" id="{2D83E839-B848-41F1-BD77-95D2A71AE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353" y="4233013"/>
            <a:ext cx="59923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NuSepin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1" name="Rectangle 45">
            <a:extLst>
              <a:ext uri="{FF2B5EF4-FFF2-40B4-BE49-F238E27FC236}">
                <a16:creationId xmlns:a16="http://schemas.microsoft.com/office/drawing/2014/main" id="{6BD25414-4148-40FA-91DA-924A1FAB1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067" y="3764190"/>
            <a:ext cx="1086076" cy="18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Number at risk</a:t>
            </a:r>
          </a:p>
        </p:txBody>
      </p:sp>
      <p:sp>
        <p:nvSpPr>
          <p:cNvPr id="80" name="Rectangle 7">
            <a:extLst>
              <a:ext uri="{FF2B5EF4-FFF2-40B4-BE49-F238E27FC236}">
                <a16:creationId xmlns:a16="http://schemas.microsoft.com/office/drawing/2014/main" id="{C77E3995-3066-47D1-8297-3696458A4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491" y="293211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1" name="Rectangle 8">
            <a:extLst>
              <a:ext uri="{FF2B5EF4-FFF2-40B4-BE49-F238E27FC236}">
                <a16:creationId xmlns:a16="http://schemas.microsoft.com/office/drawing/2014/main" id="{3009B698-0AE8-4ED4-B932-1E2BDE34F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491" y="2489201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3" name="Rectangle 9">
            <a:extLst>
              <a:ext uri="{FF2B5EF4-FFF2-40B4-BE49-F238E27FC236}">
                <a16:creationId xmlns:a16="http://schemas.microsoft.com/office/drawing/2014/main" id="{017C0CA7-5578-4C2D-BC22-3BC6E6630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491" y="2051051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" name="Rectangle 10">
            <a:extLst>
              <a:ext uri="{FF2B5EF4-FFF2-40B4-BE49-F238E27FC236}">
                <a16:creationId xmlns:a16="http://schemas.microsoft.com/office/drawing/2014/main" id="{951EBEBE-B8A1-4794-A1AD-B38F234D5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491" y="1606551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" name="Rectangle 11">
            <a:extLst>
              <a:ext uri="{FF2B5EF4-FFF2-40B4-BE49-F238E27FC236}">
                <a16:creationId xmlns:a16="http://schemas.microsoft.com/office/drawing/2014/main" id="{C6308178-C5DA-4485-B6E4-75F098652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466" y="1169988"/>
            <a:ext cx="2548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100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" name="Rectangle 21">
            <a:extLst>
              <a:ext uri="{FF2B5EF4-FFF2-40B4-BE49-F238E27FC236}">
                <a16:creationId xmlns:a16="http://schemas.microsoft.com/office/drawing/2014/main" id="{4D9035D1-1811-4C4B-B25D-AED9A0F98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1091" y="34909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6" name="Rectangle 22">
            <a:extLst>
              <a:ext uri="{FF2B5EF4-FFF2-40B4-BE49-F238E27FC236}">
                <a16:creationId xmlns:a16="http://schemas.microsoft.com/office/drawing/2014/main" id="{48EB68D1-1A34-4FB3-A9D0-F3453C429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716" y="34909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7" name="Rectangle 23">
            <a:extLst>
              <a:ext uri="{FF2B5EF4-FFF2-40B4-BE49-F238E27FC236}">
                <a16:creationId xmlns:a16="http://schemas.microsoft.com/office/drawing/2014/main" id="{5D491A73-6C93-485D-928C-97089234A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0404" y="34909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8" name="Rectangle 24">
            <a:extLst>
              <a:ext uri="{FF2B5EF4-FFF2-40B4-BE49-F238E27FC236}">
                <a16:creationId xmlns:a16="http://schemas.microsoft.com/office/drawing/2014/main" id="{5FCDB4B3-723C-434D-8971-5516EFA91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9029" y="34909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9" name="Rectangle 25">
            <a:extLst>
              <a:ext uri="{FF2B5EF4-FFF2-40B4-BE49-F238E27FC236}">
                <a16:creationId xmlns:a16="http://schemas.microsoft.com/office/drawing/2014/main" id="{8D30FDF3-D8A7-49ED-A072-70FD2C68A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7654" y="34909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0" name="Rectangle 26">
            <a:extLst>
              <a:ext uri="{FF2B5EF4-FFF2-40B4-BE49-F238E27FC236}">
                <a16:creationId xmlns:a16="http://schemas.microsoft.com/office/drawing/2014/main" id="{8181BD73-C20F-4980-97A6-4B8B4E172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0241" y="349091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10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1" name="Rectangle 27">
            <a:extLst>
              <a:ext uri="{FF2B5EF4-FFF2-40B4-BE49-F238E27FC236}">
                <a16:creationId xmlns:a16="http://schemas.microsoft.com/office/drawing/2014/main" id="{C5D281F6-FF59-4C74-BA5C-20C5A4914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0454" y="349091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12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2" name="Rectangle 28">
            <a:extLst>
              <a:ext uri="{FF2B5EF4-FFF2-40B4-BE49-F238E27FC236}">
                <a16:creationId xmlns:a16="http://schemas.microsoft.com/office/drawing/2014/main" id="{BB024FCA-70BB-4204-B224-9488A265E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9554" y="349091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14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3" name="Rectangle 29">
            <a:extLst>
              <a:ext uri="{FF2B5EF4-FFF2-40B4-BE49-F238E27FC236}">
                <a16:creationId xmlns:a16="http://schemas.microsoft.com/office/drawing/2014/main" id="{3575C864-816D-4C91-983B-3AEDBE6B4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8179" y="3490913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16</a:t>
            </a:r>
            <a:endParaRPr kumimoji="0" lang="ko-KR" altLang="ko-K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4" name="Freeform 36">
            <a:extLst>
              <a:ext uri="{FF2B5EF4-FFF2-40B4-BE49-F238E27FC236}">
                <a16:creationId xmlns:a16="http://schemas.microsoft.com/office/drawing/2014/main" id="{1D6E4835-FDCA-40CC-B6C1-32FE825EACCD}"/>
              </a:ext>
            </a:extLst>
          </p:cNvPr>
          <p:cNvSpPr>
            <a:spLocks/>
          </p:cNvSpPr>
          <p:nvPr/>
        </p:nvSpPr>
        <p:spPr bwMode="auto">
          <a:xfrm>
            <a:off x="4167604" y="1204913"/>
            <a:ext cx="3440113" cy="2224087"/>
          </a:xfrm>
          <a:custGeom>
            <a:avLst/>
            <a:gdLst>
              <a:gd name="T0" fmla="*/ 0 w 2167"/>
              <a:gd name="T1" fmla="*/ 0 h 1401"/>
              <a:gd name="T2" fmla="*/ 0 w 2167"/>
              <a:gd name="T3" fmla="*/ 1401 h 1401"/>
              <a:gd name="T4" fmla="*/ 2167 w 2167"/>
              <a:gd name="T5" fmla="*/ 1401 h 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7" h="1401">
                <a:moveTo>
                  <a:pt x="0" y="0"/>
                </a:moveTo>
                <a:lnTo>
                  <a:pt x="0" y="1401"/>
                </a:lnTo>
                <a:lnTo>
                  <a:pt x="2167" y="1401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Freeform 39">
            <a:extLst>
              <a:ext uri="{FF2B5EF4-FFF2-40B4-BE49-F238E27FC236}">
                <a16:creationId xmlns:a16="http://schemas.microsoft.com/office/drawing/2014/main" id="{24E4C06A-11DB-49D6-B854-255E5E268DB8}"/>
              </a:ext>
            </a:extLst>
          </p:cNvPr>
          <p:cNvSpPr>
            <a:spLocks/>
          </p:cNvSpPr>
          <p:nvPr/>
        </p:nvSpPr>
        <p:spPr bwMode="auto">
          <a:xfrm>
            <a:off x="4167604" y="1373188"/>
            <a:ext cx="3194050" cy="2055812"/>
          </a:xfrm>
          <a:custGeom>
            <a:avLst/>
            <a:gdLst>
              <a:gd name="T0" fmla="*/ 0 w 2012"/>
              <a:gd name="T1" fmla="*/ 1295 h 1295"/>
              <a:gd name="T2" fmla="*/ 402 w 2012"/>
              <a:gd name="T3" fmla="*/ 1295 h 1295"/>
              <a:gd name="T4" fmla="*/ 402 w 2012"/>
              <a:gd name="T5" fmla="*/ 1254 h 1295"/>
              <a:gd name="T6" fmla="*/ 535 w 2012"/>
              <a:gd name="T7" fmla="*/ 1254 h 1295"/>
              <a:gd name="T8" fmla="*/ 535 w 2012"/>
              <a:gd name="T9" fmla="*/ 1190 h 1295"/>
              <a:gd name="T10" fmla="*/ 673 w 2012"/>
              <a:gd name="T11" fmla="*/ 1190 h 1295"/>
              <a:gd name="T12" fmla="*/ 673 w 2012"/>
              <a:gd name="T13" fmla="*/ 1110 h 1295"/>
              <a:gd name="T14" fmla="*/ 805 w 2012"/>
              <a:gd name="T15" fmla="*/ 1110 h 1295"/>
              <a:gd name="T16" fmla="*/ 805 w 2012"/>
              <a:gd name="T17" fmla="*/ 1016 h 1295"/>
              <a:gd name="T18" fmla="*/ 937 w 2012"/>
              <a:gd name="T19" fmla="*/ 1016 h 1295"/>
              <a:gd name="T20" fmla="*/ 937 w 2012"/>
              <a:gd name="T21" fmla="*/ 921 h 1295"/>
              <a:gd name="T22" fmla="*/ 1075 w 2012"/>
              <a:gd name="T23" fmla="*/ 921 h 1295"/>
              <a:gd name="T24" fmla="*/ 1075 w 2012"/>
              <a:gd name="T25" fmla="*/ 680 h 1295"/>
              <a:gd name="T26" fmla="*/ 1207 w 2012"/>
              <a:gd name="T27" fmla="*/ 680 h 1295"/>
              <a:gd name="T28" fmla="*/ 1207 w 2012"/>
              <a:gd name="T29" fmla="*/ 434 h 1295"/>
              <a:gd name="T30" fmla="*/ 1339 w 2012"/>
              <a:gd name="T31" fmla="*/ 434 h 1295"/>
              <a:gd name="T32" fmla="*/ 1339 w 2012"/>
              <a:gd name="T33" fmla="*/ 302 h 1295"/>
              <a:gd name="T34" fmla="*/ 1472 w 2012"/>
              <a:gd name="T35" fmla="*/ 302 h 1295"/>
              <a:gd name="T36" fmla="*/ 1472 w 2012"/>
              <a:gd name="T37" fmla="*/ 181 h 1295"/>
              <a:gd name="T38" fmla="*/ 1610 w 2012"/>
              <a:gd name="T39" fmla="*/ 181 h 1295"/>
              <a:gd name="T40" fmla="*/ 1610 w 2012"/>
              <a:gd name="T41" fmla="*/ 98 h 1295"/>
              <a:gd name="T42" fmla="*/ 1742 w 2012"/>
              <a:gd name="T43" fmla="*/ 98 h 1295"/>
              <a:gd name="T44" fmla="*/ 1742 w 2012"/>
              <a:gd name="T45" fmla="*/ 0 h 1295"/>
              <a:gd name="T46" fmla="*/ 2012 w 2012"/>
              <a:gd name="T47" fmla="*/ 0 h 1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12" h="1295">
                <a:moveTo>
                  <a:pt x="0" y="1295"/>
                </a:moveTo>
                <a:lnTo>
                  <a:pt x="402" y="1295"/>
                </a:lnTo>
                <a:lnTo>
                  <a:pt x="402" y="1254"/>
                </a:lnTo>
                <a:lnTo>
                  <a:pt x="535" y="1254"/>
                </a:lnTo>
                <a:lnTo>
                  <a:pt x="535" y="1190"/>
                </a:lnTo>
                <a:lnTo>
                  <a:pt x="673" y="1190"/>
                </a:lnTo>
                <a:lnTo>
                  <a:pt x="673" y="1110"/>
                </a:lnTo>
                <a:lnTo>
                  <a:pt x="805" y="1110"/>
                </a:lnTo>
                <a:lnTo>
                  <a:pt x="805" y="1016"/>
                </a:lnTo>
                <a:lnTo>
                  <a:pt x="937" y="1016"/>
                </a:lnTo>
                <a:lnTo>
                  <a:pt x="937" y="921"/>
                </a:lnTo>
                <a:lnTo>
                  <a:pt x="1075" y="921"/>
                </a:lnTo>
                <a:lnTo>
                  <a:pt x="1075" y="680"/>
                </a:lnTo>
                <a:lnTo>
                  <a:pt x="1207" y="680"/>
                </a:lnTo>
                <a:lnTo>
                  <a:pt x="1207" y="434"/>
                </a:lnTo>
                <a:lnTo>
                  <a:pt x="1339" y="434"/>
                </a:lnTo>
                <a:lnTo>
                  <a:pt x="1339" y="302"/>
                </a:lnTo>
                <a:lnTo>
                  <a:pt x="1472" y="302"/>
                </a:lnTo>
                <a:lnTo>
                  <a:pt x="1472" y="181"/>
                </a:lnTo>
                <a:lnTo>
                  <a:pt x="1610" y="181"/>
                </a:lnTo>
                <a:lnTo>
                  <a:pt x="1610" y="98"/>
                </a:lnTo>
                <a:lnTo>
                  <a:pt x="1742" y="98"/>
                </a:lnTo>
                <a:lnTo>
                  <a:pt x="1742" y="0"/>
                </a:lnTo>
                <a:lnTo>
                  <a:pt x="2012" y="0"/>
                </a:lnTo>
              </a:path>
            </a:pathLst>
          </a:custGeom>
          <a:noFill/>
          <a:ln w="9525">
            <a:solidFill>
              <a:srgbClr val="004C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Freeform 40">
            <a:extLst>
              <a:ext uri="{FF2B5EF4-FFF2-40B4-BE49-F238E27FC236}">
                <a16:creationId xmlns:a16="http://schemas.microsoft.com/office/drawing/2014/main" id="{30FA8499-C977-4790-B114-143ABFBBB550}"/>
              </a:ext>
            </a:extLst>
          </p:cNvPr>
          <p:cNvSpPr>
            <a:spLocks/>
          </p:cNvSpPr>
          <p:nvPr/>
        </p:nvSpPr>
        <p:spPr bwMode="auto">
          <a:xfrm>
            <a:off x="4167604" y="1235076"/>
            <a:ext cx="3194050" cy="2193925"/>
          </a:xfrm>
          <a:custGeom>
            <a:avLst/>
            <a:gdLst>
              <a:gd name="T0" fmla="*/ 0 w 2012"/>
              <a:gd name="T1" fmla="*/ 1382 h 1382"/>
              <a:gd name="T2" fmla="*/ 402 w 2012"/>
              <a:gd name="T3" fmla="*/ 1382 h 1382"/>
              <a:gd name="T4" fmla="*/ 402 w 2012"/>
              <a:gd name="T5" fmla="*/ 1295 h 1382"/>
              <a:gd name="T6" fmla="*/ 535 w 2012"/>
              <a:gd name="T7" fmla="*/ 1295 h 1382"/>
              <a:gd name="T8" fmla="*/ 535 w 2012"/>
              <a:gd name="T9" fmla="*/ 1159 h 1382"/>
              <a:gd name="T10" fmla="*/ 673 w 2012"/>
              <a:gd name="T11" fmla="*/ 1159 h 1382"/>
              <a:gd name="T12" fmla="*/ 673 w 2012"/>
              <a:gd name="T13" fmla="*/ 1008 h 1382"/>
              <a:gd name="T14" fmla="*/ 805 w 2012"/>
              <a:gd name="T15" fmla="*/ 1008 h 1382"/>
              <a:gd name="T16" fmla="*/ 805 w 2012"/>
              <a:gd name="T17" fmla="*/ 842 h 1382"/>
              <a:gd name="T18" fmla="*/ 937 w 2012"/>
              <a:gd name="T19" fmla="*/ 842 h 1382"/>
              <a:gd name="T20" fmla="*/ 937 w 2012"/>
              <a:gd name="T21" fmla="*/ 691 h 1382"/>
              <a:gd name="T22" fmla="*/ 1075 w 2012"/>
              <a:gd name="T23" fmla="*/ 691 h 1382"/>
              <a:gd name="T24" fmla="*/ 1075 w 2012"/>
              <a:gd name="T25" fmla="*/ 377 h 1382"/>
              <a:gd name="T26" fmla="*/ 1207 w 2012"/>
              <a:gd name="T27" fmla="*/ 377 h 1382"/>
              <a:gd name="T28" fmla="*/ 1207 w 2012"/>
              <a:gd name="T29" fmla="*/ 158 h 1382"/>
              <a:gd name="T30" fmla="*/ 1339 w 2012"/>
              <a:gd name="T31" fmla="*/ 158 h 1382"/>
              <a:gd name="T32" fmla="*/ 1339 w 2012"/>
              <a:gd name="T33" fmla="*/ 83 h 1382"/>
              <a:gd name="T34" fmla="*/ 1472 w 2012"/>
              <a:gd name="T35" fmla="*/ 83 h 1382"/>
              <a:gd name="T36" fmla="*/ 1472 w 2012"/>
              <a:gd name="T37" fmla="*/ 34 h 1382"/>
              <a:gd name="T38" fmla="*/ 1610 w 2012"/>
              <a:gd name="T39" fmla="*/ 34 h 1382"/>
              <a:gd name="T40" fmla="*/ 1610 w 2012"/>
              <a:gd name="T41" fmla="*/ 11 h 1382"/>
              <a:gd name="T42" fmla="*/ 1742 w 2012"/>
              <a:gd name="T43" fmla="*/ 11 h 1382"/>
              <a:gd name="T44" fmla="*/ 1742 w 2012"/>
              <a:gd name="T45" fmla="*/ 0 h 1382"/>
              <a:gd name="T46" fmla="*/ 2012 w 2012"/>
              <a:gd name="T47" fmla="*/ 0 h 1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12" h="1382">
                <a:moveTo>
                  <a:pt x="0" y="1382"/>
                </a:moveTo>
                <a:lnTo>
                  <a:pt x="402" y="1382"/>
                </a:lnTo>
                <a:lnTo>
                  <a:pt x="402" y="1295"/>
                </a:lnTo>
                <a:lnTo>
                  <a:pt x="535" y="1295"/>
                </a:lnTo>
                <a:lnTo>
                  <a:pt x="535" y="1159"/>
                </a:lnTo>
                <a:lnTo>
                  <a:pt x="673" y="1159"/>
                </a:lnTo>
                <a:lnTo>
                  <a:pt x="673" y="1008"/>
                </a:lnTo>
                <a:lnTo>
                  <a:pt x="805" y="1008"/>
                </a:lnTo>
                <a:lnTo>
                  <a:pt x="805" y="842"/>
                </a:lnTo>
                <a:lnTo>
                  <a:pt x="937" y="842"/>
                </a:lnTo>
                <a:lnTo>
                  <a:pt x="937" y="691"/>
                </a:lnTo>
                <a:lnTo>
                  <a:pt x="1075" y="691"/>
                </a:lnTo>
                <a:lnTo>
                  <a:pt x="1075" y="377"/>
                </a:lnTo>
                <a:lnTo>
                  <a:pt x="1207" y="377"/>
                </a:lnTo>
                <a:lnTo>
                  <a:pt x="1207" y="158"/>
                </a:lnTo>
                <a:lnTo>
                  <a:pt x="1339" y="158"/>
                </a:lnTo>
                <a:lnTo>
                  <a:pt x="1339" y="83"/>
                </a:lnTo>
                <a:lnTo>
                  <a:pt x="1472" y="83"/>
                </a:lnTo>
                <a:lnTo>
                  <a:pt x="1472" y="34"/>
                </a:lnTo>
                <a:lnTo>
                  <a:pt x="1610" y="34"/>
                </a:lnTo>
                <a:lnTo>
                  <a:pt x="1610" y="11"/>
                </a:lnTo>
                <a:lnTo>
                  <a:pt x="1742" y="11"/>
                </a:lnTo>
                <a:lnTo>
                  <a:pt x="1742" y="0"/>
                </a:lnTo>
                <a:lnTo>
                  <a:pt x="2012" y="0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BC271A2B-EFA3-460A-A2B9-FF60CC139026}"/>
              </a:ext>
            </a:extLst>
          </p:cNvPr>
          <p:cNvGrpSpPr/>
          <p:nvPr/>
        </p:nvGrpSpPr>
        <p:grpSpPr>
          <a:xfrm>
            <a:off x="6761370" y="3030454"/>
            <a:ext cx="862466" cy="355524"/>
            <a:chOff x="3435350" y="3038368"/>
            <a:chExt cx="793056" cy="361017"/>
          </a:xfrm>
        </p:grpSpPr>
        <p:sp>
          <p:nvSpPr>
            <p:cNvPr id="139" name="Freeform 81">
              <a:extLst>
                <a:ext uri="{FF2B5EF4-FFF2-40B4-BE49-F238E27FC236}">
                  <a16:creationId xmlns:a16="http://schemas.microsoft.com/office/drawing/2014/main" id="{DF5A8A66-BE00-4425-8270-EC70A2130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3152775"/>
              <a:ext cx="146050" cy="36512"/>
            </a:xfrm>
            <a:custGeom>
              <a:avLst/>
              <a:gdLst>
                <a:gd name="T0" fmla="*/ 0 w 92"/>
                <a:gd name="T1" fmla="*/ 23 h 23"/>
                <a:gd name="T2" fmla="*/ 46 w 92"/>
                <a:gd name="T3" fmla="*/ 23 h 23"/>
                <a:gd name="T4" fmla="*/ 46 w 92"/>
                <a:gd name="T5" fmla="*/ 0 h 23"/>
                <a:gd name="T6" fmla="*/ 92 w 92"/>
                <a:gd name="T7" fmla="*/ 0 h 23"/>
                <a:gd name="T8" fmla="*/ 92 w 92"/>
                <a:gd name="T9" fmla="*/ 23 h 23"/>
                <a:gd name="T10" fmla="*/ 92 w 9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46" y="23"/>
                  </a:lnTo>
                  <a:lnTo>
                    <a:pt x="46" y="0"/>
                  </a:lnTo>
                  <a:lnTo>
                    <a:pt x="92" y="0"/>
                  </a:lnTo>
                  <a:lnTo>
                    <a:pt x="92" y="23"/>
                  </a:lnTo>
                  <a:lnTo>
                    <a:pt x="92" y="23"/>
                  </a:lnTo>
                </a:path>
              </a:pathLst>
            </a:custGeom>
            <a:noFill/>
            <a:ln w="6350">
              <a:solidFill>
                <a:srgbClr val="1192E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82">
              <a:extLst>
                <a:ext uri="{FF2B5EF4-FFF2-40B4-BE49-F238E27FC236}">
                  <a16:creationId xmlns:a16="http://schemas.microsoft.com/office/drawing/2014/main" id="{80F00050-79ED-4FEC-816C-743DF0D16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3288947"/>
              <a:ext cx="146050" cy="36512"/>
            </a:xfrm>
            <a:custGeom>
              <a:avLst/>
              <a:gdLst>
                <a:gd name="T0" fmla="*/ 0 w 92"/>
                <a:gd name="T1" fmla="*/ 23 h 23"/>
                <a:gd name="T2" fmla="*/ 46 w 92"/>
                <a:gd name="T3" fmla="*/ 23 h 23"/>
                <a:gd name="T4" fmla="*/ 46 w 92"/>
                <a:gd name="T5" fmla="*/ 0 h 23"/>
                <a:gd name="T6" fmla="*/ 92 w 92"/>
                <a:gd name="T7" fmla="*/ 0 h 23"/>
                <a:gd name="T8" fmla="*/ 92 w 92"/>
                <a:gd name="T9" fmla="*/ 23 h 23"/>
                <a:gd name="T10" fmla="*/ 92 w 9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46" y="23"/>
                  </a:lnTo>
                  <a:lnTo>
                    <a:pt x="46" y="0"/>
                  </a:lnTo>
                  <a:lnTo>
                    <a:pt x="92" y="0"/>
                  </a:lnTo>
                  <a:lnTo>
                    <a:pt x="92" y="23"/>
                  </a:lnTo>
                  <a:lnTo>
                    <a:pt x="92" y="23"/>
                  </a:lnTo>
                </a:path>
              </a:pathLst>
            </a:custGeom>
            <a:noFill/>
            <a:ln w="6350">
              <a:solidFill>
                <a:srgbClr val="D700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Rectangle 83">
              <a:extLst>
                <a:ext uri="{FF2B5EF4-FFF2-40B4-BE49-F238E27FC236}">
                  <a16:creationId xmlns:a16="http://schemas.microsoft.com/office/drawing/2014/main" id="{3D6004D8-609A-4FAB-8599-CC199C92C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328" y="3211866"/>
              <a:ext cx="619078" cy="18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1200" dirty="0">
                  <a:ea typeface="굴림" panose="020B0600000101010101" pitchFamily="50" charset="-127"/>
                  <a:cs typeface="Arial" panose="020B0604020202020204" pitchFamily="34" charset="0"/>
                </a:rPr>
                <a:t> NuSepin 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42" name="Rectangle 84">
              <a:extLst>
                <a:ext uri="{FF2B5EF4-FFF2-40B4-BE49-F238E27FC236}">
                  <a16:creationId xmlns:a16="http://schemas.microsoft.com/office/drawing/2014/main" id="{219F39A8-F22F-424E-A76D-140F3F2A4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394" y="3038368"/>
              <a:ext cx="548326" cy="18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200" b="0" i="0" u="none" strike="noStrike" cap="none" normalizeH="0" baseline="0" dirty="0">
                  <a:ln>
                    <a:noFill/>
                  </a:ln>
                  <a:effectLst/>
                  <a:ea typeface="굴림" panose="020B0600000101010101" pitchFamily="50" charset="-127"/>
                  <a:cs typeface="Arial" panose="020B0604020202020204" pitchFamily="34" charset="0"/>
                </a:rPr>
                <a:t>Placebo 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C30B8077-AB94-4AFC-90C9-C4C0ACB2B436}"/>
              </a:ext>
            </a:extLst>
          </p:cNvPr>
          <p:cNvGrpSpPr/>
          <p:nvPr/>
        </p:nvGrpSpPr>
        <p:grpSpPr>
          <a:xfrm>
            <a:off x="4152437" y="4007097"/>
            <a:ext cx="3576637" cy="425167"/>
            <a:chOff x="3854451" y="4975226"/>
            <a:chExt cx="3576637" cy="534987"/>
          </a:xfrm>
        </p:grpSpPr>
        <p:sp>
          <p:nvSpPr>
            <p:cNvPr id="147" name="Rectangle 54">
              <a:extLst>
                <a:ext uri="{FF2B5EF4-FFF2-40B4-BE49-F238E27FC236}">
                  <a16:creationId xmlns:a16="http://schemas.microsoft.com/office/drawing/2014/main" id="{BBDE1EE9-7EEA-4A30-95AF-AF8AD8551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451" y="4975226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Rectangle 55">
              <a:extLst>
                <a:ext uri="{FF2B5EF4-FFF2-40B4-BE49-F238E27FC236}">
                  <a16:creationId xmlns:a16="http://schemas.microsoft.com/office/drawing/2014/main" id="{1B5DAE81-5399-4B88-8293-B8F3BD91E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0226" y="4975226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" name="Rectangle 56">
              <a:extLst>
                <a:ext uri="{FF2B5EF4-FFF2-40B4-BE49-F238E27FC236}">
                  <a16:creationId xmlns:a16="http://schemas.microsoft.com/office/drawing/2014/main" id="{37BE5EBD-39D1-4748-98C9-4E561FD82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063" y="4975226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" name="Rectangle 57">
              <a:extLst>
                <a:ext uri="{FF2B5EF4-FFF2-40B4-BE49-F238E27FC236}">
                  <a16:creationId xmlns:a16="http://schemas.microsoft.com/office/drawing/2014/main" id="{824CAF24-90E6-4685-B070-4CFB42818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838" y="4975226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Rectangle 58">
              <a:extLst>
                <a:ext uri="{FF2B5EF4-FFF2-40B4-BE49-F238E27FC236}">
                  <a16:creationId xmlns:a16="http://schemas.microsoft.com/office/drawing/2014/main" id="{DCF086DB-DB72-4CAC-8124-37A6D53E2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9301" y="4975226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Rectangle 59">
              <a:extLst>
                <a:ext uri="{FF2B5EF4-FFF2-40B4-BE49-F238E27FC236}">
                  <a16:creationId xmlns:a16="http://schemas.microsoft.com/office/drawing/2014/main" id="{CC504659-4911-4F70-A0B3-32F2F5ED9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5076" y="4975226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Rectangle 60">
              <a:extLst>
                <a:ext uri="{FF2B5EF4-FFF2-40B4-BE49-F238E27FC236}">
                  <a16:creationId xmlns:a16="http://schemas.microsoft.com/office/drawing/2014/main" id="{5EBF01F7-936C-46F6-BD96-52514FD5C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2913" y="4975226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Rectangle 61">
              <a:extLst>
                <a:ext uri="{FF2B5EF4-FFF2-40B4-BE49-F238E27FC236}">
                  <a16:creationId xmlns:a16="http://schemas.microsoft.com/office/drawing/2014/main" id="{04DE0C49-9600-4FC0-8CC6-CEA0E004B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8688" y="4975226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5" name="Rectangle 63">
              <a:extLst>
                <a:ext uri="{FF2B5EF4-FFF2-40B4-BE49-F238E27FC236}">
                  <a16:creationId xmlns:a16="http://schemas.microsoft.com/office/drawing/2014/main" id="{8965D248-C2BD-4149-9D83-2FFC3B852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451" y="5300663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" name="Rectangle 64">
              <a:extLst>
                <a:ext uri="{FF2B5EF4-FFF2-40B4-BE49-F238E27FC236}">
                  <a16:creationId xmlns:a16="http://schemas.microsoft.com/office/drawing/2014/main" id="{D5A874B1-6045-4738-8362-3F11C8941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0226" y="5300663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" name="Rectangle 65">
              <a:extLst>
                <a:ext uri="{FF2B5EF4-FFF2-40B4-BE49-F238E27FC236}">
                  <a16:creationId xmlns:a16="http://schemas.microsoft.com/office/drawing/2014/main" id="{701D24B3-11CC-410D-810D-8EA778961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063" y="5300663"/>
              <a:ext cx="2381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8" name="Rectangle 66">
              <a:extLst>
                <a:ext uri="{FF2B5EF4-FFF2-40B4-BE49-F238E27FC236}">
                  <a16:creationId xmlns:a16="http://schemas.microsoft.com/office/drawing/2014/main" id="{FFFBA038-312B-43FA-9F82-89817D001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938" y="5300663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9" name="Rectangle 67">
              <a:extLst>
                <a:ext uri="{FF2B5EF4-FFF2-40B4-BE49-F238E27FC236}">
                  <a16:creationId xmlns:a16="http://schemas.microsoft.com/office/drawing/2014/main" id="{7A007FFE-D131-44E9-AF90-4AD48F190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9301" y="5300663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0" name="Rectangle 68">
              <a:extLst>
                <a:ext uri="{FF2B5EF4-FFF2-40B4-BE49-F238E27FC236}">
                  <a16:creationId xmlns:a16="http://schemas.microsoft.com/office/drawing/2014/main" id="{0662DEEC-1714-4F68-B095-9EDABBDB0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5076" y="5300663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1" name="Rectangle 69">
              <a:extLst>
                <a:ext uri="{FF2B5EF4-FFF2-40B4-BE49-F238E27FC236}">
                  <a16:creationId xmlns:a16="http://schemas.microsoft.com/office/drawing/2014/main" id="{1DD36288-2137-4F4D-A937-A5F2D06F9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2913" y="5300663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2" name="Rectangle 70">
              <a:extLst>
                <a:ext uri="{FF2B5EF4-FFF2-40B4-BE49-F238E27FC236}">
                  <a16:creationId xmlns:a16="http://schemas.microsoft.com/office/drawing/2014/main" id="{99B38CBF-3207-4C18-AA82-87D37C71E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8688" y="5300663"/>
              <a:ext cx="152400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CB422710-4EE9-451A-AD99-6BB06F4AE69B}"/>
              </a:ext>
            </a:extLst>
          </p:cNvPr>
          <p:cNvGrpSpPr/>
          <p:nvPr/>
        </p:nvGrpSpPr>
        <p:grpSpPr>
          <a:xfrm>
            <a:off x="4089832" y="925583"/>
            <a:ext cx="2579552" cy="463059"/>
            <a:chOff x="2329483" y="834585"/>
            <a:chExt cx="2579552" cy="463059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305E4D73-332E-4AC2-97CC-F4042EDF4CC7}"/>
                </a:ext>
              </a:extLst>
            </p:cNvPr>
            <p:cNvSpPr txBox="1"/>
            <p:nvPr/>
          </p:nvSpPr>
          <p:spPr>
            <a:xfrm>
              <a:off x="2329483" y="834585"/>
              <a:ext cx="25795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en-US" altLang="ko-KR" sz="1200" dirty="0"/>
                <a:t>HR 2.2 (95% CI 1.0~4.6), </a:t>
              </a:r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dirty="0"/>
                <a:t>p=0.04</a:t>
              </a:r>
              <a:endParaRPr lang="ko-KR" altLang="en-US" sz="1200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194B6836-FF2C-461D-9477-00E9B9594CCD}"/>
                </a:ext>
              </a:extLst>
            </p:cNvPr>
            <p:cNvSpPr txBox="1"/>
            <p:nvPr/>
          </p:nvSpPr>
          <p:spPr>
            <a:xfrm>
              <a:off x="2356403" y="1020645"/>
              <a:ext cx="1401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Md. 8.0 [7.4~8.6]</a:t>
              </a:r>
              <a:endParaRPr lang="ko-KR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E537D4E8-7EDC-4DE0-9EA2-A272DECF545F}"/>
              </a:ext>
            </a:extLst>
          </p:cNvPr>
          <p:cNvSpPr txBox="1"/>
          <p:nvPr/>
        </p:nvSpPr>
        <p:spPr>
          <a:xfrm>
            <a:off x="5917256" y="2545900"/>
            <a:ext cx="1544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Md. 9.0 [7.9~10.1]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28470E18-2ABF-498F-B3F6-77D8D6EB5860}"/>
              </a:ext>
            </a:extLst>
          </p:cNvPr>
          <p:cNvSpPr txBox="1"/>
          <p:nvPr/>
        </p:nvSpPr>
        <p:spPr>
          <a:xfrm>
            <a:off x="4772484" y="1945761"/>
            <a:ext cx="9252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200" dirty="0"/>
              <a:t>p = 0.088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83929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그룹 312">
            <a:extLst>
              <a:ext uri="{FF2B5EF4-FFF2-40B4-BE49-F238E27FC236}">
                <a16:creationId xmlns:a16="http://schemas.microsoft.com/office/drawing/2014/main" id="{94AED5B9-98F1-497A-A6AB-21D45D824D17}"/>
              </a:ext>
            </a:extLst>
          </p:cNvPr>
          <p:cNvGrpSpPr/>
          <p:nvPr/>
        </p:nvGrpSpPr>
        <p:grpSpPr>
          <a:xfrm>
            <a:off x="3354201" y="1054818"/>
            <a:ext cx="2561504" cy="3044962"/>
            <a:chOff x="3662886" y="1631939"/>
            <a:chExt cx="2635699" cy="3044962"/>
          </a:xfrm>
        </p:grpSpPr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DD58B229-539E-4F59-BC18-286453BA5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9532" y="4676901"/>
              <a:ext cx="201905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AAB8B43A-03D7-4796-BA4F-44551854DD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8651" y="1733205"/>
              <a:ext cx="0" cy="29417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090D8F68-BC38-4D89-AB19-6F6741E60B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350" y="3831105"/>
              <a:ext cx="4130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1F3CB25D-B38C-48D5-9703-D9C36F0D9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350" y="2217552"/>
              <a:ext cx="4130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92EAB90-884C-4C85-AA9E-DA8A753DA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0063" y="4370943"/>
              <a:ext cx="8742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4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7E43406-6254-4831-B07D-A51C43AAF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0063" y="4087468"/>
              <a:ext cx="8742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38A9129-1D1C-4459-82EC-06A3E529F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34" y="3243614"/>
              <a:ext cx="17484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ADAEEAA-F920-4D8E-9E01-E41CAD45E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34" y="2758328"/>
              <a:ext cx="17484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40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6BE2CC-28B7-4F82-B9DD-AF9FF04FE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34" y="2473915"/>
              <a:ext cx="17484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C7EBB15-366C-4B40-A886-47B8DEA7A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2405" y="1631939"/>
              <a:ext cx="26226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200</a:t>
              </a:r>
              <a:endParaRPr kumimoji="0" lang="ko-KR" altLang="ko-K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F41AB4-7298-4AB9-93DB-431577B94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34" y="3729839"/>
              <a:ext cx="17484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E4914A5-FCD0-4DD4-B2C8-4635BF0CF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2405" y="2116286"/>
              <a:ext cx="26226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FA8AD66-F8A1-4098-A696-D387D3BF9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382" y="2259792"/>
              <a:ext cx="267518" cy="1142347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49CF1C-B50D-4BFD-B5A8-2513FA450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382" y="2259792"/>
              <a:ext cx="267518" cy="1142347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Line 42">
              <a:extLst>
                <a:ext uri="{FF2B5EF4-FFF2-40B4-BE49-F238E27FC236}">
                  <a16:creationId xmlns:a16="http://schemas.microsoft.com/office/drawing/2014/main" id="{46D3038E-1F4A-486A-8BB2-F65A38CCF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2628" y="2677495"/>
              <a:ext cx="275027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Line 43">
              <a:extLst>
                <a:ext uri="{FF2B5EF4-FFF2-40B4-BE49-F238E27FC236}">
                  <a16:creationId xmlns:a16="http://schemas.microsoft.com/office/drawing/2014/main" id="{25076419-CDBD-475C-905B-E0C34636B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9672" y="3405893"/>
              <a:ext cx="0" cy="67958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Line 44">
              <a:extLst>
                <a:ext uri="{FF2B5EF4-FFF2-40B4-BE49-F238E27FC236}">
                  <a16:creationId xmlns:a16="http://schemas.microsoft.com/office/drawing/2014/main" id="{982FA257-C544-4246-BB44-ED505F4FD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6131" y="4085482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Line 45">
              <a:extLst>
                <a:ext uri="{FF2B5EF4-FFF2-40B4-BE49-F238E27FC236}">
                  <a16:creationId xmlns:a16="http://schemas.microsoft.com/office/drawing/2014/main" id="{7EAFC964-E0BB-4369-827B-53C74B8A53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9672" y="1865556"/>
              <a:ext cx="0" cy="39048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Line 46">
              <a:extLst>
                <a:ext uri="{FF2B5EF4-FFF2-40B4-BE49-F238E27FC236}">
                  <a16:creationId xmlns:a16="http://schemas.microsoft.com/office/drawing/2014/main" id="{90919DF5-97E3-465E-81FF-9BC1285B6D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6131" y="1865556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F0A81EF-5BAC-414D-AFE3-F2DCA3606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4447" y="3101768"/>
              <a:ext cx="267518" cy="1303796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5D3EFF2-2463-44C4-A655-898F7891D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4447" y="3101768"/>
              <a:ext cx="267518" cy="1303796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Line 50">
              <a:extLst>
                <a:ext uri="{FF2B5EF4-FFF2-40B4-BE49-F238E27FC236}">
                  <a16:creationId xmlns:a16="http://schemas.microsoft.com/office/drawing/2014/main" id="{5F8544AF-2734-4F7A-AD26-6D9C177F67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0693" y="3921216"/>
              <a:ext cx="275027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Line 51">
              <a:extLst>
                <a:ext uri="{FF2B5EF4-FFF2-40B4-BE49-F238E27FC236}">
                  <a16:creationId xmlns:a16="http://schemas.microsoft.com/office/drawing/2014/main" id="{D37B0FBD-FD1E-47A7-A0FD-C56D791A53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8676" y="4409319"/>
              <a:ext cx="0" cy="2534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Line 52">
              <a:extLst>
                <a:ext uri="{FF2B5EF4-FFF2-40B4-BE49-F238E27FC236}">
                  <a16:creationId xmlns:a16="http://schemas.microsoft.com/office/drawing/2014/main" id="{0E26B423-B58C-4A21-A173-B281B50839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6074" y="4662756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Line 53">
              <a:extLst>
                <a:ext uri="{FF2B5EF4-FFF2-40B4-BE49-F238E27FC236}">
                  <a16:creationId xmlns:a16="http://schemas.microsoft.com/office/drawing/2014/main" id="{874C5FE8-9AA4-4D61-A0CA-27F679DF48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68676" y="2124625"/>
              <a:ext cx="0" cy="97338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Line 54">
              <a:extLst>
                <a:ext uri="{FF2B5EF4-FFF2-40B4-BE49-F238E27FC236}">
                  <a16:creationId xmlns:a16="http://schemas.microsoft.com/office/drawing/2014/main" id="{632C9680-13B3-4C71-A252-BCCB8982A7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6074" y="2124625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09AC44E-70F8-469B-A34D-8703747C2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390" y="2113361"/>
              <a:ext cx="266579" cy="9020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92607C9-A5D3-46F9-94FA-19F9B044D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390" y="2113361"/>
              <a:ext cx="266579" cy="9020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Line 58">
              <a:extLst>
                <a:ext uri="{FF2B5EF4-FFF2-40B4-BE49-F238E27FC236}">
                  <a16:creationId xmlns:a16="http://schemas.microsoft.com/office/drawing/2014/main" id="{9BED4236-FEB1-4193-9E58-E546204882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90635" y="2404345"/>
              <a:ext cx="274088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Line 59">
              <a:extLst>
                <a:ext uri="{FF2B5EF4-FFF2-40B4-BE49-F238E27FC236}">
                  <a16:creationId xmlns:a16="http://schemas.microsoft.com/office/drawing/2014/main" id="{756871B0-C423-46F7-B227-3BD4BD2C64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7679" y="3019166"/>
              <a:ext cx="0" cy="27314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Line 60">
              <a:extLst>
                <a:ext uri="{FF2B5EF4-FFF2-40B4-BE49-F238E27FC236}">
                  <a16:creationId xmlns:a16="http://schemas.microsoft.com/office/drawing/2014/main" id="{4E8BDD48-D729-4454-AEF3-CFC33B54BD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4139" y="3292316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Line 61">
              <a:extLst>
                <a:ext uri="{FF2B5EF4-FFF2-40B4-BE49-F238E27FC236}">
                  <a16:creationId xmlns:a16="http://schemas.microsoft.com/office/drawing/2014/main" id="{5D4AD2DB-4B29-4D02-BF13-5DD9C9E4F0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7679" y="2033575"/>
              <a:ext cx="0" cy="760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Line 62">
              <a:extLst>
                <a:ext uri="{FF2B5EF4-FFF2-40B4-BE49-F238E27FC236}">
                  <a16:creationId xmlns:a16="http://schemas.microsoft.com/office/drawing/2014/main" id="{14C6A84E-572A-4066-ADB4-4E0B218E5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4139" y="2033575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Rectangle 175">
              <a:extLst>
                <a:ext uri="{FF2B5EF4-FFF2-40B4-BE49-F238E27FC236}">
                  <a16:creationId xmlns:a16="http://schemas.microsoft.com/office/drawing/2014/main" id="{03E59FA8-03FA-45D1-9525-A0F8B435FA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315240" y="2920403"/>
              <a:ext cx="885307" cy="190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CRP (</a:t>
              </a:r>
              <a:r>
                <a:rPr kumimoji="0" lang="ko-KR" altLang="ko-KR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mg</a:t>
              </a: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/</a:t>
              </a:r>
              <a:r>
                <a:rPr kumimoji="0" lang="ko-KR" altLang="ko-KR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ml</a:t>
              </a:r>
              <a:r>
                <a:rPr kumimoji="0" lang="ko-KR" altLang="ko-KR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)</a:t>
              </a:r>
              <a:endPara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29" name="Rectangle 64">
              <a:extLst>
                <a:ext uri="{FF2B5EF4-FFF2-40B4-BE49-F238E27FC236}">
                  <a16:creationId xmlns:a16="http://schemas.microsoft.com/office/drawing/2014/main" id="{D88C6CD4-ED11-4BFF-BBA5-F496080A0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2455" y="2361167"/>
              <a:ext cx="268456" cy="1347913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Rectangle 65">
              <a:extLst>
                <a:ext uri="{FF2B5EF4-FFF2-40B4-BE49-F238E27FC236}">
                  <a16:creationId xmlns:a16="http://schemas.microsoft.com/office/drawing/2014/main" id="{29D687B4-587F-4026-A8B5-2BAFBE939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2455" y="2361167"/>
              <a:ext cx="268456" cy="1347913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Line 66">
              <a:extLst>
                <a:ext uri="{FF2B5EF4-FFF2-40B4-BE49-F238E27FC236}">
                  <a16:creationId xmlns:a16="http://schemas.microsoft.com/office/drawing/2014/main" id="{A2BFE8B7-9A8F-454D-823C-D9BC0B5EA4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8700" y="3357083"/>
              <a:ext cx="27596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Line 67">
              <a:extLst>
                <a:ext uri="{FF2B5EF4-FFF2-40B4-BE49-F238E27FC236}">
                  <a16:creationId xmlns:a16="http://schemas.microsoft.com/office/drawing/2014/main" id="{4C89764F-00B8-4FF1-A655-BC25BC5F1A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94303" y="3712834"/>
              <a:ext cx="0" cy="40925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Line 68">
              <a:extLst>
                <a:ext uri="{FF2B5EF4-FFF2-40B4-BE49-F238E27FC236}">
                  <a16:creationId xmlns:a16="http://schemas.microsoft.com/office/drawing/2014/main" id="{6497D45B-8908-4ED5-9D26-E02F178514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3143" y="4122089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Line 69">
              <a:extLst>
                <a:ext uri="{FF2B5EF4-FFF2-40B4-BE49-F238E27FC236}">
                  <a16:creationId xmlns:a16="http://schemas.microsoft.com/office/drawing/2014/main" id="{91DE10BE-604E-4F2A-ADA9-24F1677C8B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6683" y="1936894"/>
              <a:ext cx="0" cy="4205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Line 70">
              <a:extLst>
                <a:ext uri="{FF2B5EF4-FFF2-40B4-BE49-F238E27FC236}">
                  <a16:creationId xmlns:a16="http://schemas.microsoft.com/office/drawing/2014/main" id="{A2466F43-F317-42C3-A530-1889C63B1D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3143" y="1936894"/>
              <a:ext cx="16708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Line 176">
              <a:extLst>
                <a:ext uri="{FF2B5EF4-FFF2-40B4-BE49-F238E27FC236}">
                  <a16:creationId xmlns:a16="http://schemas.microsoft.com/office/drawing/2014/main" id="{D7E086F5-09A8-4B39-A5E4-980AF0EC8B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8650" y="1733204"/>
              <a:ext cx="0" cy="29276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Oval 189">
              <a:extLst>
                <a:ext uri="{FF2B5EF4-FFF2-40B4-BE49-F238E27FC236}">
                  <a16:creationId xmlns:a16="http://schemas.microsoft.com/office/drawing/2014/main" id="{3FC530A3-043F-4C04-8F09-46F5902E8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668" y="3298391"/>
              <a:ext cx="67969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Oval 190">
              <a:extLst>
                <a:ext uri="{FF2B5EF4-FFF2-40B4-BE49-F238E27FC236}">
                  <a16:creationId xmlns:a16="http://schemas.microsoft.com/office/drawing/2014/main" id="{F6FB2763-89CF-4A37-B79B-C367F2BB5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1352" y="2748416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Oval 191">
              <a:extLst>
                <a:ext uri="{FF2B5EF4-FFF2-40B4-BE49-F238E27FC236}">
                  <a16:creationId xmlns:a16="http://schemas.microsoft.com/office/drawing/2014/main" id="{973CD60B-7A72-4175-9A83-6EDF66AE3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294" y="2053885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Oval 192">
              <a:extLst>
                <a:ext uri="{FF2B5EF4-FFF2-40B4-BE49-F238E27FC236}">
                  <a16:creationId xmlns:a16="http://schemas.microsoft.com/office/drawing/2014/main" id="{FC04D22D-C240-4586-BB79-4147F21CB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236" y="2441028"/>
              <a:ext cx="67969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Oval 193">
              <a:extLst>
                <a:ext uri="{FF2B5EF4-FFF2-40B4-BE49-F238E27FC236}">
                  <a16:creationId xmlns:a16="http://schemas.microsoft.com/office/drawing/2014/main" id="{B85479E1-9D44-45CC-A492-187E1D00D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179" y="2520782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Oval 194">
              <a:extLst>
                <a:ext uri="{FF2B5EF4-FFF2-40B4-BE49-F238E27FC236}">
                  <a16:creationId xmlns:a16="http://schemas.microsoft.com/office/drawing/2014/main" id="{7FF82380-BA32-4830-B1A1-A791576EA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8864" y="2921218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Oval 195">
              <a:extLst>
                <a:ext uri="{FF2B5EF4-FFF2-40B4-BE49-F238E27FC236}">
                  <a16:creationId xmlns:a16="http://schemas.microsoft.com/office/drawing/2014/main" id="{20000EF2-D999-4FB1-BE25-72F62F6F6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2806" y="2459305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Oval 196">
              <a:extLst>
                <a:ext uri="{FF2B5EF4-FFF2-40B4-BE49-F238E27FC236}">
                  <a16:creationId xmlns:a16="http://schemas.microsoft.com/office/drawing/2014/main" id="{3DC01769-65BF-43CD-A73F-653392A51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6749" y="3660611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Oval 197">
              <a:extLst>
                <a:ext uri="{FF2B5EF4-FFF2-40B4-BE49-F238E27FC236}">
                  <a16:creationId xmlns:a16="http://schemas.microsoft.com/office/drawing/2014/main" id="{A8AE0E88-5175-4DFF-9FCF-04A69BF2E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691" y="2731801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Oval 198">
              <a:extLst>
                <a:ext uri="{FF2B5EF4-FFF2-40B4-BE49-F238E27FC236}">
                  <a16:creationId xmlns:a16="http://schemas.microsoft.com/office/drawing/2014/main" id="{A44C51BD-0BFE-45C8-BBC3-30B863A87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8575" y="3615749"/>
              <a:ext cx="67969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Oval 199">
              <a:extLst>
                <a:ext uri="{FF2B5EF4-FFF2-40B4-BE49-F238E27FC236}">
                  <a16:creationId xmlns:a16="http://schemas.microsoft.com/office/drawing/2014/main" id="{D9E9EA4F-FBA1-4096-8CF7-F63AC852E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260" y="1904345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Oval 200">
              <a:extLst>
                <a:ext uri="{FF2B5EF4-FFF2-40B4-BE49-F238E27FC236}">
                  <a16:creationId xmlns:a16="http://schemas.microsoft.com/office/drawing/2014/main" id="{E1CD398B-41CD-46D8-B225-27158FBC0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8202" y="2115362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Oval 201">
              <a:extLst>
                <a:ext uri="{FF2B5EF4-FFF2-40B4-BE49-F238E27FC236}">
                  <a16:creationId xmlns:a16="http://schemas.microsoft.com/office/drawing/2014/main" id="{3A0520C0-4B2B-4F4E-91C7-8C59EF5A6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2144" y="3378146"/>
              <a:ext cx="67969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Oval 202">
              <a:extLst>
                <a:ext uri="{FF2B5EF4-FFF2-40B4-BE49-F238E27FC236}">
                  <a16:creationId xmlns:a16="http://schemas.microsoft.com/office/drawing/2014/main" id="{7DFA1193-14EF-45FC-BDFC-64A7FFD68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157" y="4597729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Oval 203">
              <a:extLst>
                <a:ext uri="{FF2B5EF4-FFF2-40B4-BE49-F238E27FC236}">
                  <a16:creationId xmlns:a16="http://schemas.microsoft.com/office/drawing/2014/main" id="{4DC38973-5749-4D28-826C-EDE9824AE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2999" y="4160740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Oval 204">
              <a:extLst>
                <a:ext uri="{FF2B5EF4-FFF2-40B4-BE49-F238E27FC236}">
                  <a16:creationId xmlns:a16="http://schemas.microsoft.com/office/drawing/2014/main" id="{75E3E101-E6E9-4919-A8A8-A5076E5E2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8684" y="4097601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Oval 205">
              <a:extLst>
                <a:ext uri="{FF2B5EF4-FFF2-40B4-BE49-F238E27FC236}">
                  <a16:creationId xmlns:a16="http://schemas.microsoft.com/office/drawing/2014/main" id="{AF41FBD4-C5D4-4AB8-90B4-863BA1EB1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1328" y="2205086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Oval 206">
              <a:extLst>
                <a:ext uri="{FF2B5EF4-FFF2-40B4-BE49-F238E27FC236}">
                  <a16:creationId xmlns:a16="http://schemas.microsoft.com/office/drawing/2014/main" id="{39B3C7A6-F141-4400-8194-57FA147C3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8610" y="4373420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Oval 207">
              <a:extLst>
                <a:ext uri="{FF2B5EF4-FFF2-40B4-BE49-F238E27FC236}">
                  <a16:creationId xmlns:a16="http://schemas.microsoft.com/office/drawing/2014/main" id="{A2E3C947-752B-4581-84B5-79BABEB95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4452" y="3831752"/>
              <a:ext cx="67969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Oval 208">
              <a:extLst>
                <a:ext uri="{FF2B5EF4-FFF2-40B4-BE49-F238E27FC236}">
                  <a16:creationId xmlns:a16="http://schemas.microsoft.com/office/drawing/2014/main" id="{17913C1F-A7DF-4865-80B7-BD0B2FEC5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3155" y="2745093"/>
              <a:ext cx="67969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Oval 209">
              <a:extLst>
                <a:ext uri="{FF2B5EF4-FFF2-40B4-BE49-F238E27FC236}">
                  <a16:creationId xmlns:a16="http://schemas.microsoft.com/office/drawing/2014/main" id="{9E87A7DE-1F13-4A24-8DA9-8710A56C7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4080" y="3833413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Oval 210">
              <a:extLst>
                <a:ext uri="{FF2B5EF4-FFF2-40B4-BE49-F238E27FC236}">
                  <a16:creationId xmlns:a16="http://schemas.microsoft.com/office/drawing/2014/main" id="{4630482B-1978-4F2A-A148-12B1314AB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123" y="3346577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Oval 211">
              <a:extLst>
                <a:ext uri="{FF2B5EF4-FFF2-40B4-BE49-F238E27FC236}">
                  <a16:creationId xmlns:a16="http://schemas.microsoft.com/office/drawing/2014/main" id="{AD550074-EAF8-4D9E-B15A-BFCAEBD14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065" y="4390035"/>
              <a:ext cx="67969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Oval 212">
              <a:extLst>
                <a:ext uri="{FF2B5EF4-FFF2-40B4-BE49-F238E27FC236}">
                  <a16:creationId xmlns:a16="http://schemas.microsoft.com/office/drawing/2014/main" id="{A06116C5-5F86-4E69-B3A5-A4018467B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5907" y="3914830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Oval 213">
              <a:extLst>
                <a:ext uri="{FF2B5EF4-FFF2-40B4-BE49-F238E27FC236}">
                  <a16:creationId xmlns:a16="http://schemas.microsoft.com/office/drawing/2014/main" id="{36A26865-9ABC-465B-9DA7-51EA4E54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4609" y="2234994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Oval 214">
              <a:extLst>
                <a:ext uri="{FF2B5EF4-FFF2-40B4-BE49-F238E27FC236}">
                  <a16:creationId xmlns:a16="http://schemas.microsoft.com/office/drawing/2014/main" id="{0324DDEB-9ED2-4851-ABCC-892A1F220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5534" y="3914830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Oval 215">
              <a:extLst>
                <a:ext uri="{FF2B5EF4-FFF2-40B4-BE49-F238E27FC236}">
                  <a16:creationId xmlns:a16="http://schemas.microsoft.com/office/drawing/2014/main" id="{A2AB167C-C3BB-4F48-8408-35CF0781D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981" y="2342996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Oval 216">
              <a:extLst>
                <a:ext uri="{FF2B5EF4-FFF2-40B4-BE49-F238E27FC236}">
                  <a16:creationId xmlns:a16="http://schemas.microsoft.com/office/drawing/2014/main" id="{F803306E-E91B-4B7F-8A23-4C8EF3093B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923" y="2248287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Oval 217">
              <a:extLst>
                <a:ext uri="{FF2B5EF4-FFF2-40B4-BE49-F238E27FC236}">
                  <a16:creationId xmlns:a16="http://schemas.microsoft.com/office/drawing/2014/main" id="{9823A060-9E78-42A8-B18A-9A148FA00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1865" y="2791617"/>
              <a:ext cx="67969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Oval 218">
              <a:extLst>
                <a:ext uri="{FF2B5EF4-FFF2-40B4-BE49-F238E27FC236}">
                  <a16:creationId xmlns:a16="http://schemas.microsoft.com/office/drawing/2014/main" id="{51C47569-BF52-40ED-A8F5-9D5C554FA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5807" y="3321653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Oval 219">
              <a:extLst>
                <a:ext uri="{FF2B5EF4-FFF2-40B4-BE49-F238E27FC236}">
                  <a16:creationId xmlns:a16="http://schemas.microsoft.com/office/drawing/2014/main" id="{5D55FE4C-6D95-46AA-AABB-945FC1BAB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434" y="2658692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Oval 220">
              <a:extLst>
                <a:ext uri="{FF2B5EF4-FFF2-40B4-BE49-F238E27FC236}">
                  <a16:creationId xmlns:a16="http://schemas.microsoft.com/office/drawing/2014/main" id="{29CC2B42-E4DD-4347-BCB1-E06500D04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9376" y="2191794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Oval 221">
              <a:extLst>
                <a:ext uri="{FF2B5EF4-FFF2-40B4-BE49-F238E27FC236}">
                  <a16:creationId xmlns:a16="http://schemas.microsoft.com/office/drawing/2014/main" id="{621E0586-319B-4F0E-9DBC-2AEC16D1D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3318" y="2133640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Oval 222">
              <a:extLst>
                <a:ext uri="{FF2B5EF4-FFF2-40B4-BE49-F238E27FC236}">
                  <a16:creationId xmlns:a16="http://schemas.microsoft.com/office/drawing/2014/main" id="{3363F4D9-0F93-4500-9935-610C2D00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9004" y="3187068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Oval 223">
              <a:extLst>
                <a:ext uri="{FF2B5EF4-FFF2-40B4-BE49-F238E27FC236}">
                  <a16:creationId xmlns:a16="http://schemas.microsoft.com/office/drawing/2014/main" id="{D086437A-15AA-474B-B2F4-AF3A3601A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6970" y="3398085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Oval 224">
              <a:extLst>
                <a:ext uri="{FF2B5EF4-FFF2-40B4-BE49-F238E27FC236}">
                  <a16:creationId xmlns:a16="http://schemas.microsoft.com/office/drawing/2014/main" id="{7E646BC5-1313-4C26-ADD2-AC979C580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0912" y="3742028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Oval 225">
              <a:extLst>
                <a:ext uri="{FF2B5EF4-FFF2-40B4-BE49-F238E27FC236}">
                  <a16:creationId xmlns:a16="http://schemas.microsoft.com/office/drawing/2014/main" id="{CD1E4F9C-CC3B-472E-B9AB-2D521F368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4854" y="3657288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Oval 226">
              <a:extLst>
                <a:ext uri="{FF2B5EF4-FFF2-40B4-BE49-F238E27FC236}">
                  <a16:creationId xmlns:a16="http://schemas.microsoft.com/office/drawing/2014/main" id="{EDCF4658-CC2A-4A50-8903-9C3CE178F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4482" y="2303119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Oval 227">
              <a:extLst>
                <a:ext uri="{FF2B5EF4-FFF2-40B4-BE49-F238E27FC236}">
                  <a16:creationId xmlns:a16="http://schemas.microsoft.com/office/drawing/2014/main" id="{198B9394-6212-4610-9B35-6DAA0D5AC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8424" y="3203683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Oval 228">
              <a:extLst>
                <a:ext uri="{FF2B5EF4-FFF2-40B4-BE49-F238E27FC236}">
                  <a16:creationId xmlns:a16="http://schemas.microsoft.com/office/drawing/2014/main" id="{55B37897-BF28-4DF6-B2F6-0C50D1702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2366" y="3369839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Oval 229">
              <a:extLst>
                <a:ext uri="{FF2B5EF4-FFF2-40B4-BE49-F238E27FC236}">
                  <a16:creationId xmlns:a16="http://schemas.microsoft.com/office/drawing/2014/main" id="{7759F898-6D98-4363-B009-684104D02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6309" y="4105908"/>
              <a:ext cx="66226" cy="64801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Oval 230">
              <a:extLst>
                <a:ext uri="{FF2B5EF4-FFF2-40B4-BE49-F238E27FC236}">
                  <a16:creationId xmlns:a16="http://schemas.microsoft.com/office/drawing/2014/main" id="{58CFD07D-4A9C-4A11-9633-FAE1BB887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251" y="2042254"/>
              <a:ext cx="66226" cy="63139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8" name="Rectangle 52">
            <a:extLst>
              <a:ext uri="{FF2B5EF4-FFF2-40B4-BE49-F238E27FC236}">
                <a16:creationId xmlns:a16="http://schemas.microsoft.com/office/drawing/2014/main" id="{8C2CBAB7-2574-487C-844B-361C83EA5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814" y="4394305"/>
            <a:ext cx="5530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Placebo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09" name="Rectangle 54">
            <a:extLst>
              <a:ext uri="{FF2B5EF4-FFF2-40B4-BE49-F238E27FC236}">
                <a16:creationId xmlns:a16="http://schemas.microsoft.com/office/drawing/2014/main" id="{B6F138AC-5545-4F92-AA08-A11C07C6B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259" y="4408967"/>
            <a:ext cx="8431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NuSepin 0.2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33C54BCB-505C-4FE6-9965-ED06D961A0EF}"/>
              </a:ext>
            </a:extLst>
          </p:cNvPr>
          <p:cNvSpPr txBox="1"/>
          <p:nvPr/>
        </p:nvSpPr>
        <p:spPr>
          <a:xfrm>
            <a:off x="4000802" y="4127421"/>
            <a:ext cx="1879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Day 1      4          1        4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1" name="직선 연결선 310">
            <a:extLst>
              <a:ext uri="{FF2B5EF4-FFF2-40B4-BE49-F238E27FC236}">
                <a16:creationId xmlns:a16="http://schemas.microsoft.com/office/drawing/2014/main" id="{549A05D6-2276-43BC-9E26-07E610FA9FD5}"/>
              </a:ext>
            </a:extLst>
          </p:cNvPr>
          <p:cNvCxnSpPr>
            <a:cxnSpLocks/>
          </p:cNvCxnSpPr>
          <p:nvPr/>
        </p:nvCxnSpPr>
        <p:spPr>
          <a:xfrm flipV="1">
            <a:off x="4403165" y="4372215"/>
            <a:ext cx="449160" cy="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직선 연결선 311">
            <a:extLst>
              <a:ext uri="{FF2B5EF4-FFF2-40B4-BE49-F238E27FC236}">
                <a16:creationId xmlns:a16="http://schemas.microsoft.com/office/drawing/2014/main" id="{44926170-50C7-4163-BC1D-9F8A625D6F23}"/>
              </a:ext>
            </a:extLst>
          </p:cNvPr>
          <p:cNvCxnSpPr>
            <a:cxnSpLocks/>
          </p:cNvCxnSpPr>
          <p:nvPr/>
        </p:nvCxnSpPr>
        <p:spPr>
          <a:xfrm flipV="1">
            <a:off x="5312397" y="4362013"/>
            <a:ext cx="449160" cy="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Rectangle 185">
            <a:extLst>
              <a:ext uri="{FF2B5EF4-FFF2-40B4-BE49-F238E27FC236}">
                <a16:creationId xmlns:a16="http://schemas.microsoft.com/office/drawing/2014/main" id="{8027EC1D-76E0-485B-9A37-68452B734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8147" y="3906544"/>
            <a:ext cx="58028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(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6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4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.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3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 %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)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16" name="Rectangle 186">
            <a:extLst>
              <a:ext uri="{FF2B5EF4-FFF2-40B4-BE49-F238E27FC236}">
                <a16:creationId xmlns:a16="http://schemas.microsoft.com/office/drawing/2014/main" id="{DD5E3929-7BCB-4D32-BA15-78DC122CE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596" y="3579842"/>
            <a:ext cx="56887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(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1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1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.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1</a:t>
            </a: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 %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)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318" name="직선 연결선 317">
            <a:extLst>
              <a:ext uri="{FF2B5EF4-FFF2-40B4-BE49-F238E27FC236}">
                <a16:creationId xmlns:a16="http://schemas.microsoft.com/office/drawing/2014/main" id="{DAB95DED-B8D5-4F37-AFE5-15451C2768E6}"/>
              </a:ext>
            </a:extLst>
          </p:cNvPr>
          <p:cNvCxnSpPr/>
          <p:nvPr/>
        </p:nvCxnSpPr>
        <p:spPr>
          <a:xfrm>
            <a:off x="3962348" y="3253984"/>
            <a:ext cx="184856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99DDE7F9-30FB-4E65-BCC3-6D2589964F50}"/>
              </a:ext>
            </a:extLst>
          </p:cNvPr>
          <p:cNvSpPr txBox="1"/>
          <p:nvPr/>
        </p:nvSpPr>
        <p:spPr>
          <a:xfrm>
            <a:off x="778110" y="4924639"/>
            <a:ext cx="10850308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 7. Blood levels of CRP in two cohorts of patients, placebo and 0.2 mg/kg NuSepin, at day 4 compared with those at randomization day (day 1).  All patients in ITT population who received anti-viral drugs were analyzed. % in parenthesis denote % of patients with normal blood levels (CRP &lt; 10 mg/ml) at day 4; the boxes represent median and interquartile range; the whiskers extend to the highest and lowest values within 1.5 x the interquartile range of the nearer quartile; and the dots represent observed values. *p &lt; 0.05 by Wilcoxon Rank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 . 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B815CF6C-FB8D-4EE8-8996-1F148E04D2B5}"/>
              </a:ext>
            </a:extLst>
          </p:cNvPr>
          <p:cNvCxnSpPr/>
          <p:nvPr/>
        </p:nvCxnSpPr>
        <p:spPr>
          <a:xfrm>
            <a:off x="4272300" y="1113953"/>
            <a:ext cx="4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7A2CEFC8-7FFE-45CF-B191-E72FA1AFDC45}"/>
              </a:ext>
            </a:extLst>
          </p:cNvPr>
          <p:cNvSpPr txBox="1"/>
          <p:nvPr/>
        </p:nvSpPr>
        <p:spPr>
          <a:xfrm>
            <a:off x="4104157" y="853904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p = 0.012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B8FA3C0D-31CC-4051-ACF9-4F9489E51CB1}"/>
              </a:ext>
            </a:extLst>
          </p:cNvPr>
          <p:cNvCxnSpPr/>
          <p:nvPr/>
        </p:nvCxnSpPr>
        <p:spPr>
          <a:xfrm>
            <a:off x="5194576" y="1113953"/>
            <a:ext cx="4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8C368EA4-E446-4ABE-9158-C549F97BBA24}"/>
              </a:ext>
            </a:extLst>
          </p:cNvPr>
          <p:cNvSpPr txBox="1"/>
          <p:nvPr/>
        </p:nvSpPr>
        <p:spPr>
          <a:xfrm>
            <a:off x="5026433" y="853904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p = 0.022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838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01DAD2-837F-4E96-A0CD-0266A5FB6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1480" y="2366645"/>
            <a:ext cx="7757160" cy="1325563"/>
          </a:xfrm>
        </p:spPr>
        <p:txBody>
          <a:bodyPr/>
          <a:lstStyle/>
          <a:p>
            <a:r>
              <a:rPr lang="en-US" altLang="ko-KR" dirty="0"/>
              <a:t>Supplementary Tables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1970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AE3A3F-B692-40AE-9405-AC2F1CF8DB81}"/>
              </a:ext>
            </a:extLst>
          </p:cNvPr>
          <p:cNvSpPr txBox="1"/>
          <p:nvPr/>
        </p:nvSpPr>
        <p:spPr>
          <a:xfrm>
            <a:off x="2038528" y="919588"/>
            <a:ext cx="4243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Table 1. Baseline Demographic Factors 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BB6DF5E-40AF-44C6-AB14-D40A969F82C1}"/>
              </a:ext>
            </a:extLst>
          </p:cNvPr>
          <p:cNvGraphicFramePr>
            <a:graphicFrameLocks noGrp="1"/>
          </p:cNvGraphicFramePr>
          <p:nvPr/>
        </p:nvGraphicFramePr>
        <p:xfrm>
          <a:off x="2154782" y="1239433"/>
          <a:ext cx="7196635" cy="4421284"/>
        </p:xfrm>
        <a:graphic>
          <a:graphicData uri="http://schemas.openxmlformats.org/drawingml/2006/table">
            <a:tbl>
              <a:tblPr firstRow="1" firstCol="1" bandRow="1"/>
              <a:tblGrid>
                <a:gridCol w="4058566">
                  <a:extLst>
                    <a:ext uri="{9D8B030D-6E8A-4147-A177-3AD203B41FA5}">
                      <a16:colId xmlns:a16="http://schemas.microsoft.com/office/drawing/2014/main" val="2902336924"/>
                    </a:ext>
                  </a:extLst>
                </a:gridCol>
                <a:gridCol w="1046023">
                  <a:extLst>
                    <a:ext uri="{9D8B030D-6E8A-4147-A177-3AD203B41FA5}">
                      <a16:colId xmlns:a16="http://schemas.microsoft.com/office/drawing/2014/main" val="2609121918"/>
                    </a:ext>
                  </a:extLst>
                </a:gridCol>
                <a:gridCol w="1046023">
                  <a:extLst>
                    <a:ext uri="{9D8B030D-6E8A-4147-A177-3AD203B41FA5}">
                      <a16:colId xmlns:a16="http://schemas.microsoft.com/office/drawing/2014/main" val="1659787777"/>
                    </a:ext>
                  </a:extLst>
                </a:gridCol>
                <a:gridCol w="1046023">
                  <a:extLst>
                    <a:ext uri="{9D8B030D-6E8A-4147-A177-3AD203B41FA5}">
                      <a16:colId xmlns:a16="http://schemas.microsoft.com/office/drawing/2014/main" val="906209177"/>
                    </a:ext>
                  </a:extLst>
                </a:gridCol>
              </a:tblGrid>
              <a:tr h="161805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sz="1200" kern="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sz="1200" b="1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®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 </a:t>
                      </a:r>
                    </a:p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(n=20)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267205"/>
                  </a:ext>
                </a:extLst>
              </a:tr>
              <a:tr h="326349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 </a:t>
                      </a:r>
                    </a:p>
                    <a:p>
                      <a:pPr algn="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(n=22)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 </a:t>
                      </a:r>
                    </a:p>
                    <a:p>
                      <a:pPr algn="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(n=22)</a:t>
                      </a:r>
                      <a:endParaRPr lang="ko-KR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504247"/>
                  </a:ext>
                </a:extLst>
              </a:tr>
              <a:tr h="141231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Gender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98184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Female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12 (55%)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(45%)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(50%)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11705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Male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(45%)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12 (55%)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(50%)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973782"/>
                  </a:ext>
                </a:extLst>
              </a:tr>
              <a:tr h="165943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Age, years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ko-KR" sz="12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158210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Median (IQR)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62 (58-66)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59 (54-68)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63 (56-69)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23640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18-60 years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(41%)</a:t>
                      </a:r>
                      <a:endParaRPr lang="ko-KR" sz="12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13 (59%)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(45%)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976928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&gt;60 years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13 (59%)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(41%)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11 (55%)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479690"/>
                  </a:ext>
                </a:extLst>
              </a:tr>
              <a:tr h="166131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Race</a:t>
                      </a:r>
                      <a:endParaRPr lang="ko-KR" altLang="en-US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1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04162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Caucasian</a:t>
                      </a:r>
                      <a:endParaRPr lang="ko-KR" sz="12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22 (100%)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22 (100%)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20 (100%)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76303"/>
                  </a:ext>
                </a:extLst>
              </a:tr>
              <a:tr h="165943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Comorbidities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655896"/>
                  </a:ext>
                </a:extLst>
              </a:tr>
              <a:tr h="141429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Obesity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(41%)</a:t>
                      </a:r>
                      <a:endParaRPr lang="ko-KR" sz="12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 (27%)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(20%)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401223"/>
                  </a:ext>
                </a:extLst>
              </a:tr>
              <a:tr h="141429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Type 2 diabetes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 (32%)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(32%)</a:t>
                      </a:r>
                      <a:endParaRPr lang="ko-KR" altLang="ko-KR" sz="12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(15%)</a:t>
                      </a:r>
                      <a:endParaRPr lang="ko-KR" altLang="ko-KR" sz="12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643752"/>
                  </a:ext>
                </a:extLst>
              </a:tr>
              <a:tr h="141429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Hypertension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(41%)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12 (55%)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14 (70%)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80582"/>
                  </a:ext>
                </a:extLst>
              </a:tr>
              <a:tr h="141429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Cardiac disorders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(5%)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(14%)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(15%)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413855"/>
                  </a:ext>
                </a:extLst>
              </a:tr>
              <a:tr h="141231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Lab.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52579"/>
                  </a:ext>
                </a:extLst>
              </a:tr>
              <a:tr h="192146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C-reactive protein, mg/L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71.1 (49.5)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77.1 (50.8)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84.1 (62.7)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816055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TNFα, </a:t>
                      </a:r>
                      <a:r>
                        <a:rPr lang="en-US" sz="1200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/ml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11.8 (4.4)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10.3 (7.2)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11.4 (3.2)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692576"/>
                  </a:ext>
                </a:extLst>
              </a:tr>
              <a:tr h="141231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IL-1β, </a:t>
                      </a:r>
                      <a:r>
                        <a:rPr lang="en-US" sz="1200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/ml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3.6 (3.9)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4.6 (5.4)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3.5 (2.7)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084601"/>
                  </a:ext>
                </a:extLst>
              </a:tr>
              <a:tr h="192146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IL-6, </a:t>
                      </a:r>
                      <a:r>
                        <a:rPr lang="en-US" sz="1200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/ml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22.5 (22.7)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19.0 (18.4)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51.0 (138.2)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111256"/>
                  </a:ext>
                </a:extLst>
              </a:tr>
              <a:tr h="196512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IL-8, </a:t>
                      </a:r>
                      <a:r>
                        <a:rPr lang="en-US" sz="1200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/ml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22.9 (16.7)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22.1 (18.7)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22.0 (14.1)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034498"/>
                  </a:ext>
                </a:extLst>
              </a:tr>
              <a:tr h="155882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*N (%) or mean (SD)           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000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11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C42DF6-35E3-43FF-95D8-8061FEABAE21}"/>
              </a:ext>
            </a:extLst>
          </p:cNvPr>
          <p:cNvSpPr txBox="1"/>
          <p:nvPr/>
        </p:nvSpPr>
        <p:spPr>
          <a:xfrm>
            <a:off x="1723616" y="961012"/>
            <a:ext cx="4079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Table 2. Baseline severity of disease  </a:t>
            </a: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46BC0138-5D59-4BCD-BEE1-5B4E34D753BE}"/>
              </a:ext>
            </a:extLst>
          </p:cNvPr>
          <p:cNvGraphicFramePr>
            <a:graphicFrameLocks noGrp="1"/>
          </p:cNvGraphicFramePr>
          <p:nvPr/>
        </p:nvGraphicFramePr>
        <p:xfrm>
          <a:off x="1839870" y="1259782"/>
          <a:ext cx="7196635" cy="4277939"/>
        </p:xfrm>
        <a:graphic>
          <a:graphicData uri="http://schemas.openxmlformats.org/drawingml/2006/table">
            <a:tbl>
              <a:tblPr firstRow="1" firstCol="1" bandRow="1"/>
              <a:tblGrid>
                <a:gridCol w="4058566">
                  <a:extLst>
                    <a:ext uri="{9D8B030D-6E8A-4147-A177-3AD203B41FA5}">
                      <a16:colId xmlns:a16="http://schemas.microsoft.com/office/drawing/2014/main" val="2902336924"/>
                    </a:ext>
                  </a:extLst>
                </a:gridCol>
                <a:gridCol w="1046023">
                  <a:extLst>
                    <a:ext uri="{9D8B030D-6E8A-4147-A177-3AD203B41FA5}">
                      <a16:colId xmlns:a16="http://schemas.microsoft.com/office/drawing/2014/main" val="2609121918"/>
                    </a:ext>
                  </a:extLst>
                </a:gridCol>
                <a:gridCol w="1046023">
                  <a:extLst>
                    <a:ext uri="{9D8B030D-6E8A-4147-A177-3AD203B41FA5}">
                      <a16:colId xmlns:a16="http://schemas.microsoft.com/office/drawing/2014/main" val="1659787777"/>
                    </a:ext>
                  </a:extLst>
                </a:gridCol>
                <a:gridCol w="1046023">
                  <a:extLst>
                    <a:ext uri="{9D8B030D-6E8A-4147-A177-3AD203B41FA5}">
                      <a16:colId xmlns:a16="http://schemas.microsoft.com/office/drawing/2014/main" val="906209177"/>
                    </a:ext>
                  </a:extLst>
                </a:gridCol>
              </a:tblGrid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200" kern="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sz="1200" b="1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®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 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(n=20)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267205"/>
                  </a:ext>
                </a:extLst>
              </a:tr>
              <a:tr h="425109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 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(n=22)</a:t>
                      </a:r>
                      <a:endParaRPr lang="ko-KR" sz="12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 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(n=22)</a:t>
                      </a:r>
                      <a:endParaRPr lang="ko-KR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504247"/>
                  </a:ext>
                </a:extLst>
              </a:tr>
              <a:tr h="204576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Disease severity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805996"/>
                  </a:ext>
                </a:extLst>
              </a:tr>
              <a:tr h="108260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Mild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(NEWS2 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&lt; 5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 (27%)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(18%)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 (35%)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459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Moderate (NEWS2 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or 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(18%)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(14%)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(20%)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265804"/>
                  </a:ext>
                </a:extLst>
              </a:tr>
              <a:tr h="216520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Severe (NEWS2 ≥ 7)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12 (55%)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15 (68%)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(45%)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730753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Fever (temperature &gt;37.3</a:t>
                      </a:r>
                      <a:r>
                        <a:rPr lang="ko-KR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℃</a:t>
                      </a: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)  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(18%)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 (36%)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(15%)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36805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Respiratory rate &gt;24 breaths/min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579092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Pulse ≥125 beats/min 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859004"/>
                  </a:ext>
                </a:extLst>
              </a:tr>
              <a:tr h="204576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Respiratory support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19679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All patients requiring supplemental oxygen, N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l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l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l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19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070938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marL="108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LFNC or facial mask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18 (86%)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15 (71%)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17 (89%)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949271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marL="108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  Noninvasive ventilation or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high-flow nasal cannula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(14%)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 (29%)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 (11%)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590857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Moderate (NEWS2 5 and 6), N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l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               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l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l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91359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marL="108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LFNC or facial mask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 (100%)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(100%)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(75%)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948796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marL="108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   Noninvasive ventilation or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high-flow nasal cannula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(0%)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(25%)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053973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Severe (NEWS2 ≥ 7), N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just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just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15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algn="just">
                        <a:lnSpc>
                          <a:spcPct val="107000"/>
                        </a:lnSpc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 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65831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marL="108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LFNC or facial mask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(75%)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 (60%)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 (89%)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266728"/>
                  </a:ext>
                </a:extLst>
              </a:tr>
              <a:tr h="204576">
                <a:tc>
                  <a:txBody>
                    <a:bodyPr/>
                    <a:lstStyle/>
                    <a:p>
                      <a:pPr marL="108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   Noninvasive ventilation or</a:t>
                      </a:r>
                      <a:r>
                        <a:rPr lang="en-US" altLang="ko-KR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high-flow nasal cannula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 (25%)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 (40%)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(11%)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662959"/>
                  </a:ext>
                </a:extLst>
              </a:tr>
              <a:tr h="204576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*N (%)           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5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000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28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AE3A3F-B692-40AE-9405-AC2F1CF8DB81}"/>
              </a:ext>
            </a:extLst>
          </p:cNvPr>
          <p:cNvSpPr txBox="1"/>
          <p:nvPr/>
        </p:nvSpPr>
        <p:spPr>
          <a:xfrm>
            <a:off x="2041887" y="1720204"/>
            <a:ext cx="762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Table 3. Baseline ordinal scale of patients </a:t>
            </a: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C8A019C2-76E5-4A2A-88FD-8CC6CF636031}"/>
              </a:ext>
            </a:extLst>
          </p:cNvPr>
          <p:cNvGraphicFramePr>
            <a:graphicFrameLocks noGrp="1"/>
          </p:cNvGraphicFramePr>
          <p:nvPr/>
        </p:nvGraphicFramePr>
        <p:xfrm>
          <a:off x="2110467" y="2018844"/>
          <a:ext cx="7790556" cy="2582052"/>
        </p:xfrm>
        <a:graphic>
          <a:graphicData uri="http://schemas.openxmlformats.org/drawingml/2006/table">
            <a:tbl>
              <a:tblPr firstRow="1" firstCol="1" bandRow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902336924"/>
                    </a:ext>
                  </a:extLst>
                </a:gridCol>
                <a:gridCol w="1040426">
                  <a:extLst>
                    <a:ext uri="{9D8B030D-6E8A-4147-A177-3AD203B41FA5}">
                      <a16:colId xmlns:a16="http://schemas.microsoft.com/office/drawing/2014/main" val="1659787777"/>
                    </a:ext>
                  </a:extLst>
                </a:gridCol>
                <a:gridCol w="1040426">
                  <a:extLst>
                    <a:ext uri="{9D8B030D-6E8A-4147-A177-3AD203B41FA5}">
                      <a16:colId xmlns:a16="http://schemas.microsoft.com/office/drawing/2014/main" val="941730348"/>
                    </a:ext>
                  </a:extLst>
                </a:gridCol>
                <a:gridCol w="1040426">
                  <a:extLst>
                    <a:ext uri="{9D8B030D-6E8A-4147-A177-3AD203B41FA5}">
                      <a16:colId xmlns:a16="http://schemas.microsoft.com/office/drawing/2014/main" val="906209177"/>
                    </a:ext>
                  </a:extLst>
                </a:gridCol>
                <a:gridCol w="1040426">
                  <a:extLst>
                    <a:ext uri="{9D8B030D-6E8A-4147-A177-3AD203B41FA5}">
                      <a16:colId xmlns:a16="http://schemas.microsoft.com/office/drawing/2014/main" val="224102010"/>
                    </a:ext>
                  </a:extLst>
                </a:gridCol>
                <a:gridCol w="1040426">
                  <a:extLst>
                    <a:ext uri="{9D8B030D-6E8A-4147-A177-3AD203B41FA5}">
                      <a16:colId xmlns:a16="http://schemas.microsoft.com/office/drawing/2014/main" val="2189699116"/>
                    </a:ext>
                  </a:extLst>
                </a:gridCol>
                <a:gridCol w="1040426">
                  <a:extLst>
                    <a:ext uri="{9D8B030D-6E8A-4147-A177-3AD203B41FA5}">
                      <a16:colId xmlns:a16="http://schemas.microsoft.com/office/drawing/2014/main" val="338523735"/>
                    </a:ext>
                  </a:extLst>
                </a:gridCol>
              </a:tblGrid>
              <a:tr h="240951">
                <a:tc row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000" kern="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ITT population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1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mITT</a:t>
                      </a: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population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PP population</a:t>
                      </a: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267205"/>
                  </a:ext>
                </a:extLst>
              </a:tr>
              <a:tr h="240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0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Placebo 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0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Placebo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0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0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Placebo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081329"/>
                  </a:ext>
                </a:extLst>
              </a:tr>
              <a:tr h="262098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Patients with 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baseline NEWS2 ≥ 5 </a:t>
                      </a: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; % (event / total)</a:t>
                      </a:r>
                      <a:endParaRPr lang="ko-KR" sz="1000" b="0" kern="100" baseline="300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52579"/>
                  </a:ext>
                </a:extLst>
              </a:tr>
              <a:tr h="262098">
                <a:tc>
                  <a:txBody>
                    <a:bodyPr/>
                    <a:lstStyle/>
                    <a:p>
                      <a:pPr marL="180000" marR="0" lvl="0" indent="0" algn="l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OS=2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0 % (0/18)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(0/13)</a:t>
                      </a:r>
                      <a:endParaRPr lang="ko-KR" altLang="ko-KR" sz="10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(0/18)</a:t>
                      </a:r>
                      <a:endParaRPr lang="ko-KR" altLang="ko-KR" sz="10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(0/13)</a:t>
                      </a:r>
                      <a:endParaRPr lang="ko-KR" altLang="ko-KR" sz="10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(0/16)</a:t>
                      </a:r>
                      <a:endParaRPr lang="ko-KR" altLang="ko-KR" sz="10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(0/12)</a:t>
                      </a:r>
                      <a:endParaRPr lang="ko-KR" altLang="ko-KR" sz="10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35831"/>
                  </a:ext>
                </a:extLst>
              </a:tr>
              <a:tr h="262098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OS=3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67 % (12/18)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85 % (11/13)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67 % (12/18)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85 % (11/13)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69 % (11/16)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83 % (10/12)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816055"/>
                  </a:ext>
                </a:extLst>
              </a:tr>
              <a:tr h="262098">
                <a:tc>
                  <a:txBody>
                    <a:bodyPr/>
                    <a:lstStyle/>
                    <a:p>
                      <a:pPr marL="180000" marR="0" lvl="0" indent="0" algn="l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OS=4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33 % (6/18)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15 % (2/13)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33 % (6/18)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15 % (2/13)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31 % (5/16)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17 % (2/10)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341805"/>
                  </a:ext>
                </a:extLst>
              </a:tr>
              <a:tr h="262098">
                <a:tc gridSpan="4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Patients with 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baseline NEWS2 </a:t>
                      </a: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; % (event / total)</a:t>
                      </a:r>
                      <a:r>
                        <a:rPr lang="en-US" altLang="ko-KR" sz="1000" b="1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ko-KR" sz="1000" b="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altLang="en-US" sz="1000" b="1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altLang="en-US" sz="1000" b="1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altLang="en-US" sz="1000" b="1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590857"/>
                  </a:ext>
                </a:extLst>
              </a:tr>
              <a:tr h="262098">
                <a:tc>
                  <a:txBody>
                    <a:bodyPr/>
                    <a:lstStyle/>
                    <a:p>
                      <a:pPr marL="180000" marR="0" lvl="0" indent="0" algn="l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OS=2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25 % (1/4)</a:t>
                      </a:r>
                      <a:endParaRPr lang="ko-KR" altLang="ko-KR" sz="10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14 % (1/7)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(0/3)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(0/6)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(0/3)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(0/5)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7582"/>
                  </a:ext>
                </a:extLst>
              </a:tr>
              <a:tr h="262098">
                <a:tc>
                  <a:txBody>
                    <a:bodyPr/>
                    <a:lstStyle/>
                    <a:p>
                      <a:pPr marL="180000"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OS=3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75 % (3/4)</a:t>
                      </a:r>
                      <a:endParaRPr lang="ko-KR" altLang="ko-KR" sz="10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86 % (6/7)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100 % (3/3)</a:t>
                      </a:r>
                      <a:endParaRPr lang="ko-KR" altLang="en-US" sz="10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100 % (6/6)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100 % (3/3)</a:t>
                      </a:r>
                      <a:endParaRPr lang="ko-KR" altLang="en-US" sz="10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100 % (5/5)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91359"/>
                  </a:ext>
                </a:extLst>
              </a:tr>
              <a:tr h="262098">
                <a:tc>
                  <a:txBody>
                    <a:bodyPr/>
                    <a:lstStyle/>
                    <a:p>
                      <a:pPr marL="180000" marR="0" lvl="0" indent="0" algn="l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OS=4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(0/4)</a:t>
                      </a:r>
                      <a:endParaRPr lang="ko-KR" altLang="ko-KR" sz="10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(0/7)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(0/3)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(0/6)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(0/3)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 (0/5)</a:t>
                      </a:r>
                      <a:endParaRPr lang="ko-KR" altLang="ko-KR" sz="1000" kern="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162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3E838B-A65B-428E-B832-169D9220A348}"/>
              </a:ext>
            </a:extLst>
          </p:cNvPr>
          <p:cNvSpPr txBox="1"/>
          <p:nvPr/>
        </p:nvSpPr>
        <p:spPr>
          <a:xfrm>
            <a:off x="2041887" y="4720194"/>
            <a:ext cx="65209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08" indent="-176208"/>
            <a:r>
              <a:rPr lang="en-US" altLang="ko-KR" sz="1200" b="0" i="0" u="none" strike="noStrike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1 </a:t>
            </a:r>
            <a:r>
              <a:rPr lang="en-US" altLang="ko-KR" sz="1200" dirty="0"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0.2 mg/kg </a:t>
            </a:r>
            <a:r>
              <a:rPr lang="en-US" altLang="ko-KR" sz="1200" dirty="0" err="1"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NuSepin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56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Rectangle 5">
            <a:extLst>
              <a:ext uri="{FF2B5EF4-FFF2-40B4-BE49-F238E27FC236}">
                <a16:creationId xmlns:a16="http://schemas.microsoft.com/office/drawing/2014/main" id="{E08B49FF-67C8-4822-A4A1-04B793F7F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541" y="566526"/>
            <a:ext cx="4114800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" name="TextBox 592">
            <a:extLst>
              <a:ext uri="{FF2B5EF4-FFF2-40B4-BE49-F238E27FC236}">
                <a16:creationId xmlns:a16="http://schemas.microsoft.com/office/drawing/2014/main" id="{90A01302-6506-4E85-9916-4C745EFFF240}"/>
              </a:ext>
            </a:extLst>
          </p:cNvPr>
          <p:cNvSpPr txBox="1"/>
          <p:nvPr/>
        </p:nvSpPr>
        <p:spPr>
          <a:xfrm>
            <a:off x="2466540" y="213616"/>
            <a:ext cx="5546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</a:rPr>
              <a:t>Table 4. Number</a:t>
            </a:r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</a:rPr>
              <a:t>of cases who received anti-viral drugs in ITT population.</a:t>
            </a:r>
          </a:p>
        </p:txBody>
      </p:sp>
      <p:graphicFrame>
        <p:nvGraphicFramePr>
          <p:cNvPr id="204" name="표 203">
            <a:extLst>
              <a:ext uri="{FF2B5EF4-FFF2-40B4-BE49-F238E27FC236}">
                <a16:creationId xmlns:a16="http://schemas.microsoft.com/office/drawing/2014/main" id="{DF2CA45F-35D5-40C4-A9AF-0E2F4634FD5B}"/>
              </a:ext>
            </a:extLst>
          </p:cNvPr>
          <p:cNvGraphicFramePr>
            <a:graphicFrameLocks noGrp="1"/>
          </p:cNvGraphicFramePr>
          <p:nvPr/>
        </p:nvGraphicFramePr>
        <p:xfrm>
          <a:off x="2498567" y="747501"/>
          <a:ext cx="5327966" cy="5479796"/>
        </p:xfrm>
        <a:graphic>
          <a:graphicData uri="http://schemas.openxmlformats.org/drawingml/2006/table">
            <a:tbl>
              <a:tblPr firstRow="1" firstCol="1" bandRow="1"/>
              <a:tblGrid>
                <a:gridCol w="327875">
                  <a:extLst>
                    <a:ext uri="{9D8B030D-6E8A-4147-A177-3AD203B41FA5}">
                      <a16:colId xmlns:a16="http://schemas.microsoft.com/office/drawing/2014/main" val="3227371555"/>
                    </a:ext>
                  </a:extLst>
                </a:gridCol>
                <a:gridCol w="1575469">
                  <a:extLst>
                    <a:ext uri="{9D8B030D-6E8A-4147-A177-3AD203B41FA5}">
                      <a16:colId xmlns:a16="http://schemas.microsoft.com/office/drawing/2014/main" val="3046772116"/>
                    </a:ext>
                  </a:extLst>
                </a:gridCol>
                <a:gridCol w="773785">
                  <a:extLst>
                    <a:ext uri="{9D8B030D-6E8A-4147-A177-3AD203B41FA5}">
                      <a16:colId xmlns:a16="http://schemas.microsoft.com/office/drawing/2014/main" val="3128421882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3769247437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4256175080"/>
                    </a:ext>
                  </a:extLst>
                </a:gridCol>
                <a:gridCol w="877455">
                  <a:extLst>
                    <a:ext uri="{9D8B030D-6E8A-4147-A177-3AD203B41FA5}">
                      <a16:colId xmlns:a16="http://schemas.microsoft.com/office/drawing/2014/main" val="637547376"/>
                    </a:ext>
                  </a:extLst>
                </a:gridCol>
              </a:tblGrid>
              <a:tr h="90774">
                <a:tc rowSpan="2" grid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Treatment arm</a:t>
                      </a: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0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N, Cases</a:t>
                      </a:r>
                      <a:endParaRPr lang="en-US" altLang="ko-KR" sz="1200" b="1" kern="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N, Event</a:t>
                      </a:r>
                      <a:r>
                        <a:rPr lang="en-US" altLang="ko-KR" sz="1200" b="1" kern="100" baseline="300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US" altLang="ko-KR" sz="1200" b="1" kern="0" baseline="300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Censored</a:t>
                      </a:r>
                    </a:p>
                  </a:txBody>
                  <a:tcPr marL="23149" marR="231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altLang="ko-KR" sz="1200" b="1" kern="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267205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23149" marR="231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23149" marR="231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802829"/>
                  </a:ext>
                </a:extLst>
              </a:tr>
              <a:tr h="181241">
                <a:tc gridSpan="6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Patients who did not receive anti-viral drugs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98184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altLang="ko-KR" sz="1200" dirty="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10.0</a:t>
                      </a:r>
                      <a:r>
                        <a:rPr lang="en-US" altLang="ko-KR" sz="1200" dirty="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ko-KR" sz="1200" dirty="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11705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altLang="ko-KR" sz="120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50.0</a:t>
                      </a:r>
                      <a:r>
                        <a:rPr lang="en-US" altLang="ko-KR" sz="120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ko-KR" sz="120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500938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973782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26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23.1 %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796211"/>
                  </a:ext>
                </a:extLst>
              </a:tr>
              <a:tr h="112143">
                <a:tc gridSpan="6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Patients </a:t>
                      </a: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Lopinavir-Ritonavir 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158210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dirty="0">
                          <a:latin typeface="Arial" panose="020B0604020202020204" pitchFamily="34" charset="0"/>
                          <a:ea typeface="굴림" panose="020B0600000101010101" pitchFamily="50" charset="-127"/>
                          <a:cs typeface="Arial" panose="020B0604020202020204" pitchFamily="34" charset="0"/>
                        </a:rPr>
                        <a:t>25.0 %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23640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976928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479690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18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17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5.9 %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680980"/>
                  </a:ext>
                </a:extLst>
              </a:tr>
              <a:tr h="112271">
                <a:tc gridSpan="6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Patients </a:t>
                      </a: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Favipiravir 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204162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76303"/>
                  </a:ext>
                </a:extLst>
              </a:tr>
              <a:tr h="11214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655896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401223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17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15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12.5 %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4761151"/>
                  </a:ext>
                </a:extLst>
              </a:tr>
              <a:tr h="111308">
                <a:tc gridSpan="6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Patients </a:t>
                      </a: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Remdesivir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43752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80582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413855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altLang="ko-KR" sz="1200" kern="100" baseline="300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52579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811021"/>
                  </a:ext>
                </a:extLst>
              </a:tr>
              <a:tr h="129851">
                <a:tc gridSpan="6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Patients with other anti-viral drugs</a:t>
                      </a:r>
                      <a:endParaRPr lang="ko-KR" sz="12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816055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Placebo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692576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084601"/>
                  </a:ext>
                </a:extLst>
              </a:tr>
              <a:tr h="12985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kern="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 </a:t>
                      </a:r>
                      <a:r>
                        <a:rPr lang="en-US" altLang="ko-KR" sz="1200" b="0" kern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 mg/kg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111256"/>
                  </a:ext>
                </a:extLst>
              </a:tr>
              <a:tr h="12985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884018"/>
                  </a:ext>
                </a:extLst>
              </a:tr>
              <a:tr h="111308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b="1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64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53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11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200" kern="1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17.2 %</a:t>
                      </a: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23149" marR="231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368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7C2076D-9AD3-477A-94B4-8FC9ECA10511}"/>
              </a:ext>
            </a:extLst>
          </p:cNvPr>
          <p:cNvSpPr txBox="1"/>
          <p:nvPr/>
        </p:nvSpPr>
        <p:spPr>
          <a:xfrm>
            <a:off x="2466540" y="5903037"/>
            <a:ext cx="942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TTCI_S, time to complete clinical remission when NEWS2=0 maintained for 24hrs</a:t>
            </a:r>
          </a:p>
          <a:p>
            <a:r>
              <a:rPr lang="en-US" altLang="ko-KR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were also treated with Lopinavir-Ritonavir or Favipiravir. </a:t>
            </a:r>
          </a:p>
        </p:txBody>
      </p:sp>
    </p:spTree>
    <p:extLst>
      <p:ext uri="{BB962C8B-B14F-4D97-AF65-F5344CB8AC3E}">
        <p14:creationId xmlns:p14="http://schemas.microsoft.com/office/powerpoint/2010/main" val="824381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DF439F1-A7C5-400F-84A2-A07F4F9BD81D}"/>
              </a:ext>
            </a:extLst>
          </p:cNvPr>
          <p:cNvSpPr txBox="1"/>
          <p:nvPr/>
        </p:nvSpPr>
        <p:spPr>
          <a:xfrm>
            <a:off x="2114681" y="1985597"/>
            <a:ext cx="6986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Table 5. Patients treated</a:t>
            </a:r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immune modulators in ITT population 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B38B46F1-927B-404E-989D-C7DB26A2D14F}"/>
              </a:ext>
            </a:extLst>
          </p:cNvPr>
          <p:cNvGraphicFramePr>
            <a:graphicFrameLocks noGrp="1"/>
          </p:cNvGraphicFramePr>
          <p:nvPr/>
        </p:nvGraphicFramePr>
        <p:xfrm>
          <a:off x="2602939" y="2370376"/>
          <a:ext cx="6398186" cy="18124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740461">
                  <a:extLst>
                    <a:ext uri="{9D8B030D-6E8A-4147-A177-3AD203B41FA5}">
                      <a16:colId xmlns:a16="http://schemas.microsoft.com/office/drawing/2014/main" val="3540548767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1161436833"/>
                    </a:ext>
                  </a:extLst>
                </a:gridCol>
                <a:gridCol w="404077">
                  <a:extLst>
                    <a:ext uri="{9D8B030D-6E8A-4147-A177-3AD203B41FA5}">
                      <a16:colId xmlns:a16="http://schemas.microsoft.com/office/drawing/2014/main" val="714333361"/>
                    </a:ext>
                  </a:extLst>
                </a:gridCol>
                <a:gridCol w="872273">
                  <a:extLst>
                    <a:ext uri="{9D8B030D-6E8A-4147-A177-3AD203B41FA5}">
                      <a16:colId xmlns:a16="http://schemas.microsoft.com/office/drawing/2014/main" val="204871514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0443464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334701822"/>
                    </a:ext>
                  </a:extLst>
                </a:gridCol>
              </a:tblGrid>
              <a:tr h="278300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NuSepin</a:t>
                      </a:r>
                      <a:endParaRPr lang="ko-KR" altLang="ko-KR" sz="1100" kern="100" dirty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Placebo</a:t>
                      </a:r>
                      <a:r>
                        <a:rPr lang="ko-KR" alt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ko-KR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(n=20)</a:t>
                      </a:r>
                      <a:endParaRPr lang="ko-KR" altLang="en-U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(n=64)</a:t>
                      </a:r>
                      <a:endParaRPr lang="ko-KR" altLang="en-U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135991"/>
                  </a:ext>
                </a:extLst>
              </a:tr>
              <a:tr h="455407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0.1 mg/kg (n=22)</a:t>
                      </a:r>
                      <a:endParaRPr lang="ko-KR" altLang="ko-KR" sz="1100" b="0" kern="100" dirty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0.2 mg/kg (n=22)</a:t>
                      </a:r>
                      <a:endParaRPr lang="ko-KR" altLang="en-US" dirty="0"/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155265"/>
                  </a:ext>
                </a:extLst>
              </a:tr>
              <a:tr h="2783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Tocilizumab 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(4.5 %)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(9.1 %)</a:t>
                      </a:r>
                      <a:endParaRPr lang="ko-KR" alt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(6.3 %)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752025"/>
                  </a:ext>
                </a:extLst>
              </a:tr>
              <a:tr h="2783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Hydroxychloroquine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(18.2 %)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(27.3 %)</a:t>
                      </a:r>
                      <a:endParaRPr lang="ko-KR" alt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(17.2 %)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694388"/>
                  </a:ext>
                </a:extLst>
              </a:tr>
              <a:tr h="2783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Anakinra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(4.5 %)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(1.6 %)</a:t>
                      </a:r>
                      <a:endParaRPr lang="ko-KR" alt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21415"/>
                  </a:ext>
                </a:extLst>
              </a:tr>
              <a:tr h="219134">
                <a:tc gridSpan="3">
                  <a:txBody>
                    <a:bodyPr/>
                    <a:lstStyle/>
                    <a:p>
                      <a:pPr marL="180000" latinLnBrk="1"/>
                      <a:r>
                        <a:rPr lang="en-US" altLang="ko-K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 N (%)</a:t>
                      </a:r>
                      <a:endParaRPr lang="ko-KR" altLang="en-U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80000" latinLnBrk="1"/>
                      <a:endParaRPr lang="ko-KR" altLang="en-U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099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7228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8381DE67-9636-4027-8F56-7BC4000A9B39}"/>
              </a:ext>
            </a:extLst>
          </p:cNvPr>
          <p:cNvGraphicFramePr>
            <a:graphicFrameLocks noGrp="1"/>
          </p:cNvGraphicFramePr>
          <p:nvPr/>
        </p:nvGraphicFramePr>
        <p:xfrm>
          <a:off x="2588977" y="745032"/>
          <a:ext cx="6640745" cy="1604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4523">
                  <a:extLst>
                    <a:ext uri="{9D8B030D-6E8A-4147-A177-3AD203B41FA5}">
                      <a16:colId xmlns:a16="http://schemas.microsoft.com/office/drawing/2014/main" val="1466900254"/>
                    </a:ext>
                  </a:extLst>
                </a:gridCol>
                <a:gridCol w="1566333">
                  <a:extLst>
                    <a:ext uri="{9D8B030D-6E8A-4147-A177-3AD203B41FA5}">
                      <a16:colId xmlns:a16="http://schemas.microsoft.com/office/drawing/2014/main" val="395764664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552633998"/>
                    </a:ext>
                  </a:extLst>
                </a:gridCol>
                <a:gridCol w="884767">
                  <a:extLst>
                    <a:ext uri="{9D8B030D-6E8A-4147-A177-3AD203B41FA5}">
                      <a16:colId xmlns:a16="http://schemas.microsoft.com/office/drawing/2014/main" val="3189689395"/>
                    </a:ext>
                  </a:extLst>
                </a:gridCol>
                <a:gridCol w="624866">
                  <a:extLst>
                    <a:ext uri="{9D8B030D-6E8A-4147-A177-3AD203B41FA5}">
                      <a16:colId xmlns:a16="http://schemas.microsoft.com/office/drawing/2014/main" val="3639811487"/>
                    </a:ext>
                  </a:extLst>
                </a:gridCol>
                <a:gridCol w="908656">
                  <a:extLst>
                    <a:ext uri="{9D8B030D-6E8A-4147-A177-3AD203B41FA5}">
                      <a16:colId xmlns:a16="http://schemas.microsoft.com/office/drawing/2014/main" val="702271204"/>
                    </a:ext>
                  </a:extLst>
                </a:gridCol>
              </a:tblGrid>
              <a:tr h="200502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Treatment arms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373" rtl="0" eaLnBrk="1" fontAlgn="b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Baseline NEWS2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N, cases (ITT)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N, Events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en-US" altLang="ko-KR" sz="1200" b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Censored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00224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82481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Placebo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20.0 %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034483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t"/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23.1 %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190906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9.1 %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972542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11.1 %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559960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Total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14.3 %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159920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t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16.1 %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04866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AEEFF44-E1EC-4DD9-8CE4-70323B570A0A}"/>
              </a:ext>
            </a:extLst>
          </p:cNvPr>
          <p:cNvSpPr txBox="1"/>
          <p:nvPr/>
        </p:nvSpPr>
        <p:spPr>
          <a:xfrm>
            <a:off x="2495309" y="405970"/>
            <a:ext cx="6734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</a:rPr>
              <a:t>Supplementary Table 6. Number of cases analyzed by TTCI_S 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FFFE232-2774-41B6-AF0E-DAA50847325E}"/>
              </a:ext>
            </a:extLst>
          </p:cNvPr>
          <p:cNvGraphicFramePr>
            <a:graphicFrameLocks noGrp="1"/>
          </p:cNvGraphicFramePr>
          <p:nvPr/>
        </p:nvGraphicFramePr>
        <p:xfrm>
          <a:off x="2588977" y="4257245"/>
          <a:ext cx="6640744" cy="1604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8390">
                  <a:extLst>
                    <a:ext uri="{9D8B030D-6E8A-4147-A177-3AD203B41FA5}">
                      <a16:colId xmlns:a16="http://schemas.microsoft.com/office/drawing/2014/main" val="1466900254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1794707044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1552633998"/>
                    </a:ext>
                  </a:extLst>
                </a:gridCol>
                <a:gridCol w="886883">
                  <a:extLst>
                    <a:ext uri="{9D8B030D-6E8A-4147-A177-3AD203B41FA5}">
                      <a16:colId xmlns:a16="http://schemas.microsoft.com/office/drawing/2014/main" val="3189689395"/>
                    </a:ext>
                  </a:extLst>
                </a:gridCol>
                <a:gridCol w="605815">
                  <a:extLst>
                    <a:ext uri="{9D8B030D-6E8A-4147-A177-3AD203B41FA5}">
                      <a16:colId xmlns:a16="http://schemas.microsoft.com/office/drawing/2014/main" val="3639811487"/>
                    </a:ext>
                  </a:extLst>
                </a:gridCol>
                <a:gridCol w="908656">
                  <a:extLst>
                    <a:ext uri="{9D8B030D-6E8A-4147-A177-3AD203B41FA5}">
                      <a16:colId xmlns:a16="http://schemas.microsoft.com/office/drawing/2014/main" val="702271204"/>
                    </a:ext>
                  </a:extLst>
                </a:gridCol>
              </a:tblGrid>
              <a:tr h="200502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Treatment arms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373" rtl="0" eaLnBrk="1" fontAlgn="b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Baseline NEWS2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N, cases (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N, Events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en-US" altLang="ko-KR" sz="1200" b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Censored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00224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82481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Placebo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11.8 %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034483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t"/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16.7 %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636796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0.0 %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972542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0.0 %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233923"/>
                  </a:ext>
                </a:extLst>
              </a:tr>
              <a:tr h="200502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Total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5.6 %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159920"/>
                  </a:ext>
                </a:extLst>
              </a:tr>
              <a:tr h="200502">
                <a:tc>
                  <a:txBody>
                    <a:bodyPr/>
                    <a:lstStyle/>
                    <a:p>
                      <a:pPr algn="r" fontAlgn="t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7.1 %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9867196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6707DE80-BBDC-4908-A289-96F56635D7D8}"/>
              </a:ext>
            </a:extLst>
          </p:cNvPr>
          <p:cNvGraphicFramePr>
            <a:graphicFrameLocks noGrp="1"/>
          </p:cNvGraphicFramePr>
          <p:nvPr/>
        </p:nvGraphicFramePr>
        <p:xfrm>
          <a:off x="2588977" y="2509601"/>
          <a:ext cx="6640746" cy="1604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9923">
                  <a:extLst>
                    <a:ext uri="{9D8B030D-6E8A-4147-A177-3AD203B41FA5}">
                      <a16:colId xmlns:a16="http://schemas.microsoft.com/office/drawing/2014/main" val="1466900254"/>
                    </a:ext>
                  </a:extLst>
                </a:gridCol>
                <a:gridCol w="1566333">
                  <a:extLst>
                    <a:ext uri="{9D8B030D-6E8A-4147-A177-3AD203B41FA5}">
                      <a16:colId xmlns:a16="http://schemas.microsoft.com/office/drawing/2014/main" val="395764664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552633998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3189689395"/>
                    </a:ext>
                  </a:extLst>
                </a:gridCol>
                <a:gridCol w="605817">
                  <a:extLst>
                    <a:ext uri="{9D8B030D-6E8A-4147-A177-3AD203B41FA5}">
                      <a16:colId xmlns:a16="http://schemas.microsoft.com/office/drawing/2014/main" val="3639811487"/>
                    </a:ext>
                  </a:extLst>
                </a:gridCol>
                <a:gridCol w="908656">
                  <a:extLst>
                    <a:ext uri="{9D8B030D-6E8A-4147-A177-3AD203B41FA5}">
                      <a16:colId xmlns:a16="http://schemas.microsoft.com/office/drawing/2014/main" val="702271204"/>
                    </a:ext>
                  </a:extLst>
                </a:gridCol>
              </a:tblGrid>
              <a:tr h="200502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Treatment arms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373" rtl="0" eaLnBrk="1" fontAlgn="b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Baseline NEWS2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N, cases (mITT)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N, Events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en-US" altLang="ko-KR" sz="1200" b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Censored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00224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82481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Placebo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21.1 %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034483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t"/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23.1 %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190906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9.5 %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972542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11.1 %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559960"/>
                  </a:ext>
                </a:extLst>
              </a:tr>
              <a:tr h="200502">
                <a:tc rowSpan="2"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Total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15.0 %</a:t>
                      </a:r>
                    </a:p>
                  </a:txBody>
                  <a:tcPr marL="7620" marR="7620" marT="762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159920"/>
                  </a:ext>
                </a:extLst>
              </a:tr>
              <a:tr h="200502">
                <a:tc vMerge="1">
                  <a:txBody>
                    <a:bodyPr/>
                    <a:lstStyle/>
                    <a:p>
                      <a:pPr algn="r" fontAlgn="t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NEWS2 ≥ 5 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16.1 %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04866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AAA0B78-38B4-4619-AD13-A0288303BBF2}"/>
              </a:ext>
            </a:extLst>
          </p:cNvPr>
          <p:cNvSpPr txBox="1"/>
          <p:nvPr/>
        </p:nvSpPr>
        <p:spPr>
          <a:xfrm>
            <a:off x="2495309" y="5933827"/>
            <a:ext cx="6341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0" i="0" u="none" strike="noStrike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1 </a:t>
            </a:r>
            <a:r>
              <a:rPr lang="en-US" altLang="ko-KR" sz="1200" dirty="0"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0.2 mg/kg NuSepin</a:t>
            </a:r>
          </a:p>
          <a:p>
            <a:r>
              <a:rPr lang="en-US" altLang="ko-KR" sz="1200" b="0" i="0" u="none" strike="noStrike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2 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TTCI_S, time to complete clinical remission when NEWS2=0 maintained for 24hrs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76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7C08B323-7C54-4DA2-8C2F-0EC0B941065A}"/>
              </a:ext>
            </a:extLst>
          </p:cNvPr>
          <p:cNvGraphicFramePr>
            <a:graphicFrameLocks noGrp="1"/>
          </p:cNvGraphicFramePr>
          <p:nvPr/>
        </p:nvGraphicFramePr>
        <p:xfrm>
          <a:off x="2684259" y="2908862"/>
          <a:ext cx="6381223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3425">
                  <a:extLst>
                    <a:ext uri="{9D8B030D-6E8A-4147-A177-3AD203B41FA5}">
                      <a16:colId xmlns:a16="http://schemas.microsoft.com/office/drawing/2014/main" val="1437645357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509475767"/>
                    </a:ext>
                  </a:extLst>
                </a:gridCol>
                <a:gridCol w="695216">
                  <a:extLst>
                    <a:ext uri="{9D8B030D-6E8A-4147-A177-3AD203B41FA5}">
                      <a16:colId xmlns:a16="http://schemas.microsoft.com/office/drawing/2014/main" val="4054000103"/>
                    </a:ext>
                  </a:extLst>
                </a:gridCol>
                <a:gridCol w="538337">
                  <a:extLst>
                    <a:ext uri="{9D8B030D-6E8A-4147-A177-3AD203B41FA5}">
                      <a16:colId xmlns:a16="http://schemas.microsoft.com/office/drawing/2014/main" val="1579808435"/>
                    </a:ext>
                  </a:extLst>
                </a:gridCol>
                <a:gridCol w="538337">
                  <a:extLst>
                    <a:ext uri="{9D8B030D-6E8A-4147-A177-3AD203B41FA5}">
                      <a16:colId xmlns:a16="http://schemas.microsoft.com/office/drawing/2014/main" val="1867881323"/>
                    </a:ext>
                  </a:extLst>
                </a:gridCol>
                <a:gridCol w="876117">
                  <a:extLst>
                    <a:ext uri="{9D8B030D-6E8A-4147-A177-3AD203B41FA5}">
                      <a16:colId xmlns:a16="http://schemas.microsoft.com/office/drawing/2014/main" val="1269971099"/>
                    </a:ext>
                  </a:extLst>
                </a:gridCol>
                <a:gridCol w="643893">
                  <a:extLst>
                    <a:ext uri="{9D8B030D-6E8A-4147-A177-3AD203B41FA5}">
                      <a16:colId xmlns:a16="http://schemas.microsoft.com/office/drawing/2014/main" val="577896118"/>
                    </a:ext>
                  </a:extLst>
                </a:gridCol>
                <a:gridCol w="527781">
                  <a:extLst>
                    <a:ext uri="{9D8B030D-6E8A-4147-A177-3AD203B41FA5}">
                      <a16:colId xmlns:a16="http://schemas.microsoft.com/office/drawing/2014/main" val="4026134454"/>
                    </a:ext>
                  </a:extLst>
                </a:gridCol>
                <a:gridCol w="876117">
                  <a:extLst>
                    <a:ext uri="{9D8B030D-6E8A-4147-A177-3AD203B41FA5}">
                      <a16:colId xmlns:a16="http://schemas.microsoft.com/office/drawing/2014/main" val="1761502543"/>
                    </a:ext>
                  </a:extLst>
                </a:gridCol>
              </a:tblGrid>
              <a:tr h="220980">
                <a:tc rowSpan="3">
                  <a:txBody>
                    <a:bodyPr/>
                    <a:lstStyle/>
                    <a:p>
                      <a:pPr algn="r" fontAlgn="b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P value</a:t>
                      </a:r>
                      <a:r>
                        <a:rPr lang="en-US" altLang="ko-KR" sz="1200" b="1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1200" b="1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fontAlgn="b"/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08635"/>
                  </a:ext>
                </a:extLst>
              </a:tr>
              <a:tr h="2362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TTCI_S</a:t>
                      </a:r>
                      <a:r>
                        <a:rPr lang="en-US" altLang="ko-KR" sz="1200" b="1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</a:p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(days)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r>
                        <a:rPr lang="en-US" altLang="ko-KR" sz="1200" b="1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200" b="1" i="0" u="none" strike="noStrike" baseline="30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C.I.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TTCI_S</a:t>
                      </a:r>
                      <a:r>
                        <a:rPr lang="en-US" altLang="ko-KR" sz="1200" b="1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 fontAlgn="b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(days)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C.I.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P value</a:t>
                      </a:r>
                      <a:r>
                        <a:rPr lang="en-US" altLang="ko-KR" sz="1200" baseline="30000" dirty="0"/>
                        <a:t>3</a:t>
                      </a:r>
                      <a:endParaRPr lang="ko-KR" altLang="en-US" sz="1200" baseline="30000" dirty="0"/>
                    </a:p>
                    <a:p>
                      <a:pPr algn="ctr" fontAlgn="b"/>
                      <a:endParaRPr lang="ko-KR" altLang="en-US" sz="12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373026"/>
                  </a:ext>
                </a:extLst>
              </a:tr>
              <a:tr h="220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down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up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down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up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ko-KR" altLang="en-US" sz="12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196389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Placebo</a:t>
                      </a:r>
                    </a:p>
                  </a:txBody>
                  <a:tcPr marL="7620" marR="7620" marT="762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6.8 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0.9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5.0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8.5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8.0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2.0 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9.0</a:t>
                      </a:r>
                    </a:p>
                  </a:txBody>
                  <a:tcPr marL="5443" marR="5443" marT="5443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0.4200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033540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6.3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0.8 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4.6 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8.1 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6.5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3.0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altLang="ko-KR" sz="1200" baseline="30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rtl="0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454406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8381DE67-9636-4027-8F56-7BC4000A9B39}"/>
              </a:ext>
            </a:extLst>
          </p:cNvPr>
          <p:cNvGraphicFramePr>
            <a:graphicFrameLocks noGrp="1"/>
          </p:cNvGraphicFramePr>
          <p:nvPr/>
        </p:nvGraphicFramePr>
        <p:xfrm>
          <a:off x="2684260" y="1586435"/>
          <a:ext cx="6381222" cy="1120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168">
                  <a:extLst>
                    <a:ext uri="{9D8B030D-6E8A-4147-A177-3AD203B41FA5}">
                      <a16:colId xmlns:a16="http://schemas.microsoft.com/office/drawing/2014/main" val="1466900254"/>
                    </a:ext>
                  </a:extLst>
                </a:gridCol>
                <a:gridCol w="1217405">
                  <a:extLst>
                    <a:ext uri="{9D8B030D-6E8A-4147-A177-3AD203B41FA5}">
                      <a16:colId xmlns:a16="http://schemas.microsoft.com/office/drawing/2014/main" val="1552633998"/>
                    </a:ext>
                  </a:extLst>
                </a:gridCol>
                <a:gridCol w="996875">
                  <a:extLst>
                    <a:ext uri="{9D8B030D-6E8A-4147-A177-3AD203B41FA5}">
                      <a16:colId xmlns:a16="http://schemas.microsoft.com/office/drawing/2014/main" val="3189689395"/>
                    </a:ext>
                  </a:extLst>
                </a:gridCol>
                <a:gridCol w="948948">
                  <a:extLst>
                    <a:ext uri="{9D8B030D-6E8A-4147-A177-3AD203B41FA5}">
                      <a16:colId xmlns:a16="http://schemas.microsoft.com/office/drawing/2014/main" val="3639811487"/>
                    </a:ext>
                  </a:extLst>
                </a:gridCol>
                <a:gridCol w="1159826">
                  <a:extLst>
                    <a:ext uri="{9D8B030D-6E8A-4147-A177-3AD203B41FA5}">
                      <a16:colId xmlns:a16="http://schemas.microsoft.com/office/drawing/2014/main" val="702271204"/>
                    </a:ext>
                  </a:extLst>
                </a:gridCol>
              </a:tblGrid>
              <a:tr h="236220">
                <a:tc rowSpan="2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Treatment arms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Events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Censored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00224"/>
                  </a:ext>
                </a:extLst>
              </a:tr>
              <a:tr h="220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82481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Placebo</a:t>
                      </a:r>
                    </a:p>
                  </a:txBody>
                  <a:tcPr marL="7620" marR="7620" marT="762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43" marR="5443" marT="5443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10.0%</a:t>
                      </a:r>
                    </a:p>
                  </a:txBody>
                  <a:tcPr marL="5443" marR="5443" marT="5443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034483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NuSepin</a:t>
                      </a:r>
                      <a:r>
                        <a:rPr lang="en-US" altLang="ko-KR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443" marR="5443" marT="544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443" marR="5443" marT="544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443" marR="5443" marT="544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0.0%</a:t>
                      </a:r>
                    </a:p>
                  </a:txBody>
                  <a:tcPr marL="5443" marR="5443" marT="544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972542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Total</a:t>
                      </a:r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Gulim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Gulim" panose="020B0600000101010101" pitchFamily="50" charset="-127"/>
                          <a:cs typeface="Arial" panose="020B0604020202020204" pitchFamily="34" charset="0"/>
                        </a:rPr>
                        <a:t>6.3%</a:t>
                      </a:r>
                    </a:p>
                  </a:txBody>
                  <a:tcPr marL="5443" marR="5443" marT="5443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15992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AEEFF44-E1EC-4DD9-8CE4-70323B570A0A}"/>
              </a:ext>
            </a:extLst>
          </p:cNvPr>
          <p:cNvSpPr txBox="1"/>
          <p:nvPr/>
        </p:nvSpPr>
        <p:spPr>
          <a:xfrm>
            <a:off x="2547933" y="1074322"/>
            <a:ext cx="6716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</a:rPr>
              <a:t>Supplementary Table 7. Number of cases analyzed in ITT population who did not receive anti-viral drugs and time to clinical improvement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2FB7C4-EF8B-46E4-9805-CE834ECC9B66}"/>
              </a:ext>
            </a:extLst>
          </p:cNvPr>
          <p:cNvSpPr txBox="1"/>
          <p:nvPr/>
        </p:nvSpPr>
        <p:spPr>
          <a:xfrm>
            <a:off x="2631859" y="4183714"/>
            <a:ext cx="63410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ko-KR" sz="1200" dirty="0"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0.2 mg/kg NuSepin</a:t>
            </a:r>
          </a:p>
          <a:p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ko-KR" sz="1200" dirty="0">
                <a:latin typeface="Arial" panose="020B0604020202020204" pitchFamily="34" charset="0"/>
                <a:ea typeface="Gulim" panose="020B0600000101010101" pitchFamily="50" charset="-127"/>
                <a:cs typeface="Arial" panose="020B0604020202020204" pitchFamily="34" charset="0"/>
              </a:rPr>
              <a:t>The patients in ITT population without anti-viral drugs treatment</a:t>
            </a:r>
          </a:p>
          <a:p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TTCI_S, time to complete clinical remission when NEWS2=0 maintained for 24hrs</a:t>
            </a:r>
          </a:p>
          <a:p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SE, standard error; </a:t>
            </a:r>
          </a:p>
          <a:p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Log-Rank (Mantel-Cox) in Kaplan-Meier survival analysis</a:t>
            </a:r>
          </a:p>
          <a:p>
            <a:pPr algn="l"/>
            <a:r>
              <a:rPr lang="en-US" altLang="ko-KR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ko-K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ND, not determined due to outlier of study time</a:t>
            </a:r>
          </a:p>
        </p:txBody>
      </p:sp>
    </p:spTree>
    <p:extLst>
      <p:ext uri="{BB962C8B-B14F-4D97-AF65-F5344CB8AC3E}">
        <p14:creationId xmlns:p14="http://schemas.microsoft.com/office/powerpoint/2010/main" val="2978616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15402</TotalTime>
  <Words>2862</Words>
  <Application>Microsoft Office PowerPoint</Application>
  <PresentationFormat>Widescreen</PresentationFormat>
  <Paragraphs>822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Gulim</vt:lpstr>
      <vt:lpstr>Gulim</vt:lpstr>
      <vt:lpstr>Times New Roman</vt:lpstr>
      <vt:lpstr>Office 테마</vt:lpstr>
      <vt:lpstr>Supplementary FIGURES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Supplementary 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성승용</dc:creator>
  <cp:lastModifiedBy>Amol Betale</cp:lastModifiedBy>
  <cp:revision>687</cp:revision>
  <dcterms:created xsi:type="dcterms:W3CDTF">2021-07-19T07:30:34Z</dcterms:created>
  <dcterms:modified xsi:type="dcterms:W3CDTF">2021-11-16T11:08:27Z</dcterms:modified>
</cp:coreProperties>
</file>