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65"/>
    <a:srgbClr val="003969"/>
    <a:srgbClr val="65AA00"/>
    <a:srgbClr val="0092F7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dirty="0">
                <a:solidFill>
                  <a:schemeClr val="bg1"/>
                </a:solidFill>
              </a:rPr>
              <a:t>Predictors of White Coat Hypertension: A Retrospective Study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1505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AIM: </a:t>
            </a:r>
            <a:r>
              <a:rPr lang="en-US" dirty="0">
                <a:solidFill>
                  <a:schemeClr val="bg1"/>
                </a:solidFill>
              </a:rPr>
              <a:t>Evaluate predictors of pediatric white coat hypertension prior to ambulatory blood pressure monitor placement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Myers,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There is a correlation with a lower DBP (&lt;90% for age, sex, and height) and the likelihood of WCH in our patient population. This information can be valuable for clinicians as a tool to triage the use of ABPMs. 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6A2367-4C1F-DF61-526E-3B5E7804B265}"/>
              </a:ext>
            </a:extLst>
          </p:cNvPr>
          <p:cNvSpPr txBox="1"/>
          <p:nvPr/>
        </p:nvSpPr>
        <p:spPr>
          <a:xfrm>
            <a:off x="260527" y="5371500"/>
            <a:ext cx="11691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rgbClr val="003969"/>
                </a:solidFill>
              </a:rPr>
              <a:t>ABPM, ambulatory blood pressure monitor; BP, blood pressure</a:t>
            </a:r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14BB4D1F-1B53-AFA4-09FF-D38178584617}"/>
              </a:ext>
            </a:extLst>
          </p:cNvPr>
          <p:cNvSpPr/>
          <p:nvPr/>
        </p:nvSpPr>
        <p:spPr>
          <a:xfrm>
            <a:off x="3579467" y="327192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CD29C832-00A2-AB39-1356-628E7AF72BE7}"/>
              </a:ext>
            </a:extLst>
          </p:cNvPr>
          <p:cNvSpPr/>
          <p:nvPr/>
        </p:nvSpPr>
        <p:spPr>
          <a:xfrm>
            <a:off x="3319427" y="291086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14A6BA15-EF36-CAE8-6B57-B699091E5427}"/>
              </a:ext>
            </a:extLst>
          </p:cNvPr>
          <p:cNvSpPr/>
          <p:nvPr/>
        </p:nvSpPr>
        <p:spPr>
          <a:xfrm>
            <a:off x="3041328" y="3289048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1BFEC29F-9E51-3DE4-CDFA-C0CF9A093E38}"/>
              </a:ext>
            </a:extLst>
          </p:cNvPr>
          <p:cNvSpPr/>
          <p:nvPr/>
        </p:nvSpPr>
        <p:spPr>
          <a:xfrm>
            <a:off x="2841103" y="290036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D75E52-140C-0571-BECA-770CFD66E81D}"/>
              </a:ext>
            </a:extLst>
          </p:cNvPr>
          <p:cNvSpPr/>
          <p:nvPr/>
        </p:nvSpPr>
        <p:spPr>
          <a:xfrm>
            <a:off x="278884" y="4371895"/>
            <a:ext cx="1763486" cy="775837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1500" dirty="0">
                <a:solidFill>
                  <a:srgbClr val="296DC0"/>
                </a:solidFill>
              </a:rPr>
            </a:br>
            <a:r>
              <a:rPr lang="en-GB" sz="1500" dirty="0">
                <a:solidFill>
                  <a:srgbClr val="296DC0"/>
                </a:solidFill>
              </a:rPr>
              <a:t>Single </a:t>
            </a:r>
            <a:r>
              <a:rPr lang="en-GB" sz="1500" dirty="0" err="1">
                <a:solidFill>
                  <a:srgbClr val="296DC0"/>
                </a:solidFill>
              </a:rPr>
              <a:t>Center</a:t>
            </a:r>
            <a:r>
              <a:rPr lang="en-GB" sz="1500" dirty="0">
                <a:solidFill>
                  <a:srgbClr val="296DC0"/>
                </a:solidFill>
              </a:rPr>
              <a:t> Study</a:t>
            </a:r>
          </a:p>
          <a:p>
            <a:pPr algn="ctr"/>
            <a:r>
              <a:rPr lang="en-GB" sz="1500" dirty="0">
                <a:solidFill>
                  <a:srgbClr val="296DC0"/>
                </a:solidFill>
              </a:rPr>
              <a:t>Age 6-18 years</a:t>
            </a:r>
            <a:br>
              <a:rPr lang="en-GB" sz="1500" dirty="0">
                <a:solidFill>
                  <a:srgbClr val="296DC0"/>
                </a:solidFill>
              </a:rPr>
            </a:br>
            <a:r>
              <a:rPr lang="en-GB" sz="1500" dirty="0">
                <a:solidFill>
                  <a:srgbClr val="296DC0"/>
                </a:solidFill>
              </a:rPr>
              <a:t>2016-2023</a:t>
            </a:r>
          </a:p>
          <a:p>
            <a:pPr algn="ctr"/>
            <a:endParaRPr lang="en-GB" sz="1500" dirty="0">
              <a:solidFill>
                <a:srgbClr val="296D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502DE-F2E5-0FF0-E043-0CF7610648D7}"/>
              </a:ext>
            </a:extLst>
          </p:cNvPr>
          <p:cNvSpPr/>
          <p:nvPr/>
        </p:nvSpPr>
        <p:spPr>
          <a:xfrm>
            <a:off x="278884" y="2564301"/>
            <a:ext cx="1763486" cy="1607979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Elevated blood pressure, without diagnosis of hypertension</a:t>
            </a:r>
            <a:br>
              <a:rPr lang="en-GB" sz="1600" dirty="0"/>
            </a:br>
            <a:r>
              <a:rPr lang="en-GB" sz="1200" dirty="0"/>
              <a:t>(</a:t>
            </a:r>
            <a:r>
              <a:rPr lang="en-US" sz="1200" dirty="0"/>
              <a:t>N = 240)</a:t>
            </a:r>
            <a:endParaRPr lang="en-GB" sz="16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A03E260-9AC3-5262-8884-0263243AFBA6}"/>
              </a:ext>
            </a:extLst>
          </p:cNvPr>
          <p:cNvCxnSpPr>
            <a:cxnSpLocks/>
          </p:cNvCxnSpPr>
          <p:nvPr/>
        </p:nvCxnSpPr>
        <p:spPr>
          <a:xfrm>
            <a:off x="2129456" y="3413127"/>
            <a:ext cx="625680" cy="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6F91F-704C-FE31-177C-F02115CCC9F7}"/>
              </a:ext>
            </a:extLst>
          </p:cNvPr>
          <p:cNvCxnSpPr>
            <a:cxnSpLocks/>
          </p:cNvCxnSpPr>
          <p:nvPr/>
        </p:nvCxnSpPr>
        <p:spPr>
          <a:xfrm flipV="1">
            <a:off x="4174914" y="3435784"/>
            <a:ext cx="582137" cy="12185"/>
          </a:xfrm>
          <a:prstGeom prst="straightConnector1">
            <a:avLst/>
          </a:prstGeom>
          <a:ln w="31750">
            <a:solidFill>
              <a:srgbClr val="003969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BF7048D1-E859-34C5-400F-F5D8332020BE}"/>
              </a:ext>
            </a:extLst>
          </p:cNvPr>
          <p:cNvSpPr/>
          <p:nvPr/>
        </p:nvSpPr>
        <p:spPr>
          <a:xfrm>
            <a:off x="4801114" y="3102109"/>
            <a:ext cx="924379" cy="669746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ABPM</a:t>
            </a:r>
            <a:br>
              <a:rPr lang="en-GB" dirty="0"/>
            </a:br>
            <a:r>
              <a:rPr lang="en-GB" sz="1200" dirty="0"/>
              <a:t>(N = 147)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D54C4F1-304B-41A6-419D-9491A32C6B04}"/>
              </a:ext>
            </a:extLst>
          </p:cNvPr>
          <p:cNvCxnSpPr>
            <a:cxnSpLocks/>
          </p:cNvCxnSpPr>
          <p:nvPr/>
        </p:nvCxnSpPr>
        <p:spPr>
          <a:xfrm flipV="1">
            <a:off x="5878689" y="3048170"/>
            <a:ext cx="582659" cy="334213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2C7FBA-5A92-8C67-31D9-27518AEA49B4}"/>
              </a:ext>
            </a:extLst>
          </p:cNvPr>
          <p:cNvCxnSpPr>
            <a:cxnSpLocks/>
          </p:cNvCxnSpPr>
          <p:nvPr/>
        </p:nvCxnSpPr>
        <p:spPr>
          <a:xfrm>
            <a:off x="5892497" y="3542506"/>
            <a:ext cx="582659" cy="271491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60CE5E5-28B5-E5AE-DAA3-73CEBD1B676E}"/>
              </a:ext>
            </a:extLst>
          </p:cNvPr>
          <p:cNvSpPr/>
          <p:nvPr/>
        </p:nvSpPr>
        <p:spPr>
          <a:xfrm>
            <a:off x="6610049" y="2672085"/>
            <a:ext cx="1826824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White Coat Hypertension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00926C6-3F5A-11AE-5EB8-A4433BCD5C55}"/>
              </a:ext>
            </a:extLst>
          </p:cNvPr>
          <p:cNvSpPr/>
          <p:nvPr/>
        </p:nvSpPr>
        <p:spPr>
          <a:xfrm>
            <a:off x="6585453" y="3653649"/>
            <a:ext cx="1851420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Hypertension</a:t>
            </a:r>
          </a:p>
        </p:txBody>
      </p:sp>
      <p:sp>
        <p:nvSpPr>
          <p:cNvPr id="30" name="Freeform: Shape 46">
            <a:extLst>
              <a:ext uri="{FF2B5EF4-FFF2-40B4-BE49-F238E27FC236}">
                <a16:creationId xmlns:a16="http://schemas.microsoft.com/office/drawing/2014/main" id="{3A1A1617-9144-2694-B80F-B992931F3CFF}"/>
              </a:ext>
            </a:extLst>
          </p:cNvPr>
          <p:cNvSpPr/>
          <p:nvPr/>
        </p:nvSpPr>
        <p:spPr>
          <a:xfrm>
            <a:off x="8554261" y="205221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" name="Freeform: Shape 46">
            <a:extLst>
              <a:ext uri="{FF2B5EF4-FFF2-40B4-BE49-F238E27FC236}">
                <a16:creationId xmlns:a16="http://schemas.microsoft.com/office/drawing/2014/main" id="{F665F6B7-32B5-B29D-3D09-360B25467ECC}"/>
              </a:ext>
            </a:extLst>
          </p:cNvPr>
          <p:cNvSpPr/>
          <p:nvPr/>
        </p:nvSpPr>
        <p:spPr>
          <a:xfrm>
            <a:off x="8563860" y="375018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E7CF2BD-2620-8D25-94F4-7C793A9233F7}"/>
              </a:ext>
            </a:extLst>
          </p:cNvPr>
          <p:cNvSpPr/>
          <p:nvPr/>
        </p:nvSpPr>
        <p:spPr>
          <a:xfrm>
            <a:off x="6607225" y="1733511"/>
            <a:ext cx="1851420" cy="725511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GB" sz="1500" dirty="0">
                <a:solidFill>
                  <a:srgbClr val="65AA00"/>
                </a:solidFill>
              </a:rPr>
            </a:br>
            <a:r>
              <a:rPr lang="en-GB" sz="1500" dirty="0">
                <a:solidFill>
                  <a:srgbClr val="65AA00"/>
                </a:solidFill>
              </a:rPr>
              <a:t>(N = 102)</a:t>
            </a:r>
            <a:br>
              <a:rPr lang="en-GB" sz="1500" dirty="0">
                <a:solidFill>
                  <a:srgbClr val="65AA00"/>
                </a:solidFill>
              </a:rPr>
            </a:br>
            <a:r>
              <a:rPr lang="en-GB" sz="1500" dirty="0">
                <a:solidFill>
                  <a:srgbClr val="65AA00"/>
                </a:solidFill>
              </a:rPr>
              <a:t>Median age: 14</a:t>
            </a:r>
            <a:br>
              <a:rPr lang="en-GB" sz="1500" dirty="0">
                <a:solidFill>
                  <a:srgbClr val="65AA00"/>
                </a:solidFill>
              </a:rPr>
            </a:br>
            <a:r>
              <a:rPr lang="en-GB" sz="1500" dirty="0">
                <a:solidFill>
                  <a:srgbClr val="65AA00"/>
                </a:solidFill>
              </a:rPr>
              <a:t>Mean BP: 129/71.6</a:t>
            </a:r>
            <a:br>
              <a:rPr lang="en-GB" sz="1500" dirty="0">
                <a:solidFill>
                  <a:srgbClr val="65AA00"/>
                </a:solidFill>
              </a:rPr>
            </a:br>
            <a:endParaRPr lang="en-GB" sz="1500" dirty="0">
              <a:solidFill>
                <a:srgbClr val="65AA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3697E07-5CAE-AD55-1463-B048E6D2FD50}"/>
              </a:ext>
            </a:extLst>
          </p:cNvPr>
          <p:cNvSpPr/>
          <p:nvPr/>
        </p:nvSpPr>
        <p:spPr>
          <a:xfrm>
            <a:off x="6607226" y="4414940"/>
            <a:ext cx="1851420" cy="806920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 dirty="0">
                <a:solidFill>
                  <a:srgbClr val="AA0065"/>
                </a:solidFill>
              </a:rPr>
              <a:t>(N = 45)</a:t>
            </a:r>
            <a:br>
              <a:rPr lang="en-GB" sz="1500" dirty="0">
                <a:solidFill>
                  <a:srgbClr val="AA0065"/>
                </a:solidFill>
              </a:rPr>
            </a:br>
            <a:r>
              <a:rPr lang="en-GB" sz="1500" dirty="0">
                <a:solidFill>
                  <a:srgbClr val="AA0065"/>
                </a:solidFill>
              </a:rPr>
              <a:t>Median age: 15</a:t>
            </a:r>
            <a:br>
              <a:rPr lang="en-GB" sz="1500" dirty="0">
                <a:solidFill>
                  <a:srgbClr val="AA0065"/>
                </a:solidFill>
              </a:rPr>
            </a:br>
            <a:r>
              <a:rPr lang="en-GB" sz="1500" dirty="0">
                <a:solidFill>
                  <a:srgbClr val="AA0065"/>
                </a:solidFill>
              </a:rPr>
              <a:t>Mean BP: 134/76.8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9710E31-9510-509D-D92E-9AE16C174205}"/>
              </a:ext>
            </a:extLst>
          </p:cNvPr>
          <p:cNvSpPr/>
          <p:nvPr/>
        </p:nvSpPr>
        <p:spPr>
          <a:xfrm>
            <a:off x="9944069" y="2439784"/>
            <a:ext cx="1735313" cy="189916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3969"/>
                </a:solidFill>
              </a:rPr>
              <a:t>For every 1 mmHg unit increase in DBP there is a 3.9% decrease in the odds of WCH</a:t>
            </a:r>
            <a:endParaRPr lang="en-GB" dirty="0">
              <a:solidFill>
                <a:srgbClr val="003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5695D6183F404694924235F9893C63" ma:contentTypeVersion="12" ma:contentTypeDescription="Create a new document." ma:contentTypeScope="" ma:versionID="8a20c81cbea9a9877d6a67881b6d7072">
  <xsd:schema xmlns:xsd="http://www.w3.org/2001/XMLSchema" xmlns:xs="http://www.w3.org/2001/XMLSchema" xmlns:p="http://schemas.microsoft.com/office/2006/metadata/properties" xmlns:ns1="http://schemas.microsoft.com/sharepoint/v3" xmlns:ns3="decb451e-aeee-4ec0-9947-c6998913855f" targetNamespace="http://schemas.microsoft.com/office/2006/metadata/properties" ma:root="true" ma:fieldsID="ba44f5ee3450bcbc3f8a62f93b445e1e" ns1:_="" ns3:_="">
    <xsd:import namespace="http://schemas.microsoft.com/sharepoint/v3"/>
    <xsd:import namespace="decb451e-aeee-4ec0-9947-c6998913855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b451e-aeee-4ec0-9947-c6998913855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decb451e-aeee-4ec0-9947-c6998913855f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5EFD3E0-45B6-4432-9E5D-71058E0BDF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ecb451e-aeee-4ec0-9947-c699891385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C8A557-6B2B-46C6-B5AF-1E7757CD9C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71C307-B17E-4C54-8FFA-C5D6437F5152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ecb451e-aeee-4ec0-9947-c6998913855f"/>
    <ds:schemaRef ds:uri="http://schemas.microsoft.com/sharepoint/v3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3206</TotalTime>
  <Words>179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Myers, Haley</cp:lastModifiedBy>
  <cp:revision>67</cp:revision>
  <dcterms:created xsi:type="dcterms:W3CDTF">2019-06-13T12:30:18Z</dcterms:created>
  <dcterms:modified xsi:type="dcterms:W3CDTF">2026-06-23T22:09:39Z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0x010100AD5695D6183F404694924235F9893C63</vt:lpwstr>
  </property>
</Properties>
</file>