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2" r:id="rId2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EFF"/>
    <a:srgbClr val="FF8CCA"/>
    <a:srgbClr val="B7FF84"/>
    <a:srgbClr val="5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84" autoAdjust="0"/>
    <p:restoredTop sz="95818" autoAdjust="0"/>
  </p:normalViewPr>
  <p:slideViewPr>
    <p:cSldViewPr>
      <p:cViewPr>
        <p:scale>
          <a:sx n="110" d="100"/>
          <a:sy n="110" d="100"/>
        </p:scale>
        <p:origin x="-2586" y="-3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oleObject" Target="file:///C:\Users\cmarx\Documents\Tox_AUY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oleObject" Target="file:///C:\Users\cmarx\Documents\Tox_VE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oleObject" Target="file:///C:\Users\cmarx\Documents\209_Tox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oleObject" Target="file:///\\mexico\data\wang\homes\cmarx\Experiments\Mass%20Spectrometry\Proteomics%20A673\IPA\2nd%20analysis\A+V%20common%20tox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Sheet0!$A$3:$A$22</c:f>
              <c:strCache>
                <c:ptCount val="20"/>
                <c:pt idx="0">
                  <c:v>Decreases Depolarization of Mitochondria and Mitochondrial Membrane</c:v>
                </c:pt>
                <c:pt idx="1">
                  <c:v>NRF2-mediated Oxidative Stress Response</c:v>
                </c:pt>
                <c:pt idx="2">
                  <c:v>Aryl Hydrocarbon Receptor Signaling</c:v>
                </c:pt>
                <c:pt idx="3">
                  <c:v>Cell Cycle: G2/M DNA Damage Checkpoint Regulation</c:v>
                </c:pt>
                <c:pt idx="4">
                  <c:v>Mitochondrial Dysfunction</c:v>
                </c:pt>
                <c:pt idx="5">
                  <c:v>Fatty Acid Metabolism</c:v>
                </c:pt>
                <c:pt idx="6">
                  <c:v>Hypoxia-Inducible Factor Signaling</c:v>
                </c:pt>
                <c:pt idx="7">
                  <c:v>Decreases Permeability Transition of Mitochondria and Mitochondrial Membrane</c:v>
                </c:pt>
                <c:pt idx="8">
                  <c:v>Renal Necrosis/Cell Death</c:v>
                </c:pt>
                <c:pt idx="9">
                  <c:v>Increases Transmembrane Potential of Mitochondria and Mitochondrial Membrane</c:v>
                </c:pt>
                <c:pt idx="10">
                  <c:v>Genes Upregulated in Response to Proteinuria-induced Oxidative Stress in Renal Proximal Tubule Cells (Human)</c:v>
                </c:pt>
                <c:pt idx="11">
                  <c:v>Cholesterol Biosynthesis</c:v>
                </c:pt>
                <c:pt idx="12">
                  <c:v>Decreases Transmembrane Potential of Mitochondria and Mitochondrial Membrane</c:v>
                </c:pt>
                <c:pt idx="13">
                  <c:v>Renal Safety Biomarker Panel (PSTC)</c:v>
                </c:pt>
                <c:pt idx="14">
                  <c:v>p53 Signaling</c:v>
                </c:pt>
                <c:pt idx="15">
                  <c:v>Liver Necrosis/Cell Death</c:v>
                </c:pt>
                <c:pt idx="16">
                  <c:v>PPARα/RXRα Activation</c:v>
                </c:pt>
                <c:pt idx="17">
                  <c:v>Acute Renal Failure Panel (Rat)</c:v>
                </c:pt>
                <c:pt idx="18">
                  <c:v>Cardiac Necrosis/Cell Death</c:v>
                </c:pt>
                <c:pt idx="19">
                  <c:v>Primary Glomerulonephritis Biomarker Panel (Human)</c:v>
                </c:pt>
              </c:strCache>
            </c:strRef>
          </c:cat>
          <c:val>
            <c:numRef>
              <c:f>Sheet0!$B$3:$B$22</c:f>
              <c:numCache>
                <c:formatCode>General</c:formatCode>
                <c:ptCount val="20"/>
                <c:pt idx="0">
                  <c:v>7.62</c:v>
                </c:pt>
                <c:pt idx="1">
                  <c:v>6.75</c:v>
                </c:pt>
                <c:pt idx="2">
                  <c:v>4.97</c:v>
                </c:pt>
                <c:pt idx="3">
                  <c:v>4.8600000000000003</c:v>
                </c:pt>
                <c:pt idx="4">
                  <c:v>4.8499999999999996</c:v>
                </c:pt>
                <c:pt idx="5">
                  <c:v>4.55</c:v>
                </c:pt>
                <c:pt idx="6">
                  <c:v>3.98</c:v>
                </c:pt>
                <c:pt idx="7">
                  <c:v>3.09</c:v>
                </c:pt>
                <c:pt idx="8">
                  <c:v>3.06</c:v>
                </c:pt>
                <c:pt idx="9">
                  <c:v>2.5499999999999998</c:v>
                </c:pt>
                <c:pt idx="10">
                  <c:v>2.39</c:v>
                </c:pt>
                <c:pt idx="11">
                  <c:v>2.35</c:v>
                </c:pt>
                <c:pt idx="12">
                  <c:v>2.25</c:v>
                </c:pt>
                <c:pt idx="13">
                  <c:v>2.19</c:v>
                </c:pt>
                <c:pt idx="14">
                  <c:v>1.91</c:v>
                </c:pt>
                <c:pt idx="15">
                  <c:v>1.79</c:v>
                </c:pt>
                <c:pt idx="16">
                  <c:v>1.74</c:v>
                </c:pt>
                <c:pt idx="17">
                  <c:v>1.59</c:v>
                </c:pt>
                <c:pt idx="18">
                  <c:v>1.55</c:v>
                </c:pt>
                <c:pt idx="19">
                  <c:v>1.39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125-4A05-80A2-D708A0DDC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864128"/>
        <c:axId val="54865920"/>
      </c:barChart>
      <c:catAx>
        <c:axId val="548641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4865920"/>
        <c:crosses val="autoZero"/>
        <c:auto val="1"/>
        <c:lblAlgn val="ctr"/>
        <c:lblOffset val="100"/>
        <c:noMultiLvlLbl val="0"/>
      </c:catAx>
      <c:valAx>
        <c:axId val="54865920"/>
        <c:scaling>
          <c:orientation val="minMax"/>
          <c:max val="10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-log(p-value)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486412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0000">
                <a:alpha val="5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Sheet0!$A$3:$A$20</c:f>
              <c:strCache>
                <c:ptCount val="18"/>
                <c:pt idx="0">
                  <c:v>Renal Necrosis/Cell Death</c:v>
                </c:pt>
                <c:pt idx="1">
                  <c:v>Mitochondrial Dysfunction</c:v>
                </c:pt>
                <c:pt idx="2">
                  <c:v>p53 Signaling</c:v>
                </c:pt>
                <c:pt idx="3">
                  <c:v>Anti-Apoptosis</c:v>
                </c:pt>
                <c:pt idx="4">
                  <c:v>Decreases Depolarization of Mitochondria and Mitochondrial Membrane</c:v>
                </c:pt>
                <c:pt idx="5">
                  <c:v>PXR/RXR Activation</c:v>
                </c:pt>
                <c:pt idx="6">
                  <c:v>Oxidative Stress</c:v>
                </c:pt>
                <c:pt idx="7">
                  <c:v>RAR Activation</c:v>
                </c:pt>
                <c:pt idx="8">
                  <c:v>Cell Cycle: G2/M DNA Damage Checkpoint Regulation</c:v>
                </c:pt>
                <c:pt idx="9">
                  <c:v>Decreases Transmembrane Potential of Mitochondria and Mitochondrial Membrane</c:v>
                </c:pt>
                <c:pt idx="10">
                  <c:v>TR/RXR Activation</c:v>
                </c:pt>
                <c:pt idx="11">
                  <c:v>Cardiac Necrosis/Cell Death</c:v>
                </c:pt>
                <c:pt idx="12">
                  <c:v>Cell Cycle: G1/S Checkpoint Regulation</c:v>
                </c:pt>
                <c:pt idx="13">
                  <c:v>Fatty Acid Metabolism</c:v>
                </c:pt>
                <c:pt idx="14">
                  <c:v>Hypoxia-Inducible Factor Signaling</c:v>
                </c:pt>
                <c:pt idx="15">
                  <c:v>Cardiac Hypertrophy</c:v>
                </c:pt>
                <c:pt idx="16">
                  <c:v>Increases Transmembrane Potential of Mitochondria and Mitochondrial Membrane</c:v>
                </c:pt>
                <c:pt idx="17">
                  <c:v>Increases Liver Hyperplasia/Hyperproliferation</c:v>
                </c:pt>
              </c:strCache>
            </c:strRef>
          </c:cat>
          <c:val>
            <c:numRef>
              <c:f>Sheet0!$B$3:$B$20</c:f>
              <c:numCache>
                <c:formatCode>General</c:formatCode>
                <c:ptCount val="18"/>
                <c:pt idx="0">
                  <c:v>4.76</c:v>
                </c:pt>
                <c:pt idx="1">
                  <c:v>3.62</c:v>
                </c:pt>
                <c:pt idx="2">
                  <c:v>2.82</c:v>
                </c:pt>
                <c:pt idx="3">
                  <c:v>2.79</c:v>
                </c:pt>
                <c:pt idx="4">
                  <c:v>2.73</c:v>
                </c:pt>
                <c:pt idx="5">
                  <c:v>2.72</c:v>
                </c:pt>
                <c:pt idx="6">
                  <c:v>2.35</c:v>
                </c:pt>
                <c:pt idx="7">
                  <c:v>2.15</c:v>
                </c:pt>
                <c:pt idx="8">
                  <c:v>1.87</c:v>
                </c:pt>
                <c:pt idx="9">
                  <c:v>1.6</c:v>
                </c:pt>
                <c:pt idx="10">
                  <c:v>1.54</c:v>
                </c:pt>
                <c:pt idx="11">
                  <c:v>1.46</c:v>
                </c:pt>
                <c:pt idx="12">
                  <c:v>1.45</c:v>
                </c:pt>
                <c:pt idx="13">
                  <c:v>1.4</c:v>
                </c:pt>
                <c:pt idx="14">
                  <c:v>1.4</c:v>
                </c:pt>
                <c:pt idx="15">
                  <c:v>1.35</c:v>
                </c:pt>
                <c:pt idx="16">
                  <c:v>1.33</c:v>
                </c:pt>
                <c:pt idx="17">
                  <c:v>1.32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F5-4390-BF3D-D0009AAB0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906880"/>
        <c:axId val="54908416"/>
      </c:barChart>
      <c:catAx>
        <c:axId val="549068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4908416"/>
        <c:crosses val="autoZero"/>
        <c:auto val="1"/>
        <c:lblAlgn val="ctr"/>
        <c:lblOffset val="100"/>
        <c:noMultiLvlLbl val="0"/>
      </c:catAx>
      <c:valAx>
        <c:axId val="54908416"/>
        <c:scaling>
          <c:orientation val="minMax"/>
          <c:max val="10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-log(p-value)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490688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Sheet0!$A$3:$A$13</c:f>
              <c:strCache>
                <c:ptCount val="11"/>
                <c:pt idx="0">
                  <c:v>Fatty Acid Metabolism</c:v>
                </c:pt>
                <c:pt idx="1">
                  <c:v>Cholesterol Biosynthesis</c:v>
                </c:pt>
                <c:pt idx="2">
                  <c:v>Genes associated with Chronic Allograft Nephropathy (Human)</c:v>
                </c:pt>
                <c:pt idx="3">
                  <c:v>Mitochondrial Dysfunction</c:v>
                </c:pt>
                <c:pt idx="4">
                  <c:v>Cardiac Necrosis/Cell Death</c:v>
                </c:pt>
                <c:pt idx="5">
                  <c:v>Increases Liver Hyperplasia/Hyperproliferation</c:v>
                </c:pt>
                <c:pt idx="6">
                  <c:v>LXR/RXR Activation</c:v>
                </c:pt>
                <c:pt idx="7">
                  <c:v>Anti-Apoptosis</c:v>
                </c:pt>
                <c:pt idx="8">
                  <c:v>RAR Activation</c:v>
                </c:pt>
                <c:pt idx="9">
                  <c:v>Decreases Depolarization of Mitochondria and Mitochondrial Membrane</c:v>
                </c:pt>
                <c:pt idx="10">
                  <c:v>Renal Necrosis/Cell Death</c:v>
                </c:pt>
              </c:strCache>
            </c:strRef>
          </c:cat>
          <c:val>
            <c:numRef>
              <c:f>Sheet0!$B$3:$B$13</c:f>
              <c:numCache>
                <c:formatCode>General</c:formatCode>
                <c:ptCount val="11"/>
                <c:pt idx="0">
                  <c:v>2.3199999999999998</c:v>
                </c:pt>
                <c:pt idx="1">
                  <c:v>2.0099999999999998</c:v>
                </c:pt>
                <c:pt idx="2">
                  <c:v>1.78</c:v>
                </c:pt>
                <c:pt idx="3">
                  <c:v>1.65</c:v>
                </c:pt>
                <c:pt idx="4">
                  <c:v>1.64</c:v>
                </c:pt>
                <c:pt idx="5">
                  <c:v>1.56</c:v>
                </c:pt>
                <c:pt idx="6">
                  <c:v>1.54</c:v>
                </c:pt>
                <c:pt idx="7">
                  <c:v>1.44</c:v>
                </c:pt>
                <c:pt idx="8">
                  <c:v>1.44</c:v>
                </c:pt>
                <c:pt idx="9">
                  <c:v>1.42</c:v>
                </c:pt>
                <c:pt idx="10">
                  <c:v>1.37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BC-48C1-80CA-52C8CAA64D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916608"/>
        <c:axId val="54918144"/>
      </c:barChart>
      <c:catAx>
        <c:axId val="54916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4918144"/>
        <c:crosses val="autoZero"/>
        <c:auto val="1"/>
        <c:lblAlgn val="ctr"/>
        <c:lblOffset val="100"/>
        <c:noMultiLvlLbl val="0"/>
      </c:catAx>
      <c:valAx>
        <c:axId val="54918144"/>
        <c:scaling>
          <c:orientation val="minMax"/>
          <c:max val="10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-log(p-value)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49166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Sheet0!$A$3:$A$13</c:f>
              <c:strCache>
                <c:ptCount val="11"/>
                <c:pt idx="0">
                  <c:v>Mitochondrial Dysfunction</c:v>
                </c:pt>
                <c:pt idx="1">
                  <c:v>Renal Necrosis/Cell Death</c:v>
                </c:pt>
                <c:pt idx="2">
                  <c:v>NRF2-mediated Oxidative Stress Response</c:v>
                </c:pt>
                <c:pt idx="3">
                  <c:v>Cardiac Necrosis/Cell Death</c:v>
                </c:pt>
                <c:pt idx="4">
                  <c:v>Cholesterol Biosynthesis</c:v>
                </c:pt>
                <c:pt idx="5">
                  <c:v>Renal Glomerulus Panel (Human)</c:v>
                </c:pt>
                <c:pt idx="6">
                  <c:v>Hypoxia-Inducible Factor Signaling</c:v>
                </c:pt>
                <c:pt idx="7">
                  <c:v>Oxidative Stress</c:v>
                </c:pt>
                <c:pt idx="8">
                  <c:v>Xenobiotic Metabolism Signaling</c:v>
                </c:pt>
                <c:pt idx="9">
                  <c:v>RAR Activation</c:v>
                </c:pt>
                <c:pt idx="10">
                  <c:v>Mechanism of Gene Regulation by Peroxisome Proliferators via PPARα</c:v>
                </c:pt>
              </c:strCache>
            </c:strRef>
          </c:cat>
          <c:val>
            <c:numRef>
              <c:f>Sheet0!$B$3:$B$13</c:f>
              <c:numCache>
                <c:formatCode>General</c:formatCode>
                <c:ptCount val="11"/>
                <c:pt idx="0">
                  <c:v>9.27</c:v>
                </c:pt>
                <c:pt idx="1">
                  <c:v>4.0999999999999996</c:v>
                </c:pt>
                <c:pt idx="2">
                  <c:v>3.82</c:v>
                </c:pt>
                <c:pt idx="3">
                  <c:v>3.42</c:v>
                </c:pt>
                <c:pt idx="4">
                  <c:v>3.08</c:v>
                </c:pt>
                <c:pt idx="5">
                  <c:v>1.96</c:v>
                </c:pt>
                <c:pt idx="6">
                  <c:v>1.87</c:v>
                </c:pt>
                <c:pt idx="7">
                  <c:v>1.67</c:v>
                </c:pt>
                <c:pt idx="8">
                  <c:v>1.43</c:v>
                </c:pt>
                <c:pt idx="9">
                  <c:v>1.33</c:v>
                </c:pt>
                <c:pt idx="10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04-AE40-9ED3-8D3DFA22A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185408"/>
        <c:axId val="55186944"/>
      </c:barChart>
      <c:catAx>
        <c:axId val="551854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5186944"/>
        <c:crosses val="autoZero"/>
        <c:auto val="1"/>
        <c:lblAlgn val="ctr"/>
        <c:lblOffset val="100"/>
        <c:noMultiLvlLbl val="0"/>
      </c:catAx>
      <c:valAx>
        <c:axId val="55186944"/>
        <c:scaling>
          <c:orientation val="minMax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-log(</a:t>
                </a:r>
                <a:r>
                  <a:rPr lang="en-US" i="1"/>
                  <a:t>p</a:t>
                </a:r>
                <a:r>
                  <a:rPr lang="en-US"/>
                  <a:t>-value)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5518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62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7C758-A4EB-4A41-8BAB-A84C94E459BF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83" y="4776856"/>
            <a:ext cx="5436909" cy="3908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62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47CAC-7AD0-4285-B834-8E3EF591295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4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4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3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15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2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0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1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87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4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8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6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615975"/>
              </p:ext>
            </p:extLst>
          </p:nvPr>
        </p:nvGraphicFramePr>
        <p:xfrm>
          <a:off x="152400" y="426720"/>
          <a:ext cx="36000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975233"/>
              </p:ext>
            </p:extLst>
          </p:nvPr>
        </p:nvGraphicFramePr>
        <p:xfrm>
          <a:off x="165410" y="2743200"/>
          <a:ext cx="3600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5408" y="50743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02300" y="1775976"/>
            <a:ext cx="5613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 ● AUY922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10615" y="3883700"/>
            <a:ext cx="484428" cy="18466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600">
                <a:solidFill>
                  <a:srgbClr val="FF0000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en-US" sz="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VE821</a:t>
            </a:r>
            <a:endParaRPr lang="en-US" sz="6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408" y="2862757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232655"/>
              </p:ext>
            </p:extLst>
          </p:nvPr>
        </p:nvGraphicFramePr>
        <p:xfrm>
          <a:off x="152710" y="4953000"/>
          <a:ext cx="3600000" cy="1645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710" y="500961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38710" y="5878910"/>
            <a:ext cx="76174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 AUY-VE (208)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7268" y="491411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178681"/>
              </p:ext>
            </p:extLst>
          </p:nvPr>
        </p:nvGraphicFramePr>
        <p:xfrm>
          <a:off x="3992542" y="519401"/>
          <a:ext cx="1944000" cy="2139880"/>
        </p:xfrm>
        <a:graphic>
          <a:graphicData uri="http://schemas.openxmlformats.org/drawingml/2006/table">
            <a:tbl>
              <a:tblPr/>
              <a:tblGrid>
                <a:gridCol w="1620000">
                  <a:extLst>
                    <a:ext uri="{9D8B030D-6E8A-4147-A177-3AD203B41FA5}">
                      <a16:colId xmlns="" xmlns:a16="http://schemas.microsoft.com/office/drawing/2014/main" val="2381344298"/>
                    </a:ext>
                  </a:extLst>
                </a:gridCol>
                <a:gridCol w="324000">
                  <a:extLst>
                    <a:ext uri="{9D8B030D-6E8A-4147-A177-3AD203B41FA5}">
                      <a16:colId xmlns="" xmlns:a16="http://schemas.microsoft.com/office/drawing/2014/main" val="2101447609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Diseases and Bio Functions (208)</a:t>
                      </a:r>
                    </a:p>
                  </a:txBody>
                  <a:tcPr marL="4754" marR="4754" marT="47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AUY-VE 208</a:t>
                      </a:r>
                    </a:p>
                  </a:txBody>
                  <a:tcPr marL="4754" marR="4754" marT="47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05662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proliferation of tumor cell lines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57132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Apoptosis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93348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Apoptosis of cervical cancer cell lines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9B35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86868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death of cervical cancer cell lines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B25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84740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Necrosis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33475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proliferation of colorectal cancer cell lines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83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6886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Growth of tumor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40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47064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Cytokinesis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2F2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48945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Organismal death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0CE9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11657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Viral Infection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101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6069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Apoptosis of tumor cell lines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0BA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79168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M phase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4F4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12507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death of tumor cell lines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6BC6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6674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viability of breast cancer cell lines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D3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620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Advanced malignant tumor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B3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2936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Secondary tumor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B3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67091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Chromosomal aberration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CC8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90999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Cytokinesis of tumor cell lines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595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0909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movement of fibroblast cell lines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595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8082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Replication of virus</a:t>
                      </a:r>
                    </a:p>
                  </a:txBody>
                  <a:tcPr marL="4754" marR="4754" marT="475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54" marR="4754" marT="475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A4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7642850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568589"/>
              </p:ext>
            </p:extLst>
          </p:nvPr>
        </p:nvGraphicFramePr>
        <p:xfrm>
          <a:off x="5250742" y="2737230"/>
          <a:ext cx="685800" cy="201930"/>
        </p:xfrm>
        <a:graphic>
          <a:graphicData uri="http://schemas.openxmlformats.org/drawingml/2006/table">
            <a:tbl>
              <a:tblPr/>
              <a:tblGrid>
                <a:gridCol w="137160">
                  <a:extLst>
                    <a:ext uri="{9D8B030D-6E8A-4147-A177-3AD203B41FA5}">
                      <a16:colId xmlns="" xmlns:a16="http://schemas.microsoft.com/office/drawing/2014/main" val="46999939"/>
                    </a:ext>
                  </a:extLst>
                </a:gridCol>
                <a:gridCol w="137160">
                  <a:extLst>
                    <a:ext uri="{9D8B030D-6E8A-4147-A177-3AD203B41FA5}">
                      <a16:colId xmlns="" xmlns:a16="http://schemas.microsoft.com/office/drawing/2014/main" val="199614419"/>
                    </a:ext>
                  </a:extLst>
                </a:gridCol>
                <a:gridCol w="137160">
                  <a:extLst>
                    <a:ext uri="{9D8B030D-6E8A-4147-A177-3AD203B41FA5}">
                      <a16:colId xmlns="" xmlns:a16="http://schemas.microsoft.com/office/drawing/2014/main" val="508546834"/>
                    </a:ext>
                  </a:extLst>
                </a:gridCol>
                <a:gridCol w="137160">
                  <a:extLst>
                    <a:ext uri="{9D8B030D-6E8A-4147-A177-3AD203B41FA5}">
                      <a16:colId xmlns="" xmlns:a16="http://schemas.microsoft.com/office/drawing/2014/main" val="2510151180"/>
                    </a:ext>
                  </a:extLst>
                </a:gridCol>
                <a:gridCol w="137160">
                  <a:extLst>
                    <a:ext uri="{9D8B030D-6E8A-4147-A177-3AD203B41FA5}">
                      <a16:colId xmlns="" xmlns:a16="http://schemas.microsoft.com/office/drawing/2014/main" val="2588639643"/>
                    </a:ext>
                  </a:extLst>
                </a:gridCol>
              </a:tblGrid>
              <a:tr h="914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z-score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956805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E5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78878831"/>
                  </a:ext>
                </a:extLst>
              </a:tr>
            </a:tbl>
          </a:graphicData>
        </a:graphic>
      </p:graphicFrame>
      <p:graphicFrame>
        <p:nvGraphicFramePr>
          <p:cNvPr id="24" name="Table 18">
            <a:extLst>
              <a:ext uri="{FF2B5EF4-FFF2-40B4-BE49-F238E27FC236}">
                <a16:creationId xmlns="" xmlns:a16="http://schemas.microsoft.com/office/drawing/2014/main" id="{AFEE61D4-33C7-FE4F-A6CC-381508F75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688267"/>
              </p:ext>
            </p:extLst>
          </p:nvPr>
        </p:nvGraphicFramePr>
        <p:xfrm>
          <a:off x="4023085" y="3160462"/>
          <a:ext cx="1944000" cy="2170164"/>
        </p:xfrm>
        <a:graphic>
          <a:graphicData uri="http://schemas.openxmlformats.org/drawingml/2006/table">
            <a:tbl>
              <a:tblPr/>
              <a:tblGrid>
                <a:gridCol w="1620000">
                  <a:extLst>
                    <a:ext uri="{9D8B030D-6E8A-4147-A177-3AD203B41FA5}">
                      <a16:colId xmlns="" xmlns:a16="http://schemas.microsoft.com/office/drawing/2014/main" val="2699216275"/>
                    </a:ext>
                  </a:extLst>
                </a:gridCol>
                <a:gridCol w="324000">
                  <a:extLst>
                    <a:ext uri="{9D8B030D-6E8A-4147-A177-3AD203B41FA5}">
                      <a16:colId xmlns="" xmlns:a16="http://schemas.microsoft.com/office/drawing/2014/main" val="3632343433"/>
                    </a:ext>
                  </a:extLst>
                </a:gridCol>
              </a:tblGrid>
              <a:tr h="2125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Diseases and Bio Functions (630)</a:t>
                      </a:r>
                    </a:p>
                  </a:txBody>
                  <a:tcPr marL="6441" marR="6441" marT="64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AUY-VE unique</a:t>
                      </a:r>
                    </a:p>
                  </a:txBody>
                  <a:tcPr marL="6441" marR="6441" marT="64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101213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survival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70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36127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viability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20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6941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proliferation of tumor cell lines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292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4370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death of tumor cell lines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6B2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43010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viability of tumor cell lines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53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9636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Organization of cytoplasm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131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1342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Organization of cytoskeleton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131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4460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Viral Infection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73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83922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Extension of cellular protrusions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4A4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19435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Morbidity or mortality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EBF7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7434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Organismal death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BF7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7794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Formation of cellular protrusions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444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5908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Microtubule dynamics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4A4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112366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Extension of neurites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D6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8113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Apoptosis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C98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4797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Transport of protein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5A5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5411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Repair of DNA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8C8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77240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Cell transformation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26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482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Formation of gamma H2AX nuclear focus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E0B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1503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Mitosis</a:t>
                      </a:r>
                    </a:p>
                  </a:txBody>
                  <a:tcPr marL="6441" marR="6441" marT="64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41" marR="6441" marT="64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A6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98915093"/>
                  </a:ext>
                </a:extLst>
              </a:tr>
            </a:tbl>
          </a:graphicData>
        </a:graphic>
      </p:graphicFrame>
      <p:sp>
        <p:nvSpPr>
          <p:cNvPr id="25" name="TextBox 19">
            <a:extLst>
              <a:ext uri="{FF2B5EF4-FFF2-40B4-BE49-F238E27FC236}">
                <a16:creationId xmlns="" xmlns:a16="http://schemas.microsoft.com/office/drawing/2014/main" id="{57550D90-B9BD-FB49-B43F-213367B638F1}"/>
              </a:ext>
            </a:extLst>
          </p:cNvPr>
          <p:cNvSpPr txBox="1"/>
          <p:nvPr/>
        </p:nvSpPr>
        <p:spPr>
          <a:xfrm>
            <a:off x="3733512" y="308251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graphicFrame>
        <p:nvGraphicFramePr>
          <p:cNvPr id="26" name="Table 21">
            <a:extLst>
              <a:ext uri="{FF2B5EF4-FFF2-40B4-BE49-F238E27FC236}">
                <a16:creationId xmlns="" xmlns:a16="http://schemas.microsoft.com/office/drawing/2014/main" id="{4DB2269B-FC03-994B-B8BA-B98FD23648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046594"/>
              </p:ext>
            </p:extLst>
          </p:nvPr>
        </p:nvGraphicFramePr>
        <p:xfrm>
          <a:off x="5247085" y="5444799"/>
          <a:ext cx="720000" cy="201930"/>
        </p:xfrm>
        <a:graphic>
          <a:graphicData uri="http://schemas.openxmlformats.org/drawingml/2006/table">
            <a:tbl>
              <a:tblPr/>
              <a:tblGrid>
                <a:gridCol w="144000">
                  <a:extLst>
                    <a:ext uri="{9D8B030D-6E8A-4147-A177-3AD203B41FA5}">
                      <a16:colId xmlns="" xmlns:a16="http://schemas.microsoft.com/office/drawing/2014/main" val="4022979319"/>
                    </a:ext>
                  </a:extLst>
                </a:gridCol>
                <a:gridCol w="144000">
                  <a:extLst>
                    <a:ext uri="{9D8B030D-6E8A-4147-A177-3AD203B41FA5}">
                      <a16:colId xmlns="" xmlns:a16="http://schemas.microsoft.com/office/drawing/2014/main" val="1558987470"/>
                    </a:ext>
                  </a:extLst>
                </a:gridCol>
                <a:gridCol w="144000">
                  <a:extLst>
                    <a:ext uri="{9D8B030D-6E8A-4147-A177-3AD203B41FA5}">
                      <a16:colId xmlns="" xmlns:a16="http://schemas.microsoft.com/office/drawing/2014/main" val="3735279630"/>
                    </a:ext>
                  </a:extLst>
                </a:gridCol>
                <a:gridCol w="144000">
                  <a:extLst>
                    <a:ext uri="{9D8B030D-6E8A-4147-A177-3AD203B41FA5}">
                      <a16:colId xmlns="" xmlns:a16="http://schemas.microsoft.com/office/drawing/2014/main" val="3161133076"/>
                    </a:ext>
                  </a:extLst>
                </a:gridCol>
                <a:gridCol w="144000">
                  <a:extLst>
                    <a:ext uri="{9D8B030D-6E8A-4147-A177-3AD203B41FA5}">
                      <a16:colId xmlns="" xmlns:a16="http://schemas.microsoft.com/office/drawing/2014/main" val="1138237849"/>
                    </a:ext>
                  </a:extLst>
                </a:gridCol>
              </a:tblGrid>
              <a:tr h="720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Z-score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9768888"/>
                  </a:ext>
                </a:extLst>
              </a:tr>
              <a:tr h="72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E5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7431796"/>
                  </a:ext>
                </a:extLst>
              </a:tr>
            </a:tbl>
          </a:graphicData>
        </a:graphic>
      </p:graphicFrame>
      <p:graphicFrame>
        <p:nvGraphicFramePr>
          <p:cNvPr id="18" name="Chart 12">
            <a:extLst>
              <a:ext uri="{FF2B5EF4-FFF2-40B4-BE49-F238E27FC236}">
                <a16:creationId xmlns="" xmlns:a16="http://schemas.microsoft.com/office/drawing/2014/main" id="{05C8CB39-2863-F64E-8BA1-C81ADE4607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6090250"/>
              </p:ext>
            </p:extLst>
          </p:nvPr>
        </p:nvGraphicFramePr>
        <p:xfrm>
          <a:off x="169892" y="6553200"/>
          <a:ext cx="3600000" cy="16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23">
            <a:extLst>
              <a:ext uri="{FF2B5EF4-FFF2-40B4-BE49-F238E27FC236}">
                <a16:creationId xmlns="" xmlns:a16="http://schemas.microsoft.com/office/drawing/2014/main" id="{BB68622D-8FC3-CC4D-BC9D-B2DCCCA0BCDA}"/>
              </a:ext>
            </a:extLst>
          </p:cNvPr>
          <p:cNvSpPr txBox="1"/>
          <p:nvPr/>
        </p:nvSpPr>
        <p:spPr>
          <a:xfrm>
            <a:off x="169892" y="6588319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="" xmlns:a16="http://schemas.microsoft.com/office/drawing/2014/main" id="{5E124517-6FED-5B45-A424-775421B39C60}"/>
              </a:ext>
            </a:extLst>
          </p:cNvPr>
          <p:cNvSpPr txBox="1"/>
          <p:nvPr/>
        </p:nvSpPr>
        <p:spPr>
          <a:xfrm>
            <a:off x="2313151" y="7571853"/>
            <a:ext cx="103746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 AUY-VE unique (630)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55ABAC3B-446B-6940-80D5-AA23D055BBCB}"/>
              </a:ext>
            </a:extLst>
          </p:cNvPr>
          <p:cNvSpPr/>
          <p:nvPr/>
        </p:nvSpPr>
        <p:spPr>
          <a:xfrm>
            <a:off x="3124200" y="5138452"/>
            <a:ext cx="622995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igure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-13746" y="0"/>
            <a:ext cx="2385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4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199187" y="8383250"/>
            <a:ext cx="65826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S4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Ingenuity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pathway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proteome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A673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45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AUY922 ±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 µM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VE821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24 h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and a quantitative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proteome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spectrometry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individual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proteome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further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processed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ingenuity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pathway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(IPA;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cutoff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: q&lt;0.05)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toxicities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after AUY922 (A)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VE821 (B)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treatments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of 208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overlapping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differentially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expressed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(DEPs)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AUY922-VE821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combinations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(AUY-VE) 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single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treatments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processed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IPA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diseases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biofunctions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(C) 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toxicities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(D). The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unique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of 630 DEPs after AUY-VE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treatments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processed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IPA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diseases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biofunctions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(E) 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toxicities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(F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710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A4-Papier (210x297 mm)</PresentationFormat>
  <Paragraphs>73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Company>FLI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Marx</dc:creator>
  <cp:lastModifiedBy>Sonnemann, Jürgen</cp:lastModifiedBy>
  <cp:revision>967</cp:revision>
  <cp:lastPrinted>2020-09-04T14:50:17Z</cp:lastPrinted>
  <dcterms:created xsi:type="dcterms:W3CDTF">2018-06-28T13:36:42Z</dcterms:created>
  <dcterms:modified xsi:type="dcterms:W3CDTF">2020-09-30T09:18:57Z</dcterms:modified>
</cp:coreProperties>
</file>