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7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EFF"/>
    <a:srgbClr val="FF8CCA"/>
    <a:srgbClr val="B7FF84"/>
    <a:srgbClr val="5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4" autoAdjust="0"/>
    <p:restoredTop sz="95818" autoAdjust="0"/>
  </p:normalViewPr>
  <p:slideViewPr>
    <p:cSldViewPr>
      <p:cViewPr>
        <p:scale>
          <a:sx n="110" d="100"/>
          <a:sy n="110" d="100"/>
        </p:scale>
        <p:origin x="-2586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admin\Desktop\Ju&#776;So%20paper\qPCR\Aif%20mRNA\AIF%20mRNA%20n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qPCR\Mdm2%20mRNA\MDM2%20mRNA%20n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xico\data\wang\homes\cmarx\Publications\AUY922\qPCR\p53%20mRNA\p53%20mRNA%20n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exico\data\wang\homes\cmarx\Experiments\Flow%20Cytometry\ROS\AUY%20n3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marx\Desktop\ROS%20AU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WE68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Sheet1!$G$4:$G$9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5.6962006695513615E-2</c:v>
                  </c:pt>
                  <c:pt idx="2">
                    <c:v>5.7787517913849555E-2</c:v>
                  </c:pt>
                  <c:pt idx="3">
                    <c:v>0.11741474444514161</c:v>
                  </c:pt>
                  <c:pt idx="4">
                    <c:v>6.717676192262681E-2</c:v>
                  </c:pt>
                  <c:pt idx="5">
                    <c:v>5.7376589510733607E-2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Sheet1!$A$4:$B$9</c:f>
              <c:multiLvlStrCache>
                <c:ptCount val="6"/>
                <c:lvl>
                  <c:pt idx="0">
                    <c:v>Mock</c:v>
                  </c:pt>
                  <c:pt idx="1">
                    <c:v>VE821</c:v>
                  </c:pt>
                  <c:pt idx="2">
                    <c:v>KU55933</c:v>
                  </c:pt>
                  <c:pt idx="3">
                    <c:v>Mock</c:v>
                  </c:pt>
                  <c:pt idx="4">
                    <c:v>VE821</c:v>
                  </c:pt>
                  <c:pt idx="5">
                    <c:v>KU55933</c:v>
                  </c:pt>
                </c:lvl>
                <c:lvl>
                  <c:pt idx="0">
                    <c:v>DMSO</c:v>
                  </c:pt>
                  <c:pt idx="3">
                    <c:v>AUY922</c:v>
                  </c:pt>
                </c:lvl>
              </c:multiLvlStrCache>
            </c:multiLvlStrRef>
          </c:cat>
          <c:val>
            <c:numRef>
              <c:f>Sheet1!$F$4:$F$9</c:f>
              <c:numCache>
                <c:formatCode>0.000</c:formatCode>
                <c:ptCount val="6"/>
                <c:pt idx="0">
                  <c:v>1</c:v>
                </c:pt>
                <c:pt idx="1">
                  <c:v>1.1470546038166312</c:v>
                </c:pt>
                <c:pt idx="2">
                  <c:v>0.94927373792270886</c:v>
                </c:pt>
                <c:pt idx="3">
                  <c:v>1.3178214423401744</c:v>
                </c:pt>
                <c:pt idx="4">
                  <c:v>1.4053721951595215</c:v>
                </c:pt>
                <c:pt idx="5">
                  <c:v>1.1019952450080754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B7-3141-A63E-163F6D2392E3}"/>
            </c:ext>
          </c:extLst>
        </c:ser>
        <c:ser>
          <c:idx val="1"/>
          <c:order val="1"/>
          <c:tx>
            <c:v>A673</c:v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Sheet1!$G$13:$G$18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4.8362258347844668E-2</c:v>
                  </c:pt>
                  <c:pt idx="2">
                    <c:v>4.9741654284338743E-2</c:v>
                  </c:pt>
                  <c:pt idx="3">
                    <c:v>0.14428214143709062</c:v>
                  </c:pt>
                  <c:pt idx="4">
                    <c:v>6.9946761711515565E-2</c:v>
                  </c:pt>
                  <c:pt idx="5">
                    <c:v>4.8645433066751863E-2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Sheet1!$A$4:$B$9</c:f>
              <c:multiLvlStrCache>
                <c:ptCount val="6"/>
                <c:lvl>
                  <c:pt idx="0">
                    <c:v>Mock</c:v>
                  </c:pt>
                  <c:pt idx="1">
                    <c:v>VE821</c:v>
                  </c:pt>
                  <c:pt idx="2">
                    <c:v>KU55933</c:v>
                  </c:pt>
                  <c:pt idx="3">
                    <c:v>Mock</c:v>
                  </c:pt>
                  <c:pt idx="4">
                    <c:v>VE821</c:v>
                  </c:pt>
                  <c:pt idx="5">
                    <c:v>KU55933</c:v>
                  </c:pt>
                </c:lvl>
                <c:lvl>
                  <c:pt idx="0">
                    <c:v>DMSO</c:v>
                  </c:pt>
                  <c:pt idx="3">
                    <c:v>AUY922</c:v>
                  </c:pt>
                </c:lvl>
              </c:multiLvlStrCache>
            </c:multiLvlStrRef>
          </c:cat>
          <c:val>
            <c:numRef>
              <c:f>Sheet1!$F$13:$F$18</c:f>
              <c:numCache>
                <c:formatCode>0.000</c:formatCode>
                <c:ptCount val="6"/>
                <c:pt idx="0">
                  <c:v>1</c:v>
                </c:pt>
                <c:pt idx="1">
                  <c:v>1.0986899611177403</c:v>
                </c:pt>
                <c:pt idx="2">
                  <c:v>1.1519865399972387</c:v>
                </c:pt>
                <c:pt idx="3">
                  <c:v>1.4754648244374504</c:v>
                </c:pt>
                <c:pt idx="4">
                  <c:v>1.3329816469821794</c:v>
                </c:pt>
                <c:pt idx="5">
                  <c:v>1.2483032455231269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3B7-3141-A63E-163F6D239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301056"/>
        <c:axId val="54302592"/>
      </c:barChart>
      <c:catAx>
        <c:axId val="54301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302592"/>
        <c:crosses val="autoZero"/>
        <c:auto val="1"/>
        <c:lblAlgn val="ctr"/>
        <c:lblOffset val="100"/>
        <c:noMultiLvlLbl val="0"/>
      </c:catAx>
      <c:valAx>
        <c:axId val="54302592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i="1" dirty="0"/>
                  <a:t>AIFM1</a:t>
                </a:r>
                <a:r>
                  <a:rPr lang="en-US" dirty="0"/>
                  <a:t> mRNA expression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301056"/>
        <c:crosses val="autoZero"/>
        <c:crossBetween val="between"/>
        <c:majorUnit val="1"/>
        <c:minorUnit val="0.2"/>
      </c:valAx>
    </c:plotArea>
    <c:plotVisOnly val="1"/>
    <c:dispBlanksAs val="gap"/>
    <c:showDLblsOverMax val="0"/>
  </c:chart>
  <c:txPr>
    <a:bodyPr/>
    <a:lstStyle/>
    <a:p>
      <a:pPr>
        <a:defRPr sz="6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WE68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Sheet1!$G$4:$G$9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0.10514245106902505</c:v>
                  </c:pt>
                  <c:pt idx="2">
                    <c:v>5.5422114439705357E-2</c:v>
                  </c:pt>
                  <c:pt idx="3">
                    <c:v>0.33072143065521331</c:v>
                  </c:pt>
                  <c:pt idx="4">
                    <c:v>0.88090758565868765</c:v>
                  </c:pt>
                  <c:pt idx="5">
                    <c:v>0.24215759652843957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Sheet1!$A$4:$B$9</c:f>
              <c:multiLvlStrCache>
                <c:ptCount val="6"/>
                <c:lvl>
                  <c:pt idx="0">
                    <c:v>Mock</c:v>
                  </c:pt>
                  <c:pt idx="1">
                    <c:v>VE821</c:v>
                  </c:pt>
                  <c:pt idx="2">
                    <c:v>KU55933</c:v>
                  </c:pt>
                  <c:pt idx="3">
                    <c:v>Mock</c:v>
                  </c:pt>
                  <c:pt idx="4">
                    <c:v>VE821</c:v>
                  </c:pt>
                  <c:pt idx="5">
                    <c:v>KU55933</c:v>
                  </c:pt>
                </c:lvl>
                <c:lvl>
                  <c:pt idx="0">
                    <c:v>DMSO</c:v>
                  </c:pt>
                  <c:pt idx="3">
                    <c:v>AUY922</c:v>
                  </c:pt>
                </c:lvl>
              </c:multiLvlStrCache>
            </c:multiLvlStrRef>
          </c:cat>
          <c:val>
            <c:numRef>
              <c:f>Sheet1!$F$4:$F$9</c:f>
              <c:numCache>
                <c:formatCode>0.000</c:formatCode>
                <c:ptCount val="6"/>
                <c:pt idx="0">
                  <c:v>1</c:v>
                </c:pt>
                <c:pt idx="1">
                  <c:v>1.2098997214638774</c:v>
                </c:pt>
                <c:pt idx="2">
                  <c:v>0.90856701803708051</c:v>
                </c:pt>
                <c:pt idx="3">
                  <c:v>2.1842073208481261</c:v>
                </c:pt>
                <c:pt idx="4">
                  <c:v>3.2385766766914017</c:v>
                </c:pt>
                <c:pt idx="5">
                  <c:v>1.4251108864003852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EA-8241-84FA-F29DC5EC3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29952"/>
        <c:axId val="54460416"/>
      </c:barChart>
      <c:catAx>
        <c:axId val="5442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460416"/>
        <c:crosses val="autoZero"/>
        <c:auto val="1"/>
        <c:lblAlgn val="ctr"/>
        <c:lblOffset val="100"/>
        <c:noMultiLvlLbl val="0"/>
      </c:catAx>
      <c:valAx>
        <c:axId val="54460416"/>
        <c:scaling>
          <c:orientation val="minMax"/>
          <c:max val="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i="1" dirty="0"/>
                  <a:t>MDM2</a:t>
                </a:r>
                <a:r>
                  <a:rPr lang="en-US" dirty="0"/>
                  <a:t> mRNA expression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429952"/>
        <c:crosses val="autoZero"/>
        <c:crossBetween val="between"/>
        <c:majorUnit val="1"/>
        <c:minorUnit val="0.2"/>
      </c:valAx>
    </c:plotArea>
    <c:plotVisOnly val="1"/>
    <c:dispBlanksAs val="gap"/>
    <c:showDLblsOverMax val="0"/>
  </c:chart>
  <c:txPr>
    <a:bodyPr/>
    <a:lstStyle/>
    <a:p>
      <a:pPr>
        <a:defRPr sz="6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WE68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Sheet1!$G$4:$G$9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9.4130135169360793E-2</c:v>
                  </c:pt>
                  <c:pt idx="2">
                    <c:v>1.8960925462015644E-2</c:v>
                  </c:pt>
                  <c:pt idx="3">
                    <c:v>5.4406076860614043E-2</c:v>
                  </c:pt>
                  <c:pt idx="4">
                    <c:v>0.10838547147909307</c:v>
                  </c:pt>
                  <c:pt idx="5">
                    <c:v>5.8721030815465973E-2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multiLvlStrRef>
              <c:f>Sheet1!$A$4:$B$9</c:f>
              <c:multiLvlStrCache>
                <c:ptCount val="6"/>
                <c:lvl>
                  <c:pt idx="0">
                    <c:v>Mock</c:v>
                  </c:pt>
                  <c:pt idx="1">
                    <c:v>VE821</c:v>
                  </c:pt>
                  <c:pt idx="2">
                    <c:v>KU55933</c:v>
                  </c:pt>
                  <c:pt idx="3">
                    <c:v>Mock</c:v>
                  </c:pt>
                  <c:pt idx="4">
                    <c:v>VE821</c:v>
                  </c:pt>
                  <c:pt idx="5">
                    <c:v>KU55933</c:v>
                  </c:pt>
                </c:lvl>
                <c:lvl>
                  <c:pt idx="0">
                    <c:v>DMSO</c:v>
                  </c:pt>
                  <c:pt idx="3">
                    <c:v>AUY922</c:v>
                  </c:pt>
                </c:lvl>
              </c:multiLvlStrCache>
            </c:multiLvlStrRef>
          </c:cat>
          <c:val>
            <c:numRef>
              <c:f>Sheet1!$F$4:$F$9</c:f>
              <c:numCache>
                <c:formatCode>0.000</c:formatCode>
                <c:ptCount val="6"/>
                <c:pt idx="0">
                  <c:v>1</c:v>
                </c:pt>
                <c:pt idx="1">
                  <c:v>1.1387309961545076</c:v>
                </c:pt>
                <c:pt idx="2">
                  <c:v>1.084433634064643</c:v>
                </c:pt>
                <c:pt idx="3">
                  <c:v>1.341347029449883</c:v>
                </c:pt>
                <c:pt idx="4">
                  <c:v>1.3446679205411449</c:v>
                </c:pt>
                <c:pt idx="5">
                  <c:v>1.3035003312795193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EB-1242-89B1-67FA3FC6D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93184"/>
        <c:axId val="54494720"/>
      </c:barChart>
      <c:catAx>
        <c:axId val="54493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494720"/>
        <c:crosses val="autoZero"/>
        <c:auto val="1"/>
        <c:lblAlgn val="ctr"/>
        <c:lblOffset val="100"/>
        <c:noMultiLvlLbl val="0"/>
      </c:catAx>
      <c:valAx>
        <c:axId val="54494720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i="1" dirty="0"/>
                  <a:t>TP53</a:t>
                </a:r>
                <a:r>
                  <a:rPr lang="en-US" dirty="0"/>
                  <a:t> mRNA expression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493184"/>
        <c:crosses val="autoZero"/>
        <c:crossBetween val="between"/>
        <c:majorUnit val="1"/>
        <c:minorUnit val="0.2"/>
      </c:valAx>
    </c:plotArea>
    <c:plotVisOnly val="1"/>
    <c:dispBlanksAs val="gap"/>
    <c:showDLblsOverMax val="0"/>
  </c:chart>
  <c:txPr>
    <a:bodyPr/>
    <a:lstStyle/>
    <a:p>
      <a:pPr>
        <a:defRPr sz="6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50455457773665"/>
          <c:y val="7.6388888888888895E-2"/>
          <c:w val="0.68222942720395241"/>
          <c:h val="0.74271945173519982"/>
        </c:manualLayout>
      </c:layout>
      <c:scatterChart>
        <c:scatterStyle val="lineMarker"/>
        <c:varyColors val="0"/>
        <c:ser>
          <c:idx val="0"/>
          <c:order val="0"/>
          <c:tx>
            <c:v>DMSO</c:v>
          </c:tx>
          <c:spPr>
            <a:ln w="952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Sheet1!$I$29:$I$32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11.936838982307286</c:v>
                  </c:pt>
                  <c:pt idx="2">
                    <c:v>15.219116397029287</c:v>
                  </c:pt>
                  <c:pt idx="3">
                    <c:v>3.838600735689135</c:v>
                  </c:pt>
                </c:numCache>
              </c:numRef>
            </c:plus>
            <c:minus>
              <c:numRef>
                <c:f>Sheet1!$I$29:$I$32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11.936838982307286</c:v>
                  </c:pt>
                  <c:pt idx="2">
                    <c:v>15.219116397029287</c:v>
                  </c:pt>
                  <c:pt idx="3">
                    <c:v>3.838600735689135</c:v>
                  </c:pt>
                </c:numCache>
              </c:numRef>
            </c:minus>
          </c:errBars>
          <c:xVal>
            <c:numRef>
              <c:f>Sheet1!$N$29:$N$32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Sheet1!$H$29:$H$32</c:f>
              <c:numCache>
                <c:formatCode>General</c:formatCode>
                <c:ptCount val="4"/>
                <c:pt idx="0">
                  <c:v>100</c:v>
                </c:pt>
                <c:pt idx="1">
                  <c:v>87.24907563993186</c:v>
                </c:pt>
                <c:pt idx="2">
                  <c:v>84.450417205362228</c:v>
                </c:pt>
                <c:pt idx="3">
                  <c:v>68.084337603604794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195-B149-BB8C-B2DB9C40E158}"/>
            </c:ext>
          </c:extLst>
        </c:ser>
        <c:ser>
          <c:idx val="1"/>
          <c:order val="1"/>
          <c:tx>
            <c:v>VE8221</c:v>
          </c:tx>
          <c:spPr>
            <a:ln w="9525">
              <a:solidFill>
                <a:srgbClr val="FF0000"/>
              </a:solidFill>
            </a:ln>
          </c:spPr>
          <c:marker>
            <c:symbol val="square"/>
            <c:size val="5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Sheet1!$I$33:$I$36</c:f>
                <c:numCache>
                  <c:formatCode>General</c:formatCode>
                  <c:ptCount val="4"/>
                  <c:pt idx="0">
                    <c:v>23.011534094649402</c:v>
                  </c:pt>
                  <c:pt idx="1">
                    <c:v>4.1116953167587678</c:v>
                  </c:pt>
                  <c:pt idx="2">
                    <c:v>18.475436910003367</c:v>
                  </c:pt>
                  <c:pt idx="3">
                    <c:v>9.950719694749699</c:v>
                  </c:pt>
                </c:numCache>
              </c:numRef>
            </c:plus>
            <c:minus>
              <c:numRef>
                <c:f>Sheet1!$I$33:$I$36</c:f>
                <c:numCache>
                  <c:formatCode>General</c:formatCode>
                  <c:ptCount val="4"/>
                  <c:pt idx="0">
                    <c:v>23.011534094649402</c:v>
                  </c:pt>
                  <c:pt idx="1">
                    <c:v>4.1116953167587678</c:v>
                  </c:pt>
                  <c:pt idx="2">
                    <c:v>18.475436910003367</c:v>
                  </c:pt>
                  <c:pt idx="3">
                    <c:v>9.950719694749699</c:v>
                  </c:pt>
                </c:numCache>
              </c:numRef>
            </c:minus>
          </c:errBars>
          <c:xVal>
            <c:numRef>
              <c:f>Sheet1!$N$29:$N$32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Sheet1!$H$33:$H$36</c:f>
              <c:numCache>
                <c:formatCode>General</c:formatCode>
                <c:ptCount val="4"/>
                <c:pt idx="0">
                  <c:v>101.80585818907905</c:v>
                </c:pt>
                <c:pt idx="1">
                  <c:v>99.738820752907984</c:v>
                </c:pt>
                <c:pt idx="2">
                  <c:v>79.185662930217987</c:v>
                </c:pt>
                <c:pt idx="3">
                  <c:v>60.473935240927879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195-B149-BB8C-B2DB9C40E158}"/>
            </c:ext>
          </c:extLst>
        </c:ser>
        <c:ser>
          <c:idx val="2"/>
          <c:order val="2"/>
          <c:tx>
            <c:v>KU55933</c:v>
          </c:tx>
          <c:spPr>
            <a:ln w="9525">
              <a:solidFill>
                <a:srgbClr val="00B050"/>
              </a:solidFill>
            </a:ln>
          </c:spPr>
          <c:marker>
            <c:symbol val="triangle"/>
            <c:size val="5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Sheet1!$I$37:$I$40</c:f>
                <c:numCache>
                  <c:formatCode>General</c:formatCode>
                  <c:ptCount val="4"/>
                  <c:pt idx="0">
                    <c:v>17.891500534545678</c:v>
                  </c:pt>
                  <c:pt idx="1">
                    <c:v>15.643786945773037</c:v>
                  </c:pt>
                  <c:pt idx="2">
                    <c:v>10.5478749593067</c:v>
                  </c:pt>
                  <c:pt idx="3">
                    <c:v>13.650521585181092</c:v>
                  </c:pt>
                </c:numCache>
              </c:numRef>
            </c:plus>
            <c:minus>
              <c:numRef>
                <c:f>Sheet1!$I$37:$I$40</c:f>
                <c:numCache>
                  <c:formatCode>General</c:formatCode>
                  <c:ptCount val="4"/>
                  <c:pt idx="0">
                    <c:v>17.891500534545678</c:v>
                  </c:pt>
                  <c:pt idx="1">
                    <c:v>15.643786945773037</c:v>
                  </c:pt>
                  <c:pt idx="2">
                    <c:v>10.5478749593067</c:v>
                  </c:pt>
                  <c:pt idx="3">
                    <c:v>13.650521585181092</c:v>
                  </c:pt>
                </c:numCache>
              </c:numRef>
            </c:minus>
          </c:errBars>
          <c:xVal>
            <c:numRef>
              <c:f>Sheet1!$N$29:$N$32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Sheet1!$H$37:$H$40</c:f>
              <c:numCache>
                <c:formatCode>General</c:formatCode>
                <c:ptCount val="4"/>
                <c:pt idx="0">
                  <c:v>110.81861917797043</c:v>
                </c:pt>
                <c:pt idx="1">
                  <c:v>136.61452978403415</c:v>
                </c:pt>
                <c:pt idx="2">
                  <c:v>95.894231371972424</c:v>
                </c:pt>
                <c:pt idx="3">
                  <c:v>95.521829274616479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195-B149-BB8C-B2DB9C40E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555776"/>
        <c:axId val="54557696"/>
      </c:scatterChart>
      <c:valAx>
        <c:axId val="54555776"/>
        <c:scaling>
          <c:orientation val="minMax"/>
          <c:max val="4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AUY922 (nM)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557696"/>
        <c:crosses val="autoZero"/>
        <c:crossBetween val="midCat"/>
        <c:majorUnit val="15"/>
      </c:valAx>
      <c:valAx>
        <c:axId val="54557696"/>
        <c:scaling>
          <c:orientation val="minMax"/>
          <c:max val="3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ROS (% to control)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555776"/>
        <c:crosses val="autoZero"/>
        <c:crossBetween val="midCat"/>
        <c:majorUnit val="100"/>
        <c:minorUnit val="4"/>
      </c:valAx>
    </c:plotArea>
    <c:plotVisOnly val="1"/>
    <c:dispBlanksAs val="gap"/>
    <c:showDLblsOverMax val="0"/>
  </c:chart>
  <c:txPr>
    <a:bodyPr/>
    <a:lstStyle/>
    <a:p>
      <a:pPr>
        <a:defRPr sz="6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222368037328661"/>
          <c:y val="0.10185185185185185"/>
          <c:w val="0.62134149897929425"/>
          <c:h val="0.7063422280548266"/>
        </c:manualLayout>
      </c:layout>
      <c:scatterChart>
        <c:scatterStyle val="lineMarker"/>
        <c:varyColors val="0"/>
        <c:ser>
          <c:idx val="0"/>
          <c:order val="0"/>
          <c:tx>
            <c:v>DMSO</c:v>
          </c:tx>
          <c:spPr>
            <a:ln w="952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'[ROS AUY.xlsx]Sheet1'!$I$41:$I$44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38.900615693695279</c:v>
                  </c:pt>
                  <c:pt idx="2">
                    <c:v>49.930247462338855</c:v>
                  </c:pt>
                  <c:pt idx="3">
                    <c:v>45.473585958863765</c:v>
                  </c:pt>
                </c:numCache>
              </c:numRef>
            </c:plus>
            <c:minus>
              <c:numRef>
                <c:f>'[ROS AUY.xlsx]Sheet1'!$I$41:$I$44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38.900615693695279</c:v>
                  </c:pt>
                  <c:pt idx="2">
                    <c:v>49.930247462338855</c:v>
                  </c:pt>
                  <c:pt idx="3">
                    <c:v>45.473585958863765</c:v>
                  </c:pt>
                </c:numCache>
              </c:numRef>
            </c:minus>
          </c:errBars>
          <c:xVal>
            <c:numRef>
              <c:f>'[ROS AUY.xlsx]Sheet1'!$C$41:$C$44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'[ROS AUY.xlsx]Sheet1'!$H$41:$H$44</c:f>
              <c:numCache>
                <c:formatCode>General</c:formatCode>
                <c:ptCount val="4"/>
                <c:pt idx="0">
                  <c:v>100</c:v>
                </c:pt>
                <c:pt idx="1">
                  <c:v>157.11009112755178</c:v>
                </c:pt>
                <c:pt idx="2">
                  <c:v>205.39152128504341</c:v>
                </c:pt>
                <c:pt idx="3">
                  <c:v>201.29496595962169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9C2-1742-9611-1F7000F0C881}"/>
            </c:ext>
          </c:extLst>
        </c:ser>
        <c:ser>
          <c:idx val="1"/>
          <c:order val="1"/>
          <c:tx>
            <c:v>VE8221</c:v>
          </c:tx>
          <c:spPr>
            <a:ln w="9525">
              <a:solidFill>
                <a:srgbClr val="FF0000"/>
              </a:solidFill>
            </a:ln>
          </c:spPr>
          <c:marker>
            <c:symbol val="square"/>
            <c:size val="5"/>
            <c:spPr>
              <a:solidFill>
                <a:srgbClr val="FF0000"/>
              </a:solidFill>
              <a:ln w="9525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'[ROS AUY.xlsx]Sheet1'!$I$45:$I$48</c:f>
                <c:numCache>
                  <c:formatCode>General</c:formatCode>
                  <c:ptCount val="4"/>
                  <c:pt idx="0">
                    <c:v>27.542467124965768</c:v>
                  </c:pt>
                  <c:pt idx="1">
                    <c:v>43.145512762109639</c:v>
                  </c:pt>
                  <c:pt idx="2">
                    <c:v>62.05751357992304</c:v>
                  </c:pt>
                  <c:pt idx="3">
                    <c:v>37.701794228499608</c:v>
                  </c:pt>
                </c:numCache>
              </c:numRef>
            </c:plus>
            <c:minus>
              <c:numRef>
                <c:f>'[ROS AUY.xlsx]Sheet1'!$I$45:$I$48</c:f>
                <c:numCache>
                  <c:formatCode>General</c:formatCode>
                  <c:ptCount val="4"/>
                  <c:pt idx="0">
                    <c:v>27.542467124965768</c:v>
                  </c:pt>
                  <c:pt idx="1">
                    <c:v>43.145512762109639</c:v>
                  </c:pt>
                  <c:pt idx="2">
                    <c:v>62.05751357992304</c:v>
                  </c:pt>
                  <c:pt idx="3">
                    <c:v>37.701794228499608</c:v>
                  </c:pt>
                </c:numCache>
              </c:numRef>
            </c:minus>
          </c:errBars>
          <c:xVal>
            <c:numRef>
              <c:f>'[ROS AUY.xlsx]Sheet1'!$C$45:$C$48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'[ROS AUY.xlsx]Sheet1'!$H$45:$H$48</c:f>
              <c:numCache>
                <c:formatCode>General</c:formatCode>
                <c:ptCount val="4"/>
                <c:pt idx="0">
                  <c:v>114.4123353976335</c:v>
                </c:pt>
                <c:pt idx="1">
                  <c:v>144.46914945075517</c:v>
                </c:pt>
                <c:pt idx="2">
                  <c:v>218.74522978946675</c:v>
                </c:pt>
                <c:pt idx="3">
                  <c:v>163.72755714605728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9C2-1742-9611-1F7000F0C881}"/>
            </c:ext>
          </c:extLst>
        </c:ser>
        <c:ser>
          <c:idx val="2"/>
          <c:order val="2"/>
          <c:tx>
            <c:v>KU55933</c:v>
          </c:tx>
          <c:spPr>
            <a:ln w="9525">
              <a:solidFill>
                <a:srgbClr val="00B050"/>
              </a:solidFill>
            </a:ln>
          </c:spPr>
          <c:marker>
            <c:symbol val="triangle"/>
            <c:size val="5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'[ROS AUY.xlsx]Sheet1'!$I$49:$I$52</c:f>
                <c:numCache>
                  <c:formatCode>General</c:formatCode>
                  <c:ptCount val="4"/>
                  <c:pt idx="0">
                    <c:v>8.1622864764995722</c:v>
                  </c:pt>
                  <c:pt idx="1">
                    <c:v>42.83367265483016</c:v>
                  </c:pt>
                  <c:pt idx="2">
                    <c:v>55.016481520555764</c:v>
                  </c:pt>
                  <c:pt idx="3">
                    <c:v>33.874806399647888</c:v>
                  </c:pt>
                </c:numCache>
              </c:numRef>
            </c:plus>
            <c:minus>
              <c:numRef>
                <c:f>'[ROS AUY.xlsx]Sheet1'!$I$49:$I$52</c:f>
                <c:numCache>
                  <c:formatCode>General</c:formatCode>
                  <c:ptCount val="4"/>
                  <c:pt idx="0">
                    <c:v>8.1622864764995722</c:v>
                  </c:pt>
                  <c:pt idx="1">
                    <c:v>42.83367265483016</c:v>
                  </c:pt>
                  <c:pt idx="2">
                    <c:v>55.016481520555764</c:v>
                  </c:pt>
                  <c:pt idx="3">
                    <c:v>33.874806399647888</c:v>
                  </c:pt>
                </c:numCache>
              </c:numRef>
            </c:minus>
          </c:errBars>
          <c:xVal>
            <c:numRef>
              <c:f>'[ROS AUY.xlsx]Sheet1'!$C$49:$C$52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</c:numCache>
            </c:numRef>
          </c:xVal>
          <c:yVal>
            <c:numRef>
              <c:f>'[ROS AUY.xlsx]Sheet1'!$H$49:$H$52</c:f>
              <c:numCache>
                <c:formatCode>General</c:formatCode>
                <c:ptCount val="4"/>
                <c:pt idx="0">
                  <c:v>114.01030217917777</c:v>
                </c:pt>
                <c:pt idx="1">
                  <c:v>197.65097530150845</c:v>
                </c:pt>
                <c:pt idx="2">
                  <c:v>182.22963684230953</c:v>
                </c:pt>
                <c:pt idx="3">
                  <c:v>180.32230656380412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9C2-1742-9611-1F7000F0C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590464"/>
        <c:axId val="54617216"/>
      </c:scatterChart>
      <c:valAx>
        <c:axId val="54590464"/>
        <c:scaling>
          <c:orientation val="minMax"/>
          <c:max val="4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AUY922 (nM)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617216"/>
        <c:crosses val="autoZero"/>
        <c:crossBetween val="midCat"/>
        <c:majorUnit val="15"/>
      </c:valAx>
      <c:valAx>
        <c:axId val="54617216"/>
        <c:scaling>
          <c:orientation val="minMax"/>
          <c:max val="3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ROS (% to control)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54590464"/>
        <c:crosses val="autoZero"/>
        <c:crossBetween val="midCat"/>
        <c:majorUnit val="100"/>
        <c:minorUnit val="4"/>
      </c:valAx>
    </c:plotArea>
    <c:plotVisOnly val="1"/>
    <c:dispBlanksAs val="gap"/>
    <c:showDLblsOverMax val="0"/>
  </c:chart>
  <c:txPr>
    <a:bodyPr/>
    <a:lstStyle/>
    <a:p>
      <a:pPr>
        <a:defRPr sz="600" b="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0.23308</cdr:x>
      <cdr:y>0.62939</cdr:y>
    </cdr:from>
    <cdr:to>
      <cdr:x>0.47787</cdr:x>
      <cdr:y>0.80381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9689" y="863271"/>
          <a:ext cx="335754" cy="239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600" b="0">
              <a:latin typeface="Arial" panose="020B0604020202020204" pitchFamily="34" charset="0"/>
              <a:cs typeface="Arial" panose="020B0604020202020204" pitchFamily="34" charset="0"/>
            </a:rPr>
            <a:t>24 h</a:t>
          </a:r>
        </a:p>
        <a:p xmlns:a="http://schemas.openxmlformats.org/drawingml/2006/main">
          <a:pPr algn="ctr"/>
          <a:r>
            <a:rPr lang="en-US" sz="600" b="0">
              <a:latin typeface="Arial" panose="020B0604020202020204" pitchFamily="34" charset="0"/>
              <a:cs typeface="Arial" panose="020B0604020202020204" pitchFamily="34" charset="0"/>
            </a:rPr>
            <a:t>WE-68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0.29597</cdr:x>
      <cdr:y>0.62036</cdr:y>
    </cdr:from>
    <cdr:to>
      <cdr:x>0.54076</cdr:x>
      <cdr:y>0.79741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5956" y="850888"/>
          <a:ext cx="335754" cy="242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600" b="0">
              <a:latin typeface="Arial" panose="020B0604020202020204" pitchFamily="34" charset="0"/>
              <a:cs typeface="Arial" panose="020B0604020202020204" pitchFamily="34" charset="0"/>
            </a:rPr>
            <a:t>24 h</a:t>
          </a:r>
        </a:p>
        <a:p xmlns:a="http://schemas.openxmlformats.org/drawingml/2006/main">
          <a:pPr algn="ctr"/>
          <a:r>
            <a:rPr lang="en-US" sz="600" b="0">
              <a:latin typeface="Arial" panose="020B0604020202020204" pitchFamily="34" charset="0"/>
              <a:cs typeface="Arial" panose="020B0604020202020204" pitchFamily="34" charset="0"/>
            </a:rPr>
            <a:t>A673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7C758-A4EB-4A41-8BAB-A84C94E459BF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76856"/>
            <a:ext cx="5436909" cy="390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47CAC-7AD0-4285-B834-8E3EF591295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4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4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3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1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2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1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87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3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081F-0A11-4F20-8B52-D3FAA8F32ED8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778D8-A324-4A37-AFDD-B93506CACB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6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jpe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image" Target="../media/image6.jpeg"/><Relationship Id="rId17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11" Type="http://schemas.openxmlformats.org/officeDocument/2006/relationships/image" Target="../media/image5.jpeg"/><Relationship Id="rId5" Type="http://schemas.openxmlformats.org/officeDocument/2006/relationships/chart" Target="../charts/chart3.xml"/><Relationship Id="rId15" Type="http://schemas.openxmlformats.org/officeDocument/2006/relationships/image" Target="../media/image9.png"/><Relationship Id="rId10" Type="http://schemas.openxmlformats.org/officeDocument/2006/relationships/image" Target="../media/image4.jpeg"/><Relationship Id="rId4" Type="http://schemas.openxmlformats.org/officeDocument/2006/relationships/chart" Target="../charts/chart2.xml"/><Relationship Id="rId9" Type="http://schemas.openxmlformats.org/officeDocument/2006/relationships/image" Target="../media/image3.png"/><Relationship Id="rId1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">
            <a:extLst>
              <a:ext uri="{FF2B5EF4-FFF2-40B4-BE49-F238E27FC236}">
                <a16:creationId xmlns="" xmlns:a16="http://schemas.microsoft.com/office/drawing/2014/main" id="{BC6C2A85-BF8D-7240-938A-77C9BE838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7407" y="635986"/>
            <a:ext cx="3780000" cy="1677305"/>
          </a:xfrm>
          <a:prstGeom prst="rect">
            <a:avLst/>
          </a:prstGeom>
          <a:noFill/>
        </p:spPr>
      </p:pic>
      <p:sp>
        <p:nvSpPr>
          <p:cNvPr id="17" name="TextBox 23">
            <a:extLst>
              <a:ext uri="{FF2B5EF4-FFF2-40B4-BE49-F238E27FC236}">
                <a16:creationId xmlns="" xmlns:a16="http://schemas.microsoft.com/office/drawing/2014/main" id="{F96886C7-1791-8244-8035-115FA6346169}"/>
              </a:ext>
            </a:extLst>
          </p:cNvPr>
          <p:cNvSpPr txBox="1"/>
          <p:nvPr/>
        </p:nvSpPr>
        <p:spPr>
          <a:xfrm>
            <a:off x="165100" y="49141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59" name="Gruppieren 58">
            <a:extLst>
              <a:ext uri="{FF2B5EF4-FFF2-40B4-BE49-F238E27FC236}">
                <a16:creationId xmlns="" xmlns:a16="http://schemas.microsoft.com/office/drawing/2014/main" id="{5EB0FA91-B8F6-1340-B2BA-B83F50B2333E}"/>
              </a:ext>
            </a:extLst>
          </p:cNvPr>
          <p:cNvGrpSpPr/>
          <p:nvPr/>
        </p:nvGrpSpPr>
        <p:grpSpPr>
          <a:xfrm>
            <a:off x="283177" y="3014475"/>
            <a:ext cx="1800000" cy="1548000"/>
            <a:chOff x="1349553" y="4356131"/>
            <a:chExt cx="1800000" cy="1548000"/>
          </a:xfrm>
        </p:grpSpPr>
        <p:cxnSp>
          <p:nvCxnSpPr>
            <p:cNvPr id="60" name="Straight Connector 76">
              <a:extLst>
                <a:ext uri="{FF2B5EF4-FFF2-40B4-BE49-F238E27FC236}">
                  <a16:creationId xmlns="" xmlns:a16="http://schemas.microsoft.com/office/drawing/2014/main" id="{1F9CAC66-66E8-0E4B-885B-4404B8148AE9}"/>
                </a:ext>
              </a:extLst>
            </p:cNvPr>
            <p:cNvCxnSpPr>
              <a:cxnSpLocks/>
            </p:cNvCxnSpPr>
            <p:nvPr/>
          </p:nvCxnSpPr>
          <p:spPr>
            <a:xfrm>
              <a:off x="1818514" y="4921106"/>
              <a:ext cx="50292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77">
              <a:extLst>
                <a:ext uri="{FF2B5EF4-FFF2-40B4-BE49-F238E27FC236}">
                  <a16:creationId xmlns="" xmlns:a16="http://schemas.microsoft.com/office/drawing/2014/main" id="{1E87FEE8-771D-5842-80A8-C1AD28DA853E}"/>
                </a:ext>
              </a:extLst>
            </p:cNvPr>
            <p:cNvSpPr txBox="1"/>
            <p:nvPr/>
          </p:nvSpPr>
          <p:spPr>
            <a:xfrm>
              <a:off x="1889550" y="4776801"/>
              <a:ext cx="41710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A673 *</a:t>
              </a:r>
            </a:p>
          </p:txBody>
        </p:sp>
        <p:cxnSp>
          <p:nvCxnSpPr>
            <p:cNvPr id="62" name="Straight Connector 78">
              <a:extLst>
                <a:ext uri="{FF2B5EF4-FFF2-40B4-BE49-F238E27FC236}">
                  <a16:creationId xmlns="" xmlns:a16="http://schemas.microsoft.com/office/drawing/2014/main" id="{2F6DA5B9-2D18-2D4A-9467-B40D9CC98B5D}"/>
                </a:ext>
              </a:extLst>
            </p:cNvPr>
            <p:cNvCxnSpPr>
              <a:cxnSpLocks/>
            </p:cNvCxnSpPr>
            <p:nvPr/>
          </p:nvCxnSpPr>
          <p:spPr>
            <a:xfrm>
              <a:off x="1817317" y="4789494"/>
              <a:ext cx="6858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79">
              <a:extLst>
                <a:ext uri="{FF2B5EF4-FFF2-40B4-BE49-F238E27FC236}">
                  <a16:creationId xmlns="" xmlns:a16="http://schemas.microsoft.com/office/drawing/2014/main" id="{D5B9587C-5ABC-4E4F-87DE-2268147EB749}"/>
                </a:ext>
              </a:extLst>
            </p:cNvPr>
            <p:cNvSpPr txBox="1"/>
            <p:nvPr/>
          </p:nvSpPr>
          <p:spPr>
            <a:xfrm>
              <a:off x="1960586" y="4652877"/>
              <a:ext cx="41710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A673 *</a:t>
              </a:r>
            </a:p>
          </p:txBody>
        </p:sp>
        <p:graphicFrame>
          <p:nvGraphicFramePr>
            <p:cNvPr id="64" name="Chart 1">
              <a:extLst>
                <a:ext uri="{FF2B5EF4-FFF2-40B4-BE49-F238E27FC236}">
                  <a16:creationId xmlns="" xmlns:a16="http://schemas.microsoft.com/office/drawing/2014/main" id="{27F29BBD-DD6A-C947-94E0-B572C767184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38287226"/>
                </p:ext>
              </p:extLst>
            </p:nvPr>
          </p:nvGraphicFramePr>
          <p:xfrm>
            <a:off x="1349553" y="4356131"/>
            <a:ext cx="1800000" cy="154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65" name="TextBox 124">
            <a:extLst>
              <a:ext uri="{FF2B5EF4-FFF2-40B4-BE49-F238E27FC236}">
                <a16:creationId xmlns="" xmlns:a16="http://schemas.microsoft.com/office/drawing/2014/main" id="{4AB9C5F7-9E69-2747-8216-5CEED8D5D4B3}"/>
              </a:ext>
            </a:extLst>
          </p:cNvPr>
          <p:cNvSpPr txBox="1"/>
          <p:nvPr/>
        </p:nvSpPr>
        <p:spPr>
          <a:xfrm>
            <a:off x="640306" y="2982244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□ WE-68</a:t>
            </a:r>
          </a:p>
          <a:p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A673</a:t>
            </a:r>
          </a:p>
        </p:txBody>
      </p:sp>
      <p:sp>
        <p:nvSpPr>
          <p:cNvPr id="66" name="TextBox 198">
            <a:extLst>
              <a:ext uri="{FF2B5EF4-FFF2-40B4-BE49-F238E27FC236}">
                <a16:creationId xmlns="" xmlns:a16="http://schemas.microsoft.com/office/drawing/2014/main" id="{365842FB-C486-CD41-BB61-68F8E664F581}"/>
              </a:ext>
            </a:extLst>
          </p:cNvPr>
          <p:cNvSpPr txBox="1"/>
          <p:nvPr/>
        </p:nvSpPr>
        <p:spPr>
          <a:xfrm>
            <a:off x="2243343" y="491411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79" name="Group 127">
            <a:extLst>
              <a:ext uri="{FF2B5EF4-FFF2-40B4-BE49-F238E27FC236}">
                <a16:creationId xmlns="" xmlns:a16="http://schemas.microsoft.com/office/drawing/2014/main" id="{40E4D034-2ECE-4540-9EBC-BDEAE5DC8A34}"/>
              </a:ext>
            </a:extLst>
          </p:cNvPr>
          <p:cNvGrpSpPr/>
          <p:nvPr/>
        </p:nvGrpSpPr>
        <p:grpSpPr>
          <a:xfrm>
            <a:off x="3719050" y="3027889"/>
            <a:ext cx="1800000" cy="1548000"/>
            <a:chOff x="2276516" y="6934764"/>
            <a:chExt cx="2194560" cy="2103120"/>
          </a:xfrm>
        </p:grpSpPr>
        <p:graphicFrame>
          <p:nvGraphicFramePr>
            <p:cNvPr id="80" name="Chart 128">
              <a:extLst>
                <a:ext uri="{FF2B5EF4-FFF2-40B4-BE49-F238E27FC236}">
                  <a16:creationId xmlns="" xmlns:a16="http://schemas.microsoft.com/office/drawing/2014/main" id="{F3E597AD-375E-FD45-9B4A-34F8A47B177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06954338"/>
                </p:ext>
              </p:extLst>
            </p:nvPr>
          </p:nvGraphicFramePr>
          <p:xfrm>
            <a:off x="2276516" y="6934764"/>
            <a:ext cx="2194560" cy="210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1" name="TextBox 129">
              <a:extLst>
                <a:ext uri="{FF2B5EF4-FFF2-40B4-BE49-F238E27FC236}">
                  <a16:creationId xmlns="" xmlns:a16="http://schemas.microsoft.com/office/drawing/2014/main" id="{FFF57002-2B7B-814C-B66A-2A65EF2EE643}"/>
                </a:ext>
              </a:extLst>
            </p:cNvPr>
            <p:cNvSpPr txBox="1"/>
            <p:nvPr/>
          </p:nvSpPr>
          <p:spPr>
            <a:xfrm>
              <a:off x="3149054" y="7469467"/>
              <a:ext cx="258148" cy="249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cxnSp>
          <p:nvCxnSpPr>
            <p:cNvPr id="82" name="Straight Connector 130">
              <a:extLst>
                <a:ext uri="{FF2B5EF4-FFF2-40B4-BE49-F238E27FC236}">
                  <a16:creationId xmlns="" xmlns:a16="http://schemas.microsoft.com/office/drawing/2014/main" id="{41F0EDF7-8E76-A845-944E-94E4D6DB49BA}"/>
                </a:ext>
              </a:extLst>
            </p:cNvPr>
            <p:cNvCxnSpPr/>
            <p:nvPr/>
          </p:nvCxnSpPr>
          <p:spPr>
            <a:xfrm>
              <a:off x="2844162" y="7620000"/>
              <a:ext cx="82296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131">
            <a:extLst>
              <a:ext uri="{FF2B5EF4-FFF2-40B4-BE49-F238E27FC236}">
                <a16:creationId xmlns="" xmlns:a16="http://schemas.microsoft.com/office/drawing/2014/main" id="{293155BD-C6DB-534A-8C9A-91770094B9A6}"/>
              </a:ext>
            </a:extLst>
          </p:cNvPr>
          <p:cNvGrpSpPr/>
          <p:nvPr/>
        </p:nvGrpSpPr>
        <p:grpSpPr>
          <a:xfrm>
            <a:off x="2083177" y="3021288"/>
            <a:ext cx="1800000" cy="1548000"/>
            <a:chOff x="155418" y="6934200"/>
            <a:chExt cx="2194560" cy="2103120"/>
          </a:xfrm>
        </p:grpSpPr>
        <p:graphicFrame>
          <p:nvGraphicFramePr>
            <p:cNvPr id="84" name="Chart 132">
              <a:extLst>
                <a:ext uri="{FF2B5EF4-FFF2-40B4-BE49-F238E27FC236}">
                  <a16:creationId xmlns="" xmlns:a16="http://schemas.microsoft.com/office/drawing/2014/main" id="{2E6858AA-D0BF-6140-8A03-014D736E5B0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58538031"/>
                </p:ext>
              </p:extLst>
            </p:nvPr>
          </p:nvGraphicFramePr>
          <p:xfrm>
            <a:off x="155418" y="6934200"/>
            <a:ext cx="2194560" cy="210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5" name="TextBox 133">
              <a:extLst>
                <a:ext uri="{FF2B5EF4-FFF2-40B4-BE49-F238E27FC236}">
                  <a16:creationId xmlns="" xmlns:a16="http://schemas.microsoft.com/office/drawing/2014/main" id="{2E4A9B72-A3AA-4B48-A78E-A435D3C82507}"/>
                </a:ext>
              </a:extLst>
            </p:cNvPr>
            <p:cNvSpPr txBox="1"/>
            <p:nvPr/>
          </p:nvSpPr>
          <p:spPr>
            <a:xfrm>
              <a:off x="972809" y="7381389"/>
              <a:ext cx="294696" cy="249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</a:p>
          </p:txBody>
        </p:sp>
        <p:cxnSp>
          <p:nvCxnSpPr>
            <p:cNvPr id="86" name="Straight Connector 134">
              <a:extLst>
                <a:ext uri="{FF2B5EF4-FFF2-40B4-BE49-F238E27FC236}">
                  <a16:creationId xmlns="" xmlns:a16="http://schemas.microsoft.com/office/drawing/2014/main" id="{828C6912-B2B7-AF4B-A0C4-D31994A1EAFF}"/>
                </a:ext>
              </a:extLst>
            </p:cNvPr>
            <p:cNvCxnSpPr/>
            <p:nvPr/>
          </p:nvCxnSpPr>
          <p:spPr>
            <a:xfrm>
              <a:off x="715001" y="7569512"/>
              <a:ext cx="82296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135">
              <a:extLst>
                <a:ext uri="{FF2B5EF4-FFF2-40B4-BE49-F238E27FC236}">
                  <a16:creationId xmlns="" xmlns:a16="http://schemas.microsoft.com/office/drawing/2014/main" id="{565EBE39-B67C-5F43-886C-11B158DB00E4}"/>
                </a:ext>
              </a:extLst>
            </p:cNvPr>
            <p:cNvSpPr txBox="1"/>
            <p:nvPr/>
          </p:nvSpPr>
          <p:spPr>
            <a:xfrm>
              <a:off x="887484" y="7574141"/>
              <a:ext cx="258148" cy="249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cxnSp>
          <p:nvCxnSpPr>
            <p:cNvPr id="88" name="Straight Connector 136">
              <a:extLst>
                <a:ext uri="{FF2B5EF4-FFF2-40B4-BE49-F238E27FC236}">
                  <a16:creationId xmlns="" xmlns:a16="http://schemas.microsoft.com/office/drawing/2014/main" id="{5B302793-EA99-8647-AB02-702DB9759646}"/>
                </a:ext>
              </a:extLst>
            </p:cNvPr>
            <p:cNvCxnSpPr/>
            <p:nvPr/>
          </p:nvCxnSpPr>
          <p:spPr>
            <a:xfrm>
              <a:off x="743078" y="7734377"/>
              <a:ext cx="54864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137">
            <a:extLst>
              <a:ext uri="{FF2B5EF4-FFF2-40B4-BE49-F238E27FC236}">
                <a16:creationId xmlns="" xmlns:a16="http://schemas.microsoft.com/office/drawing/2014/main" id="{7D026970-BD8E-7043-9117-1ABBC38F496D}"/>
              </a:ext>
            </a:extLst>
          </p:cNvPr>
          <p:cNvSpPr txBox="1"/>
          <p:nvPr/>
        </p:nvSpPr>
        <p:spPr>
          <a:xfrm>
            <a:off x="2413136" y="3051447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□ WE-68</a:t>
            </a:r>
          </a:p>
          <a:p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198">
            <a:extLst>
              <a:ext uri="{FF2B5EF4-FFF2-40B4-BE49-F238E27FC236}">
                <a16:creationId xmlns="" xmlns:a16="http://schemas.microsoft.com/office/drawing/2014/main" id="{B3F5CA6B-35D5-3F4E-8879-2DA2B1CBE5B4}"/>
              </a:ext>
            </a:extLst>
          </p:cNvPr>
          <p:cNvSpPr txBox="1"/>
          <p:nvPr/>
        </p:nvSpPr>
        <p:spPr>
          <a:xfrm>
            <a:off x="1943070" y="297338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41" name="Chart 154">
            <a:extLst>
              <a:ext uri="{FF2B5EF4-FFF2-40B4-BE49-F238E27FC236}">
                <a16:creationId xmlns="" xmlns:a16="http://schemas.microsoft.com/office/drawing/2014/main" id="{B29DDC3F-6849-0648-AD83-0BCB409928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034342"/>
              </p:ext>
            </p:extLst>
          </p:nvPr>
        </p:nvGraphicFramePr>
        <p:xfrm>
          <a:off x="448824" y="472440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TextBox 155">
            <a:extLst>
              <a:ext uri="{FF2B5EF4-FFF2-40B4-BE49-F238E27FC236}">
                <a16:creationId xmlns="" xmlns:a16="http://schemas.microsoft.com/office/drawing/2014/main" id="{3CD19AE2-EA6E-AA43-9CC5-05AB1C9DD6BC}"/>
              </a:ext>
            </a:extLst>
          </p:cNvPr>
          <p:cNvSpPr txBox="1"/>
          <p:nvPr/>
        </p:nvSpPr>
        <p:spPr>
          <a:xfrm>
            <a:off x="165904" y="472440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43" name="TextBox 156">
            <a:extLst>
              <a:ext uri="{FF2B5EF4-FFF2-40B4-BE49-F238E27FC236}">
                <a16:creationId xmlns="" xmlns:a16="http://schemas.microsoft.com/office/drawing/2014/main" id="{4B22FFFA-3C1E-7349-855F-72617D887F3F}"/>
              </a:ext>
            </a:extLst>
          </p:cNvPr>
          <p:cNvSpPr txBox="1"/>
          <p:nvPr/>
        </p:nvSpPr>
        <p:spPr>
          <a:xfrm>
            <a:off x="1217380" y="472256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 ● DMSO</a:t>
            </a:r>
          </a:p>
          <a:p>
            <a:r>
              <a:rPr lang="en-US" sz="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■ </a:t>
            </a:r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endParaRPr lang="en-US" sz="6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</a:t>
            </a:r>
            <a:r>
              <a:rPr lang="en-US" sz="600">
                <a:latin typeface="Arial" panose="020B0604020202020204" pitchFamily="34" charset="0"/>
                <a:cs typeface="Arial" panose="020B0604020202020204" pitchFamily="34" charset="0"/>
              </a:rPr>
              <a:t>KU55933</a:t>
            </a:r>
            <a:endParaRPr lang="en-US" sz="6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Chart 157">
            <a:extLst>
              <a:ext uri="{FF2B5EF4-FFF2-40B4-BE49-F238E27FC236}">
                <a16:creationId xmlns="" xmlns:a16="http://schemas.microsoft.com/office/drawing/2014/main" id="{00B94C88-27F2-4C41-A970-AEEFE3E159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746069"/>
              </p:ext>
            </p:extLst>
          </p:nvPr>
        </p:nvGraphicFramePr>
        <p:xfrm>
          <a:off x="1812538" y="472440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9" name="Group 16">
            <a:extLst>
              <a:ext uri="{FF2B5EF4-FFF2-40B4-BE49-F238E27FC236}">
                <a16:creationId xmlns="" xmlns:a16="http://schemas.microsoft.com/office/drawing/2014/main" id="{4F5E9C13-3271-7C45-8D38-1F98FA498139}"/>
              </a:ext>
            </a:extLst>
          </p:cNvPr>
          <p:cNvGrpSpPr/>
          <p:nvPr/>
        </p:nvGrpSpPr>
        <p:grpSpPr>
          <a:xfrm>
            <a:off x="397391" y="589417"/>
            <a:ext cx="1842985" cy="885839"/>
            <a:chOff x="3647433" y="569042"/>
            <a:chExt cx="1842985" cy="885839"/>
          </a:xfrm>
        </p:grpSpPr>
        <p:pic>
          <p:nvPicPr>
            <p:cNvPr id="30" name="Picture 12">
              <a:extLst>
                <a:ext uri="{FF2B5EF4-FFF2-40B4-BE49-F238E27FC236}">
                  <a16:creationId xmlns="" xmlns:a16="http://schemas.microsoft.com/office/drawing/2014/main" id="{589EF4FB-B887-534C-93A5-01319BFA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5273" y="999581"/>
              <a:ext cx="1296255" cy="130057"/>
            </a:xfrm>
            <a:prstGeom prst="rect">
              <a:avLst/>
            </a:prstGeom>
          </p:spPr>
        </p:pic>
        <p:pic>
          <p:nvPicPr>
            <p:cNvPr id="31" name="Picture 13">
              <a:extLst>
                <a:ext uri="{FF2B5EF4-FFF2-40B4-BE49-F238E27FC236}">
                  <a16:creationId xmlns="" xmlns:a16="http://schemas.microsoft.com/office/drawing/2014/main" id="{CBFCAA3D-AE01-7B47-B397-D38403399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5273" y="1152527"/>
              <a:ext cx="1296255" cy="116617"/>
            </a:xfrm>
            <a:prstGeom prst="rect">
              <a:avLst/>
            </a:prstGeom>
          </p:spPr>
        </p:pic>
        <p:sp>
          <p:nvSpPr>
            <p:cNvPr id="32" name="TextBox 14">
              <a:extLst>
                <a:ext uri="{FF2B5EF4-FFF2-40B4-BE49-F238E27FC236}">
                  <a16:creationId xmlns="" xmlns:a16="http://schemas.microsoft.com/office/drawing/2014/main" id="{976C6603-0B77-974A-9F9C-52A3F7FA0D44}"/>
                </a:ext>
              </a:extLst>
            </p:cNvPr>
            <p:cNvSpPr txBox="1"/>
            <p:nvPr/>
          </p:nvSpPr>
          <p:spPr>
            <a:xfrm>
              <a:off x="3647433" y="747137"/>
              <a:ext cx="516084" cy="302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AUY922</a:t>
              </a:r>
            </a:p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VE821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="" xmlns:a16="http://schemas.microsoft.com/office/drawing/2014/main" id="{6CA4FAAF-5CA9-094F-B452-2ADDC40B7326}"/>
                </a:ext>
              </a:extLst>
            </p:cNvPr>
            <p:cNvSpPr txBox="1"/>
            <p:nvPr/>
          </p:nvSpPr>
          <p:spPr>
            <a:xfrm>
              <a:off x="4157453" y="569042"/>
              <a:ext cx="622643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HCT116 </a:t>
              </a:r>
              <a:r>
                <a:rPr lang="en-US" sz="600" err="1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endParaRPr 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17">
              <a:extLst>
                <a:ext uri="{FF2B5EF4-FFF2-40B4-BE49-F238E27FC236}">
                  <a16:creationId xmlns="" xmlns:a16="http://schemas.microsoft.com/office/drawing/2014/main" id="{5EBFACF9-CDAC-D642-A6CE-FFC47538F7E7}"/>
                </a:ext>
              </a:extLst>
            </p:cNvPr>
            <p:cNvSpPr txBox="1"/>
            <p:nvPr/>
          </p:nvSpPr>
          <p:spPr>
            <a:xfrm>
              <a:off x="3819352" y="1117036"/>
              <a:ext cx="338365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</a:p>
          </p:txBody>
        </p:sp>
        <p:sp>
          <p:nvSpPr>
            <p:cNvPr id="35" name="TextBox 18">
              <a:extLst>
                <a:ext uri="{FF2B5EF4-FFF2-40B4-BE49-F238E27FC236}">
                  <a16:creationId xmlns="" xmlns:a16="http://schemas.microsoft.com/office/drawing/2014/main" id="{111203B9-9CCE-9549-9912-F8A31499F77F}"/>
                </a:ext>
              </a:extLst>
            </p:cNvPr>
            <p:cNvSpPr txBox="1"/>
            <p:nvPr/>
          </p:nvSpPr>
          <p:spPr>
            <a:xfrm>
              <a:off x="3810575" y="965352"/>
              <a:ext cx="338554" cy="184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ATR</a:t>
              </a:r>
            </a:p>
          </p:txBody>
        </p:sp>
        <p:sp>
          <p:nvSpPr>
            <p:cNvPr id="36" name="TextBox 19">
              <a:extLst>
                <a:ext uri="{FF2B5EF4-FFF2-40B4-BE49-F238E27FC236}">
                  <a16:creationId xmlns="" xmlns:a16="http://schemas.microsoft.com/office/drawing/2014/main" id="{75D61A6D-ACB7-FE4F-95F2-23DAF03745BD}"/>
                </a:ext>
              </a:extLst>
            </p:cNvPr>
            <p:cNvSpPr txBox="1"/>
            <p:nvPr/>
          </p:nvSpPr>
          <p:spPr>
            <a:xfrm>
              <a:off x="4254644" y="728284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7" name="TextBox 20">
              <a:extLst>
                <a:ext uri="{FF2B5EF4-FFF2-40B4-BE49-F238E27FC236}">
                  <a16:creationId xmlns="" xmlns:a16="http://schemas.microsoft.com/office/drawing/2014/main" id="{7F5FC412-C434-684D-B65B-597D5689CD2C}"/>
                </a:ext>
              </a:extLst>
            </p:cNvPr>
            <p:cNvSpPr txBox="1"/>
            <p:nvPr/>
          </p:nvSpPr>
          <p:spPr>
            <a:xfrm>
              <a:off x="4419794" y="836646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8" name="TextBox 21">
              <a:extLst>
                <a:ext uri="{FF2B5EF4-FFF2-40B4-BE49-F238E27FC236}">
                  <a16:creationId xmlns="" xmlns:a16="http://schemas.microsoft.com/office/drawing/2014/main" id="{33D03AC5-BAA6-0F49-977E-2A7BC64BD4BB}"/>
                </a:ext>
              </a:extLst>
            </p:cNvPr>
            <p:cNvSpPr txBox="1"/>
            <p:nvPr/>
          </p:nvSpPr>
          <p:spPr>
            <a:xfrm>
              <a:off x="4430281" y="722469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9" name="TextBox 22">
              <a:extLst>
                <a:ext uri="{FF2B5EF4-FFF2-40B4-BE49-F238E27FC236}">
                  <a16:creationId xmlns="" xmlns:a16="http://schemas.microsoft.com/office/drawing/2014/main" id="{8B99BCD0-9A4A-7045-8875-82C616F062D4}"/>
                </a:ext>
              </a:extLst>
            </p:cNvPr>
            <p:cNvSpPr txBox="1"/>
            <p:nvPr/>
          </p:nvSpPr>
          <p:spPr>
            <a:xfrm>
              <a:off x="4265131" y="836126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40" name="TextBox 23">
              <a:extLst>
                <a:ext uri="{FF2B5EF4-FFF2-40B4-BE49-F238E27FC236}">
                  <a16:creationId xmlns="" xmlns:a16="http://schemas.microsoft.com/office/drawing/2014/main" id="{470433FA-52C2-2946-B371-899D36337C42}"/>
                </a:ext>
              </a:extLst>
            </p:cNvPr>
            <p:cNvSpPr txBox="1"/>
            <p:nvPr/>
          </p:nvSpPr>
          <p:spPr>
            <a:xfrm>
              <a:off x="4137471" y="727764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45" name="TextBox 24">
              <a:extLst>
                <a:ext uri="{FF2B5EF4-FFF2-40B4-BE49-F238E27FC236}">
                  <a16:creationId xmlns="" xmlns:a16="http://schemas.microsoft.com/office/drawing/2014/main" id="{9B367C44-2A48-EE4F-BAC4-7AF70F321CE9}"/>
                </a:ext>
              </a:extLst>
            </p:cNvPr>
            <p:cNvSpPr txBox="1"/>
            <p:nvPr/>
          </p:nvSpPr>
          <p:spPr>
            <a:xfrm>
              <a:off x="4140969" y="836126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46" name="TextBox 25">
              <a:extLst>
                <a:ext uri="{FF2B5EF4-FFF2-40B4-BE49-F238E27FC236}">
                  <a16:creationId xmlns="" xmlns:a16="http://schemas.microsoft.com/office/drawing/2014/main" id="{FF15BBE1-CEAC-BF4F-A8DE-AC056C420751}"/>
                </a:ext>
              </a:extLst>
            </p:cNvPr>
            <p:cNvSpPr txBox="1"/>
            <p:nvPr/>
          </p:nvSpPr>
          <p:spPr>
            <a:xfrm>
              <a:off x="4573289" y="833557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47" name="TextBox 26">
              <a:extLst>
                <a:ext uri="{FF2B5EF4-FFF2-40B4-BE49-F238E27FC236}">
                  <a16:creationId xmlns="" xmlns:a16="http://schemas.microsoft.com/office/drawing/2014/main" id="{8CB02BA6-D1BC-0141-BF3B-88DDFFAD11AF}"/>
                </a:ext>
              </a:extLst>
            </p:cNvPr>
            <p:cNvSpPr txBox="1"/>
            <p:nvPr/>
          </p:nvSpPr>
          <p:spPr>
            <a:xfrm>
              <a:off x="4572252" y="727429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48" name="TextBox 27">
              <a:extLst>
                <a:ext uri="{FF2B5EF4-FFF2-40B4-BE49-F238E27FC236}">
                  <a16:creationId xmlns="" xmlns:a16="http://schemas.microsoft.com/office/drawing/2014/main" id="{882A655C-2044-6742-AEC4-CFBDA00CC6C1}"/>
                </a:ext>
              </a:extLst>
            </p:cNvPr>
            <p:cNvSpPr txBox="1"/>
            <p:nvPr/>
          </p:nvSpPr>
          <p:spPr>
            <a:xfrm>
              <a:off x="4898715" y="723569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49" name="TextBox 28">
              <a:extLst>
                <a:ext uri="{FF2B5EF4-FFF2-40B4-BE49-F238E27FC236}">
                  <a16:creationId xmlns="" xmlns:a16="http://schemas.microsoft.com/office/drawing/2014/main" id="{0F52506C-5F5C-3E4A-BB4A-2D89AD523945}"/>
                </a:ext>
              </a:extLst>
            </p:cNvPr>
            <p:cNvSpPr txBox="1"/>
            <p:nvPr/>
          </p:nvSpPr>
          <p:spPr>
            <a:xfrm>
              <a:off x="5063866" y="831930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0" name="TextBox 29">
              <a:extLst>
                <a:ext uri="{FF2B5EF4-FFF2-40B4-BE49-F238E27FC236}">
                  <a16:creationId xmlns="" xmlns:a16="http://schemas.microsoft.com/office/drawing/2014/main" id="{09EB2606-3EC6-E440-AB06-51A968EEEAFD}"/>
                </a:ext>
              </a:extLst>
            </p:cNvPr>
            <p:cNvSpPr txBox="1"/>
            <p:nvPr/>
          </p:nvSpPr>
          <p:spPr>
            <a:xfrm>
              <a:off x="5074353" y="717753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51" name="TextBox 30">
              <a:extLst>
                <a:ext uri="{FF2B5EF4-FFF2-40B4-BE49-F238E27FC236}">
                  <a16:creationId xmlns="" xmlns:a16="http://schemas.microsoft.com/office/drawing/2014/main" id="{305ACD55-D2B7-AC4E-8D9C-AC496D2A2296}"/>
                </a:ext>
              </a:extLst>
            </p:cNvPr>
            <p:cNvSpPr txBox="1"/>
            <p:nvPr/>
          </p:nvSpPr>
          <p:spPr>
            <a:xfrm>
              <a:off x="4909202" y="831410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52" name="TextBox 31">
              <a:extLst>
                <a:ext uri="{FF2B5EF4-FFF2-40B4-BE49-F238E27FC236}">
                  <a16:creationId xmlns="" xmlns:a16="http://schemas.microsoft.com/office/drawing/2014/main" id="{8E7D1BC8-D6BC-F749-A540-9027AA4DBDDF}"/>
                </a:ext>
              </a:extLst>
            </p:cNvPr>
            <p:cNvSpPr txBox="1"/>
            <p:nvPr/>
          </p:nvSpPr>
          <p:spPr>
            <a:xfrm>
              <a:off x="4781543" y="723049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53" name="TextBox 32">
              <a:extLst>
                <a:ext uri="{FF2B5EF4-FFF2-40B4-BE49-F238E27FC236}">
                  <a16:creationId xmlns="" xmlns:a16="http://schemas.microsoft.com/office/drawing/2014/main" id="{F16FAE87-6E66-F445-827D-8A44B192B4C2}"/>
                </a:ext>
              </a:extLst>
            </p:cNvPr>
            <p:cNvSpPr txBox="1"/>
            <p:nvPr/>
          </p:nvSpPr>
          <p:spPr>
            <a:xfrm>
              <a:off x="4785040" y="831410"/>
              <a:ext cx="229341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54" name="TextBox 33">
              <a:extLst>
                <a:ext uri="{FF2B5EF4-FFF2-40B4-BE49-F238E27FC236}">
                  <a16:creationId xmlns="" xmlns:a16="http://schemas.microsoft.com/office/drawing/2014/main" id="{5CBF0929-E794-3D41-9BBA-F220609B54BE}"/>
                </a:ext>
              </a:extLst>
            </p:cNvPr>
            <p:cNvSpPr txBox="1"/>
            <p:nvPr/>
          </p:nvSpPr>
          <p:spPr>
            <a:xfrm>
              <a:off x="5217360" y="828841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5" name="TextBox 34">
              <a:extLst>
                <a:ext uri="{FF2B5EF4-FFF2-40B4-BE49-F238E27FC236}">
                  <a16:creationId xmlns="" xmlns:a16="http://schemas.microsoft.com/office/drawing/2014/main" id="{E36E658C-0EFE-EA4C-B454-FF8EAD1E8D5C}"/>
                </a:ext>
              </a:extLst>
            </p:cNvPr>
            <p:cNvSpPr txBox="1"/>
            <p:nvPr/>
          </p:nvSpPr>
          <p:spPr>
            <a:xfrm>
              <a:off x="5216323" y="722714"/>
              <a:ext cx="250316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cxnSp>
          <p:nvCxnSpPr>
            <p:cNvPr id="56" name="Straight Connector 35">
              <a:extLst>
                <a:ext uri="{FF2B5EF4-FFF2-40B4-BE49-F238E27FC236}">
                  <a16:creationId xmlns="" xmlns:a16="http://schemas.microsoft.com/office/drawing/2014/main" id="{1BF96EEC-6AEA-6640-AC35-230895CD9D95}"/>
                </a:ext>
              </a:extLst>
            </p:cNvPr>
            <p:cNvCxnSpPr/>
            <p:nvPr/>
          </p:nvCxnSpPr>
          <p:spPr>
            <a:xfrm>
              <a:off x="4218579" y="727429"/>
              <a:ext cx="4985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36">
              <a:extLst>
                <a:ext uri="{FF2B5EF4-FFF2-40B4-BE49-F238E27FC236}">
                  <a16:creationId xmlns="" xmlns:a16="http://schemas.microsoft.com/office/drawing/2014/main" id="{FD5E6332-6AE2-2442-98F4-B9F14F6E47C4}"/>
                </a:ext>
              </a:extLst>
            </p:cNvPr>
            <p:cNvCxnSpPr/>
            <p:nvPr/>
          </p:nvCxnSpPr>
          <p:spPr>
            <a:xfrm>
              <a:off x="4862325" y="729739"/>
              <a:ext cx="4985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37">
              <a:extLst>
                <a:ext uri="{FF2B5EF4-FFF2-40B4-BE49-F238E27FC236}">
                  <a16:creationId xmlns="" xmlns:a16="http://schemas.microsoft.com/office/drawing/2014/main" id="{EDE5ADA7-B50A-9342-BF90-7A26B98D6B5E}"/>
                </a:ext>
              </a:extLst>
            </p:cNvPr>
            <p:cNvSpPr txBox="1"/>
            <p:nvPr/>
          </p:nvSpPr>
          <p:spPr>
            <a:xfrm>
              <a:off x="4731430" y="573873"/>
              <a:ext cx="758988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HCT116 p53-/-</a:t>
              </a:r>
            </a:p>
          </p:txBody>
        </p:sp>
        <p:sp>
          <p:nvSpPr>
            <p:cNvPr id="67" name="TextBox 49">
              <a:extLst>
                <a:ext uri="{FF2B5EF4-FFF2-40B4-BE49-F238E27FC236}">
                  <a16:creationId xmlns="" xmlns:a16="http://schemas.microsoft.com/office/drawing/2014/main" id="{74F22841-1679-434C-A927-464722FE473C}"/>
                </a:ext>
              </a:extLst>
            </p:cNvPr>
            <p:cNvSpPr txBox="1"/>
            <p:nvPr/>
          </p:nvSpPr>
          <p:spPr>
            <a:xfrm>
              <a:off x="3667628" y="1253510"/>
              <a:ext cx="498535" cy="201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Vinculin</a:t>
              </a:r>
            </a:p>
          </p:txBody>
        </p:sp>
        <p:pic>
          <p:nvPicPr>
            <p:cNvPr id="68" name="Picture 50">
              <a:extLst>
                <a:ext uri="{FF2B5EF4-FFF2-40B4-BE49-F238E27FC236}">
                  <a16:creationId xmlns="" xmlns:a16="http://schemas.microsoft.com/office/drawing/2014/main" id="{406055D1-1F60-2E46-AB32-3D844030E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5273" y="1287569"/>
              <a:ext cx="1296255" cy="103350"/>
            </a:xfrm>
            <a:prstGeom prst="rect">
              <a:avLst/>
            </a:prstGeom>
          </p:spPr>
        </p:pic>
        <p:cxnSp>
          <p:nvCxnSpPr>
            <p:cNvPr id="69" name="Straight Connector 54">
              <a:extLst>
                <a:ext uri="{FF2B5EF4-FFF2-40B4-BE49-F238E27FC236}">
                  <a16:creationId xmlns="" xmlns:a16="http://schemas.microsoft.com/office/drawing/2014/main" id="{9D74EA03-5B4C-7446-8536-F050B95D7CCE}"/>
                </a:ext>
              </a:extLst>
            </p:cNvPr>
            <p:cNvCxnSpPr>
              <a:stCxn id="30" idx="0"/>
              <a:endCxn id="68" idx="2"/>
            </p:cNvCxnSpPr>
            <p:nvPr/>
          </p:nvCxnSpPr>
          <p:spPr>
            <a:xfrm>
              <a:off x="4803401" y="999581"/>
              <a:ext cx="0" cy="391338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48">
            <a:extLst>
              <a:ext uri="{FF2B5EF4-FFF2-40B4-BE49-F238E27FC236}">
                <a16:creationId xmlns="" xmlns:a16="http://schemas.microsoft.com/office/drawing/2014/main" id="{06368404-C04B-534F-AEF8-3BA54641667C}"/>
              </a:ext>
            </a:extLst>
          </p:cNvPr>
          <p:cNvGrpSpPr/>
          <p:nvPr/>
        </p:nvGrpSpPr>
        <p:grpSpPr>
          <a:xfrm>
            <a:off x="198767" y="1407523"/>
            <a:ext cx="2011680" cy="906015"/>
            <a:chOff x="4576301" y="2933536"/>
            <a:chExt cx="2011680" cy="906015"/>
          </a:xfrm>
        </p:grpSpPr>
        <p:pic>
          <p:nvPicPr>
            <p:cNvPr id="71" name="Picture 47">
              <a:extLst>
                <a:ext uri="{FF2B5EF4-FFF2-40B4-BE49-F238E27FC236}">
                  <a16:creationId xmlns="" xmlns:a16="http://schemas.microsoft.com/office/drawing/2014/main" id="{2FFD929B-441D-3D42-A959-238E9897A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1092" y="3347519"/>
              <a:ext cx="1299600" cy="113940"/>
            </a:xfrm>
            <a:prstGeom prst="rect">
              <a:avLst/>
            </a:prstGeom>
          </p:spPr>
        </p:pic>
        <p:pic>
          <p:nvPicPr>
            <p:cNvPr id="72" name="Picture 56">
              <a:extLst>
                <a:ext uri="{FF2B5EF4-FFF2-40B4-BE49-F238E27FC236}">
                  <a16:creationId xmlns="" xmlns:a16="http://schemas.microsoft.com/office/drawing/2014/main" id="{616BCECD-0D66-984C-A995-372325909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4735" y="2981048"/>
              <a:ext cx="1300745" cy="143819"/>
            </a:xfrm>
            <a:prstGeom prst="rect">
              <a:avLst/>
            </a:prstGeom>
          </p:spPr>
        </p:pic>
        <p:pic>
          <p:nvPicPr>
            <p:cNvPr id="73" name="Picture 58">
              <a:extLst>
                <a:ext uri="{FF2B5EF4-FFF2-40B4-BE49-F238E27FC236}">
                  <a16:creationId xmlns="" xmlns:a16="http://schemas.microsoft.com/office/drawing/2014/main" id="{9527108D-27ED-8B4B-943E-C39BB06E7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7236" y="3145812"/>
              <a:ext cx="1300745" cy="183758"/>
            </a:xfrm>
            <a:prstGeom prst="rect">
              <a:avLst/>
            </a:prstGeom>
          </p:spPr>
        </p:pic>
        <p:pic>
          <p:nvPicPr>
            <p:cNvPr id="74" name="Picture 60">
              <a:extLst>
                <a:ext uri="{FF2B5EF4-FFF2-40B4-BE49-F238E27FC236}">
                  <a16:creationId xmlns="" xmlns:a16="http://schemas.microsoft.com/office/drawing/2014/main" id="{49211C39-587C-664E-8E10-B635741DC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4735" y="3470575"/>
              <a:ext cx="1300745" cy="161516"/>
            </a:xfrm>
            <a:prstGeom prst="rect">
              <a:avLst/>
            </a:prstGeom>
          </p:spPr>
        </p:pic>
        <p:sp>
          <p:nvSpPr>
            <p:cNvPr id="75" name="TextBox 62">
              <a:extLst>
                <a:ext uri="{FF2B5EF4-FFF2-40B4-BE49-F238E27FC236}">
                  <a16:creationId xmlns="" xmlns:a16="http://schemas.microsoft.com/office/drawing/2014/main" id="{6499E3F9-EF2A-EC49-BA2F-E21D6C139B30}"/>
                </a:ext>
              </a:extLst>
            </p:cNvPr>
            <p:cNvSpPr txBox="1"/>
            <p:nvPr/>
          </p:nvSpPr>
          <p:spPr>
            <a:xfrm>
              <a:off x="4874782" y="3459501"/>
              <a:ext cx="416490" cy="202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60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</a:p>
          </p:txBody>
        </p:sp>
        <p:sp>
          <p:nvSpPr>
            <p:cNvPr id="76" name="TextBox 64">
              <a:extLst>
                <a:ext uri="{FF2B5EF4-FFF2-40B4-BE49-F238E27FC236}">
                  <a16:creationId xmlns="" xmlns:a16="http://schemas.microsoft.com/office/drawing/2014/main" id="{ACEB7232-3F04-3347-9A6E-69C9E1B2B6FF}"/>
                </a:ext>
              </a:extLst>
            </p:cNvPr>
            <p:cNvSpPr txBox="1"/>
            <p:nvPr/>
          </p:nvSpPr>
          <p:spPr>
            <a:xfrm>
              <a:off x="4802757" y="2933536"/>
              <a:ext cx="484475" cy="202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BRCA1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="" xmlns:a16="http://schemas.microsoft.com/office/drawing/2014/main" id="{31A82887-1A09-6E4C-B9FB-860BBCDCAA47}"/>
                </a:ext>
              </a:extLst>
            </p:cNvPr>
            <p:cNvSpPr txBox="1"/>
            <p:nvPr/>
          </p:nvSpPr>
          <p:spPr>
            <a:xfrm>
              <a:off x="4744535" y="3076533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PARP1</a:t>
              </a:r>
            </a:p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cl. PARP1</a:t>
              </a:r>
            </a:p>
          </p:txBody>
        </p:sp>
        <p:sp>
          <p:nvSpPr>
            <p:cNvPr id="78" name="Flowchart: Extract 69">
              <a:extLst>
                <a:ext uri="{FF2B5EF4-FFF2-40B4-BE49-F238E27FC236}">
                  <a16:creationId xmlns="" xmlns:a16="http://schemas.microsoft.com/office/drawing/2014/main" id="{D3E16F80-118A-B34A-B6CF-74C55B78FCD5}"/>
                </a:ext>
              </a:extLst>
            </p:cNvPr>
            <p:cNvSpPr/>
            <p:nvPr/>
          </p:nvSpPr>
          <p:spPr>
            <a:xfrm rot="5400000">
              <a:off x="5217435" y="3170521"/>
              <a:ext cx="33491" cy="33491"/>
            </a:xfrm>
            <a:prstGeom prst="flowChartExtra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lowchart: Extract 70">
              <a:extLst>
                <a:ext uri="{FF2B5EF4-FFF2-40B4-BE49-F238E27FC236}">
                  <a16:creationId xmlns="" xmlns:a16="http://schemas.microsoft.com/office/drawing/2014/main" id="{5E24BBAB-B5AA-5541-90B5-A13E02DF2446}"/>
                </a:ext>
              </a:extLst>
            </p:cNvPr>
            <p:cNvSpPr/>
            <p:nvPr/>
          </p:nvSpPr>
          <p:spPr>
            <a:xfrm rot="5400000">
              <a:off x="5217435" y="3248667"/>
              <a:ext cx="33491" cy="33491"/>
            </a:xfrm>
            <a:prstGeom prst="flowChartExtra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71">
              <a:extLst>
                <a:ext uri="{FF2B5EF4-FFF2-40B4-BE49-F238E27FC236}">
                  <a16:creationId xmlns="" xmlns:a16="http://schemas.microsoft.com/office/drawing/2014/main" id="{4FC73BEC-FB17-344D-A924-A070A1721AB9}"/>
                </a:ext>
              </a:extLst>
            </p:cNvPr>
            <p:cNvSpPr txBox="1"/>
            <p:nvPr/>
          </p:nvSpPr>
          <p:spPr>
            <a:xfrm>
              <a:off x="4576301" y="3286817"/>
              <a:ext cx="714257" cy="202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cl. Caspase 3</a:t>
              </a:r>
            </a:p>
          </p:txBody>
        </p:sp>
        <p:pic>
          <p:nvPicPr>
            <p:cNvPr id="93" name="Picture 72">
              <a:extLst>
                <a:ext uri="{FF2B5EF4-FFF2-40B4-BE49-F238E27FC236}">
                  <a16:creationId xmlns="" xmlns:a16="http://schemas.microsoft.com/office/drawing/2014/main" id="{486D8CA1-EBCF-CD4E-B63C-F405B2F80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3068" y="3659364"/>
              <a:ext cx="1300745" cy="151181"/>
            </a:xfrm>
            <a:prstGeom prst="rect">
              <a:avLst/>
            </a:prstGeom>
          </p:spPr>
        </p:pic>
        <p:sp>
          <p:nvSpPr>
            <p:cNvPr id="94" name="TextBox 73">
              <a:extLst>
                <a:ext uri="{FF2B5EF4-FFF2-40B4-BE49-F238E27FC236}">
                  <a16:creationId xmlns="" xmlns:a16="http://schemas.microsoft.com/office/drawing/2014/main" id="{AFAD0768-7379-CE46-8ABC-FE7E700915CF}"/>
                </a:ext>
              </a:extLst>
            </p:cNvPr>
            <p:cNvSpPr txBox="1"/>
            <p:nvPr/>
          </p:nvSpPr>
          <p:spPr>
            <a:xfrm>
              <a:off x="4727940" y="3637482"/>
              <a:ext cx="565162" cy="202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sz="60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-Tubulin</a:t>
              </a:r>
            </a:p>
          </p:txBody>
        </p:sp>
        <p:cxnSp>
          <p:nvCxnSpPr>
            <p:cNvPr id="95" name="Straight Connector 74">
              <a:extLst>
                <a:ext uri="{FF2B5EF4-FFF2-40B4-BE49-F238E27FC236}">
                  <a16:creationId xmlns="" xmlns:a16="http://schemas.microsoft.com/office/drawing/2014/main" id="{CCE9486F-9BB4-7844-B4F6-B75DAD701593}"/>
                </a:ext>
              </a:extLst>
            </p:cNvPr>
            <p:cNvCxnSpPr>
              <a:stCxn id="72" idx="0"/>
              <a:endCxn id="93" idx="2"/>
            </p:cNvCxnSpPr>
            <p:nvPr/>
          </p:nvCxnSpPr>
          <p:spPr>
            <a:xfrm flipH="1">
              <a:off x="5933441" y="2981048"/>
              <a:ext cx="1667" cy="829497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pieren 95">
            <a:extLst>
              <a:ext uri="{FF2B5EF4-FFF2-40B4-BE49-F238E27FC236}">
                <a16:creationId xmlns="" xmlns:a16="http://schemas.microsoft.com/office/drawing/2014/main" id="{73F40006-C3DF-0D4B-B7AF-39C986119A88}"/>
              </a:ext>
            </a:extLst>
          </p:cNvPr>
          <p:cNvGrpSpPr/>
          <p:nvPr/>
        </p:nvGrpSpPr>
        <p:grpSpPr>
          <a:xfrm>
            <a:off x="425223" y="2313291"/>
            <a:ext cx="1781485" cy="506109"/>
            <a:chOff x="425223" y="2313291"/>
            <a:chExt cx="1781485" cy="506109"/>
          </a:xfrm>
        </p:grpSpPr>
        <p:pic>
          <p:nvPicPr>
            <p:cNvPr id="97" name="Picture 77">
              <a:extLst>
                <a:ext uri="{FF2B5EF4-FFF2-40B4-BE49-F238E27FC236}">
                  <a16:creationId xmlns="" xmlns:a16="http://schemas.microsoft.com/office/drawing/2014/main" id="{C3B972D8-331C-064E-98D5-067EC2D7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7108" y="2324590"/>
              <a:ext cx="1299600" cy="152619"/>
            </a:xfrm>
            <a:prstGeom prst="rect">
              <a:avLst/>
            </a:prstGeom>
          </p:spPr>
        </p:pic>
        <p:pic>
          <p:nvPicPr>
            <p:cNvPr id="98" name="Picture 78">
              <a:extLst>
                <a:ext uri="{FF2B5EF4-FFF2-40B4-BE49-F238E27FC236}">
                  <a16:creationId xmlns="" xmlns:a16="http://schemas.microsoft.com/office/drawing/2014/main" id="{FB8775B3-5121-5F4B-ABA0-9F80C28A1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7107" y="2504350"/>
              <a:ext cx="1299601" cy="91713"/>
            </a:xfrm>
            <a:prstGeom prst="rect">
              <a:avLst/>
            </a:prstGeom>
          </p:spPr>
        </p:pic>
        <p:sp>
          <p:nvSpPr>
            <p:cNvPr id="99" name="TextBox 79">
              <a:extLst>
                <a:ext uri="{FF2B5EF4-FFF2-40B4-BE49-F238E27FC236}">
                  <a16:creationId xmlns="" xmlns:a16="http://schemas.microsoft.com/office/drawing/2014/main" id="{093231F8-1E47-5D4D-9745-A49420B7317F}"/>
                </a:ext>
              </a:extLst>
            </p:cNvPr>
            <p:cNvSpPr txBox="1"/>
            <p:nvPr/>
          </p:nvSpPr>
          <p:spPr>
            <a:xfrm>
              <a:off x="425223" y="2443531"/>
              <a:ext cx="510484" cy="206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Vinculin</a:t>
              </a:r>
            </a:p>
          </p:txBody>
        </p:sp>
        <p:sp>
          <p:nvSpPr>
            <p:cNvPr id="100" name="TextBox 80">
              <a:extLst>
                <a:ext uri="{FF2B5EF4-FFF2-40B4-BE49-F238E27FC236}">
                  <a16:creationId xmlns="" xmlns:a16="http://schemas.microsoft.com/office/drawing/2014/main" id="{60BF8743-D761-9B4F-8AB2-175A9A8F238E}"/>
                </a:ext>
              </a:extLst>
            </p:cNvPr>
            <p:cNvSpPr txBox="1"/>
            <p:nvPr/>
          </p:nvSpPr>
          <p:spPr>
            <a:xfrm>
              <a:off x="563133" y="2313291"/>
              <a:ext cx="351182" cy="206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</a:p>
          </p:txBody>
        </p:sp>
        <p:cxnSp>
          <p:nvCxnSpPr>
            <p:cNvPr id="101" name="Straight Connector 86">
              <a:extLst>
                <a:ext uri="{FF2B5EF4-FFF2-40B4-BE49-F238E27FC236}">
                  <a16:creationId xmlns="" xmlns:a16="http://schemas.microsoft.com/office/drawing/2014/main" id="{D4266A73-4B59-6A47-A291-9248BBAA7708}"/>
                </a:ext>
              </a:extLst>
            </p:cNvPr>
            <p:cNvCxnSpPr>
              <a:cxnSpLocks/>
              <a:stCxn id="97" idx="0"/>
              <a:endCxn id="98" idx="2"/>
            </p:cNvCxnSpPr>
            <p:nvPr/>
          </p:nvCxnSpPr>
          <p:spPr>
            <a:xfrm>
              <a:off x="1556908" y="2324590"/>
              <a:ext cx="0" cy="271473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88">
              <a:extLst>
                <a:ext uri="{FF2B5EF4-FFF2-40B4-BE49-F238E27FC236}">
                  <a16:creationId xmlns="" xmlns:a16="http://schemas.microsoft.com/office/drawing/2014/main" id="{446535A9-A7C1-D84E-B519-DB3FF44858B6}"/>
                </a:ext>
              </a:extLst>
            </p:cNvPr>
            <p:cNvSpPr txBox="1"/>
            <p:nvPr/>
          </p:nvSpPr>
          <p:spPr>
            <a:xfrm>
              <a:off x="1384851" y="2634734"/>
              <a:ext cx="30252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600">
                  <a:latin typeface="Arial" panose="020B0604020202020204" pitchFamily="34" charset="0"/>
                  <a:cs typeface="Arial" panose="020B0604020202020204" pitchFamily="34" charset="0"/>
                </a:rPr>
                <a:t>24 h</a:t>
              </a:r>
            </a:p>
          </p:txBody>
        </p:sp>
      </p:grpSp>
      <p:sp>
        <p:nvSpPr>
          <p:cNvPr id="103" name="TextBox 198">
            <a:extLst>
              <a:ext uri="{FF2B5EF4-FFF2-40B4-BE49-F238E27FC236}">
                <a16:creationId xmlns="" xmlns:a16="http://schemas.microsoft.com/office/drawing/2014/main" id="{AB45C7B7-C24C-834C-969A-4F97A220D53C}"/>
              </a:ext>
            </a:extLst>
          </p:cNvPr>
          <p:cNvSpPr txBox="1"/>
          <p:nvPr/>
        </p:nvSpPr>
        <p:spPr>
          <a:xfrm>
            <a:off x="150600" y="29718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="" xmlns:a16="http://schemas.microsoft.com/office/drawing/2014/main" id="{DA13870D-4EE1-3547-B41D-9AA8ABD8D63D}"/>
              </a:ext>
            </a:extLst>
          </p:cNvPr>
          <p:cNvSpPr txBox="1"/>
          <p:nvPr/>
        </p:nvSpPr>
        <p:spPr>
          <a:xfrm>
            <a:off x="417586" y="428888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="" xmlns:a16="http://schemas.microsoft.com/office/drawing/2014/main" id="{CF7ED503-7740-E84C-8594-F6A0BE5503ED}"/>
              </a:ext>
            </a:extLst>
          </p:cNvPr>
          <p:cNvSpPr txBox="1"/>
          <p:nvPr/>
        </p:nvSpPr>
        <p:spPr>
          <a:xfrm>
            <a:off x="2239569" y="4283841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="" xmlns:a16="http://schemas.microsoft.com/office/drawing/2014/main" id="{1F4C7D49-ACA4-044E-B40E-B0B1384C0D2A}"/>
              </a:ext>
            </a:extLst>
          </p:cNvPr>
          <p:cNvSpPr txBox="1"/>
          <p:nvPr/>
        </p:nvSpPr>
        <p:spPr>
          <a:xfrm>
            <a:off x="3865872" y="4293737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13" name="Textfeld 112">
            <a:extLst>
              <a:ext uri="{FF2B5EF4-FFF2-40B4-BE49-F238E27FC236}">
                <a16:creationId xmlns="" xmlns:a16="http://schemas.microsoft.com/office/drawing/2014/main" id="{44C4419A-24E9-974C-9EB2-E7F46480C2D8}"/>
              </a:ext>
            </a:extLst>
          </p:cNvPr>
          <p:cNvSpPr txBox="1"/>
          <p:nvPr/>
        </p:nvSpPr>
        <p:spPr>
          <a:xfrm>
            <a:off x="720697" y="4754273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14" name="Textfeld 113">
            <a:extLst>
              <a:ext uri="{FF2B5EF4-FFF2-40B4-BE49-F238E27FC236}">
                <a16:creationId xmlns="" xmlns:a16="http://schemas.microsoft.com/office/drawing/2014/main" id="{42965670-BA7C-EF4F-BED3-916ED68ABDAD}"/>
              </a:ext>
            </a:extLst>
          </p:cNvPr>
          <p:cNvSpPr txBox="1"/>
          <p:nvPr/>
        </p:nvSpPr>
        <p:spPr>
          <a:xfrm>
            <a:off x="2163921" y="4806879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04" name="TextBox 1"/>
          <p:cNvSpPr txBox="1"/>
          <p:nvPr/>
        </p:nvSpPr>
        <p:spPr>
          <a:xfrm>
            <a:off x="-13746" y="0"/>
            <a:ext cx="2385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199187" y="6410742"/>
            <a:ext cx="65826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S2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Analysis of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alterations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Otherwise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isogenic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p53 wild-type (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 and p53 null (p53</a:t>
            </a:r>
            <a:r>
              <a:rPr lang="de-DE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 HCT116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AUY922 ± 2 µM VE821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24 h. Analysis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indicated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Western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blotting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after 24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h,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vinculin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loading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Immunoblots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representative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(B)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workflow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BALB/c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assay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(BALB-CTA). WE-68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AUY922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1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7.5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KU55933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;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AUY922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1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5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KU55933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DMSO 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(C-D) 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indicated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genes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after 24 h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qPCR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All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graphs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show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 SEM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(*p&lt;0.05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**p&lt;0.01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***p&lt;0.001).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(E)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WE-68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A673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15-45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AUY922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2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VE821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5 µM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KU55933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combinations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24 h. 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Intracellular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reactive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oxygen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(ROS)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cytometry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CM-H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DCFDA. The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graphs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show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± SEM of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61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A4-Papier (210x297 mm)</PresentationFormat>
  <Paragraphs>67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>FLI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Marx</dc:creator>
  <cp:lastModifiedBy>Sonnemann, Jürgen</cp:lastModifiedBy>
  <cp:revision>967</cp:revision>
  <cp:lastPrinted>2020-09-04T14:50:17Z</cp:lastPrinted>
  <dcterms:created xsi:type="dcterms:W3CDTF">2018-06-28T13:36:42Z</dcterms:created>
  <dcterms:modified xsi:type="dcterms:W3CDTF">2020-09-30T09:17:50Z</dcterms:modified>
</cp:coreProperties>
</file>