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10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504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morning. Thank you, committee members, for your time. My dissertation introduces SBASURV, a method that makes sample availability a trainable part of survival learning. I'll motivate the problem, state my contributions, walk through the method and its theory, show the empirical validation on both controlled benchmarks and real colorectal-cancer data, and finish with limitations and how I defend the work. Total: about 20 minutes, then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First, the controlled validation. I induce a known covariate-dependent selection process so I have ground truth — an oracle fit on the full cohort. The differentiable stabilized-IPW head improves held-out concordance over the naive neural head on all five datasets, the gains shown here. Because selection is induced, I know these improvements are the mechanism working, not a dataset artifact. The diamonds are the oracle target.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want to be candid here, because a defense should pre-empt the obvious challenge. IPW is not free. On coefficient recovery, stabilized IPW helps where overlap is good — METABRIC and gbsg — and hurts where overlap is weak. This is the textbook bias–variance signature of inverse-probability weighting, not a flaw in my method. On SUPPORT, uncapped weights reach about 27, which collapses effective sample size — exactly the regime my Theorem 2 and weight clipping address. I treat weight diagnostics as primary results, not as something to bury. Reporting where a method fails is how I earn trust in where it succeeds.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the real deployment — 633 TCGA colorectal-cancer cases, three genuine modalities. Clinical-plus-omics fusion reaches a Harrell C of 0.68. The real availability weights are well-conditioned: effective sample size 96 percent. And here's the key behavior: weighting moves the fitted coefficients — it shifts the estimand toward the population — while discrimination barely changes, 0.679 to 0.680. That is exactly correct for a population-targeting method. Concordance is not the metric IPW is designed to move; the estimand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scientific payoff, and the part I'm most keen to defend. I asked a question central to molecular pathological epidemiology: does the stage effect differ across molecular subtypes? Using a convenient tumor-mutation-burden / MSI proxy, I get a strongly significant heterogeneity — Q of 10.2, p of 0.001. But when I replace the proxy with a genuine methylation-defined CIMP subtype, the heterogeneity vanishes — Q of 0.01, p of 0.92. The proxy finding does not replicate. The lesson: a built-in heterogeneity test is as valuable for the nulls it returns as for the signals, and subtype conclusions must rest on assay-grounded definitions, not surrogates entangled with stage and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defensible thesis states its own limits before the committee does. Four. Identification: my consistency depends on missing-at-random availability and a correct propensity model — unmeasured selection is not fixed by weighting on observed covariates, and I say so. Power: the cohorts are modest, so I read the three-modality results for relative ordering, not absolute claims. Measurement: my pathology features are deliberately label-blind mean-pooling, a conservative lower bound, and my MSI proxy is exactly the kind of surrogate I show can mislead. External validity: everything real is within TCGA — prospective multi-institution validation is required, and I frame this explicitly as a research instrument, not a clinical tool.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me pre-empt the three questions I expect. One: does weighting help if discrimination barely moves? Concordance is simply not what IPW targets — the coefficient shift is the evidence, and diagnostics are the yardstick. Two: small gains, underpowered? The contribution is a proven mechanism validated against oracle ground truth on five benchmarks; the real deployment is reported with full caveats. Three: why mean-pooled pathology instead of attention-MIL? Deliberately — it's a reproducible lower bound, and trained MIL would overfit at 69 events. I name it as the natural extension. I'm happy to go deeper on any of these.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conclude. SBASURV makes sample availability a trainable part of survival learning: a stabilized-IPW Cox objective and a differentiable heterogeneity head, both architecture-agnostic and theoretically grounded. I validated the mechanism on five public datasets and deployed it end-to-end on real colorectal cancer across three modalities. I reported it conservatively — the estimand moves while discrimination holds, and my heterogeneity test is honest about proxy versus genuine subtypes. The thesis is that population estimands, weight diagnostics, and assay-grounded subtype testing belong inside multimodal survival models, not bolted on afterward. Thank you — I welcome your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my graphical abstract, and it is the single slide that holds the entire thesis. Read it left to right. On the left is the problem: when measurement availability depends on prognostic variables, the analyzable subset is a biased draw and a model fit on it targets the wrong estimand. In the centre is the contribution — one architecture-agnostic head that attaches to a linear, deep, or foundation-model backbone, combining a stabilized IPW-Cox objective with a differentiable heterogeneity test, and reducing to the ordinary neural Cox objective at unit weights. On the right is the validation: the same head runs on real TCGA colorectal cancer with Phikon foundation-model pathology, and at population scale on 59,057 NHANES adults. Along the bottom are the four results I want the committee to remember: 62% better estimand recovery under genuine selection; a negative control showing the correction is inert under near-random selection; the proxy-versus-assay subtype caution; and the auditable weight diagnostics. If I had to defend the work with a single slide, this is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core problem. A model using whole-slide images, omics, or molecular subtypes can only be trained on patients whose tissue survived this entire pipeline — collected, archived, retrieved, assayed, QC-passed. Every one of those steps depends on variables that are themselves prognostic. So the analyzable subset is not a random sample. The ordinary Cox partial likelihood then silently targets the analyzable-sample relationship, not the population. And critically, this gets worse, not better, as we add modalities.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is this unsolved? Each community has half the answer. Deep survival models give us representation learning but ignore selection. Classical epidemiology gives us inverse-probability weighting and the Lunn–McNeil heterogeneity method, but only as post-hoc procedures outside the model. And multimodal fusion models maximize discrimination but take the analyzable cohort as given. Nobody has put selection correction inside the trainable objective of a multimodal survival learner. That is the gap I close.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Five contributions. One: a selection-bias-aware survival head that puts stabilized IPW weights into the Cox likelihood — and importantly, into the risk-set denominator, not just the event term. Two: a differentiable version of the Lunn–McNeil duplication method, so heterogeneity testing is a native output. Three: theory — I prove the weighted score targets the population estimand, and bound the gradient variance. Four: mechanism validation on five public datasets. Five: a real, end-to-end three-modality colorectal-cancer deployment. Let me take these in turn.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remember one sentence, this is it: I make sample availability a first-class, trainable object, so the model targets the population rather than the analyzable sample. And the same head runs unchanged from controlled benchmarks to real colorectal cancer — that architecture-agnostic property is what makes it practical.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Architecturally, SBASURV is a terminal head. Three real modalities — clinical, omics, and whole-slide pathology — feed a shared representation. The head has two sub-blocks: the stabilized-IPW Cox objective, and the differentiable heterogeneity module. Underneath, an availability model estimates the propensity from variables observed for both analyzable and non-analyzable cases, producing stabilized, clipped weights. The key engineering point: I report the full weight distribution and effective sample size with every result — diagnostics are part of the result, not an appendix.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objective. It looks like a Cox partial likelihood, but with two changes. The event term is weighted by w-bar — that part is standard IPW. The novel part is in the denominator: I weight the risk set too. Why? Because the risk set is itself sampled through the availability process — the patients who are at risk are also subject to selection. Classical post-hoc IPW weights only the numerator and is therefore insufficient. And note: if all weights equal one, this collapses exactly to the standard neural Cox objective, so my method is a clean generalization.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theory has two parts. Theorem 1 is about what we estimate: under missing-at-random availability, positivity, and standard Cox regularity, the weighted score computed only in the analyzable sample has the same population zero as the full-cohort score. The multiplicative factor cancels in the risk-set ratio. So the estimator is consistent for the population parameter, with a robust sandwich variance. Theorem 2 is about whether we can train it: with clipped weights, I bound the mini-batch gradient variance by b-squared G-squared over m. This means weight clipping isn't an ad-hoc trick — it's what makes the stochastic optimization provably stable. If a committee member presses on rigor, this slide is my anchor.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4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463040"/>
            <a:ext cx="4114800" cy="4114800"/>
          </a:xfrm>
          <a:prstGeom prst="ellipse">
            <a:avLst/>
          </a:prstGeom>
          <a:solidFill>
            <a:srgbClr val="0B3C5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10789920" y="4206240"/>
            <a:ext cx="3291840" cy="3291840"/>
          </a:xfrm>
          <a:prstGeom prst="ellipse">
            <a:avLst/>
          </a:prstGeom>
          <a:solidFill>
            <a:srgbClr val="1C7293">
              <a:alpha val="4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731520" y="1051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DOCTORAL DISSERTATION DEFENSE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104241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Selection-Bias-Aware Multimodal</a:t>
            </a:r>
            <a:endParaRPr lang="en-US" sz="4000" dirty="0"/>
          </a:p>
          <a:p>
            <a:pPr marL="0" indent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Survival Learning for Molecular</a:t>
            </a:r>
            <a:endParaRPr lang="en-US" sz="4000" dirty="0"/>
          </a:p>
          <a:p>
            <a:pPr marL="0" indent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Pathological Epidemiology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388620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Stabilized IPW–Cox Objective with a Differentiable Etiologic-Heterogeneity Head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777240" y="4709160"/>
            <a:ext cx="2926080" cy="0"/>
          </a:xfrm>
          <a:prstGeom prst="line">
            <a:avLst/>
          </a:prstGeom>
          <a:noFill/>
          <a:ln w="25400">
            <a:solidFill>
              <a:srgbClr val="C9A24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731520" y="49377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Candidate: 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 Sahng Suh (서영상)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31520" y="5303520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Advisor: 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Shuji Ogino, M.D., Ph.D. — Brigham and Women's Hospital / Harvard Medical School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571500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 University / The Machina AI · Seoul, Republic of Korea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· MECHANISM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Improves concordance on all five benchmarks</a:t>
            </a:r>
            <a:endParaRPr lang="en-US" sz="3000" dirty="0"/>
          </a:p>
        </p:txBody>
      </p:sp>
      <p:pic>
        <p:nvPicPr>
          <p:cNvPr id="4" name="Image 0" descr="/home/claude/journals/figs_png/fig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1691640"/>
            <a:ext cx="6949440" cy="402336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772400" y="1920240"/>
            <a:ext cx="3794760" cy="3566160"/>
          </a:xfrm>
          <a:prstGeom prst="roundRect">
            <a:avLst>
              <a:gd name="adj" fmla="val 1538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Text 3"/>
          <p:cNvSpPr/>
          <p:nvPr/>
        </p:nvSpPr>
        <p:spPr>
          <a:xfrm>
            <a:off x="8001000" y="21031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Controlled validation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001000" y="2514600"/>
            <a:ext cx="33832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Induced covariate-dependent selection; oracle = full-cohort fit.
</a:t>
            </a:r>
            <a:r>
              <a:rPr lang="en-US" sz="1350" b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Stab-IPW &gt; naive on 5/5:
</a:t>
            </a: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gbsg  0.609 → 0.639</a:t>
            </a:r>
            <a:endParaRPr lang="en-US" sz="12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colon  0.599 → 0.628</a:t>
            </a:r>
            <a:endParaRPr lang="en-US" sz="12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 0.505 → 0.539</a:t>
            </a:r>
            <a:endParaRPr lang="en-US" sz="12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METABRIC  0.579 → 0.600</a:t>
            </a:r>
            <a:endParaRPr lang="en-US" sz="12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GBSG2  0.603 → 0.624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· HONESTY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Where IPW helps — and where it does not</a:t>
            </a:r>
            <a:endParaRPr lang="en-US" sz="3000" dirty="0"/>
          </a:p>
        </p:txBody>
      </p:sp>
      <p:pic>
        <p:nvPicPr>
          <p:cNvPr id="4" name="Image 0" descr="/home/claude/journals/figs_png/fig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1783080"/>
            <a:ext cx="6766560" cy="38404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635240" y="1920240"/>
            <a:ext cx="3931920" cy="3611880"/>
          </a:xfrm>
          <a:prstGeom prst="roundRect">
            <a:avLst>
              <a:gd name="adj" fmla="val 1519"/>
            </a:avLst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Text 3"/>
          <p:cNvSpPr/>
          <p:nvPr/>
        </p:nvSpPr>
        <p:spPr>
          <a:xfrm>
            <a:off x="7863840" y="210312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Bias–variance, shown not hidden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863840" y="2743200"/>
            <a:ext cx="347472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Coefficient recovery improves on METABRIC &amp; gbsg, worsens where overlap is weak.
This is the IPW bias–variance signature — not a defect. Uncapped weights on SUPPORT reach ≈27, collapsing ESS.
</a:t>
            </a: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 diagnostics (ESS, overlap) are reported as primary results.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· REAL DEPLOYMENT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 TCGA colorectal cancer: estimand shifts, discrimination holds</a:t>
            </a:r>
            <a:endParaRPr lang="en-US" sz="3000" dirty="0"/>
          </a:p>
        </p:txBody>
      </p:sp>
      <p:pic>
        <p:nvPicPr>
          <p:cNvPr id="4" name="Image 0" descr="/home/claude/journals/figs_png/fig5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1737360"/>
            <a:ext cx="6858000" cy="3931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680960" y="1828800"/>
            <a:ext cx="3886200" cy="1170432"/>
          </a:xfrm>
          <a:prstGeom prst="roundRect">
            <a:avLst>
              <a:gd name="adj" fmla="val 4688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Text 3"/>
          <p:cNvSpPr/>
          <p:nvPr/>
        </p:nvSpPr>
        <p:spPr>
          <a:xfrm>
            <a:off x="7680960" y="1938528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0.68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7680960" y="2487168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Harrell C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clinical+omics fusion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7680960" y="3127248"/>
            <a:ext cx="3886200" cy="1170432"/>
          </a:xfrm>
          <a:prstGeom prst="roundRect">
            <a:avLst>
              <a:gd name="adj" fmla="val 4688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Text 6"/>
          <p:cNvSpPr/>
          <p:nvPr/>
        </p:nvSpPr>
        <p:spPr>
          <a:xfrm>
            <a:off x="7680960" y="3236976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96%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7680960" y="3785616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sample size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(weights well-conditioned)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7680960" y="4425696"/>
            <a:ext cx="3886200" cy="1170432"/>
          </a:xfrm>
          <a:prstGeom prst="roundRect">
            <a:avLst>
              <a:gd name="adj" fmla="val 4688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Text 9"/>
          <p:cNvSpPr/>
          <p:nvPr/>
        </p:nvSpPr>
        <p:spPr>
          <a:xfrm>
            <a:off x="7680960" y="4535424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0.679→0.680</a:t>
            </a:r>
            <a:endParaRPr lang="en-US" sz="2600" dirty="0"/>
          </a:p>
        </p:txBody>
      </p:sp>
      <p:sp>
        <p:nvSpPr>
          <p:cNvPr id="13" name="Text 10"/>
          <p:cNvSpPr/>
          <p:nvPr/>
        </p:nvSpPr>
        <p:spPr>
          <a:xfrm>
            <a:off x="7680960" y="5084064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discrimination under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availability weighting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SCIENTIFIC FINDING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Proxy subtype ≠ genuine subtype</a:t>
            </a:r>
            <a:endParaRPr lang="en-US" sz="3000" dirty="0"/>
          </a:p>
        </p:txBody>
      </p:sp>
      <p:pic>
        <p:nvPicPr>
          <p:cNvPr id="4" name="Image 0" descr="/home/claude/journals/figs_png/fig7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1737360"/>
            <a:ext cx="7040880" cy="3931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818120" y="1828800"/>
            <a:ext cx="3749040" cy="1691640"/>
          </a:xfrm>
          <a:prstGeom prst="roundRect">
            <a:avLst>
              <a:gd name="adj" fmla="val 3243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" name="Text 3"/>
          <p:cNvSpPr/>
          <p:nvPr/>
        </p:nvSpPr>
        <p:spPr>
          <a:xfrm>
            <a:off x="8046720" y="19659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TMB/MSI proxy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8046720" y="23774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= 10.2,  p = 0.001
</a:t>
            </a:r>
            <a:r>
              <a:rPr lang="en-US" sz="12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heterogeneity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7818120" y="3703320"/>
            <a:ext cx="3749040" cy="1783080"/>
          </a:xfrm>
          <a:prstGeom prst="roundRect">
            <a:avLst>
              <a:gd name="adj" fmla="val 3077"/>
            </a:avLst>
          </a:prstGeom>
          <a:solidFill>
            <a:srgbClr val="0B3C5D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Text 6"/>
          <p:cNvSpPr/>
          <p:nvPr/>
        </p:nvSpPr>
        <p:spPr>
          <a:xfrm>
            <a:off x="8046720" y="38404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Genuine CIMP (methylation)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804672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= 0.01,  p = 0.92
</a:t>
            </a:r>
            <a:r>
              <a:rPr lang="en-US" sz="12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heterogeneous — the proxy finding does not replicate.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&amp; THREATS TO VALIDITY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 claim — and what I do not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27080" cy="987552"/>
          </a:xfrm>
          <a:prstGeom prst="roundRect">
            <a:avLst>
              <a:gd name="adj" fmla="val 555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868680" y="1783080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Identification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3429000" y="1947672"/>
            <a:ext cx="0" cy="658368"/>
          </a:xfrm>
          <a:prstGeom prst="line">
            <a:avLst/>
          </a:prstGeom>
          <a:noFill/>
          <a:ln w="190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3657600" y="1783080"/>
            <a:ext cx="77266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Consistency rests on MAR availability + positivity + a correct propensity model. Unmeasured selection (specimen handling, referral) is not removed by weighting on observed covariates.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2862072"/>
            <a:ext cx="10927080" cy="987552"/>
          </a:xfrm>
          <a:prstGeom prst="roundRect">
            <a:avLst>
              <a:gd name="adj" fmla="val 555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868680" y="2862072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Statistical power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3429000" y="3026664"/>
            <a:ext cx="0" cy="658368"/>
          </a:xfrm>
          <a:prstGeom prst="line">
            <a:avLst/>
          </a:prstGeom>
          <a:noFill/>
          <a:ln w="190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657600" y="2862072"/>
            <a:ext cx="77266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TCGA cohorts are modest (122 / 69 events). The three-modality table is read for relative ordering within a common cohort, not absolute performance.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3941064"/>
            <a:ext cx="10927080" cy="987552"/>
          </a:xfrm>
          <a:prstGeom prst="roundRect">
            <a:avLst>
              <a:gd name="adj" fmla="val 555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68680" y="3941064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Measurement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3429000" y="4105656"/>
            <a:ext cx="0" cy="658368"/>
          </a:xfrm>
          <a:prstGeom prst="line">
            <a:avLst/>
          </a:prstGeom>
          <a:noFill/>
          <a:ln w="190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3657600" y="3941064"/>
            <a:ext cx="77266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Phikon pathology features are mean-pooled (label-blind) — a conservative lower bound. The MSI proxy is a surrogate, which §heterogeneity explicitly shows can mislead.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5020056"/>
            <a:ext cx="10927080" cy="987552"/>
          </a:xfrm>
          <a:prstGeom prst="roundRect">
            <a:avLst>
              <a:gd name="adj" fmla="val 555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868680" y="5020056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External validity</a:t>
            </a:r>
            <a:endParaRPr lang="en-US" sz="1550" dirty="0"/>
          </a:p>
        </p:txBody>
      </p:sp>
      <p:sp>
        <p:nvSpPr>
          <p:cNvPr id="18" name="Shape 16"/>
          <p:cNvSpPr/>
          <p:nvPr/>
        </p:nvSpPr>
        <p:spPr>
          <a:xfrm>
            <a:off x="3429000" y="5184648"/>
            <a:ext cx="0" cy="658368"/>
          </a:xfrm>
          <a:prstGeom prst="line">
            <a:avLst/>
          </a:prstGeom>
          <a:noFill/>
          <a:ln w="190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657600" y="5020056"/>
            <a:ext cx="77266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real results are within TCGA. Prospective, multi-institution, non-Western validation per TRIPOD+AI is required before any clinical reading. This is a research instrument, not a clinical tool.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224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ANTICIPATED QUESTIONS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Defending the contribution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37360"/>
            <a:ext cx="10927080" cy="1371600"/>
          </a:xfrm>
          <a:prstGeom prst="roundRect">
            <a:avLst>
              <a:gd name="adj" fmla="val 4000"/>
            </a:avLst>
          </a:prstGeom>
          <a:solidFill>
            <a:srgbClr val="0B3C5D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914400" y="188366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"Discrimination barely moves — so does weighting help?"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914400" y="2304288"/>
            <a:ext cx="10424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Defense:  </a:t>
            </a:r>
            <a:r>
              <a:rPr lang="en-US" sz="13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Concordance is not the target. IPW shifts the estimand toward the population; the coefficient shift ‖Δβ‖ is the evidence, and weight diagnostics — not C-index — are the yardstick.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3218688"/>
            <a:ext cx="10927080" cy="1371600"/>
          </a:xfrm>
          <a:prstGeom prst="roundRect">
            <a:avLst>
              <a:gd name="adj" fmla="val 4000"/>
            </a:avLst>
          </a:prstGeom>
          <a:solidFill>
            <a:srgbClr val="0B3C5D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914400" y="3364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"The real gains are small and cohorts underpowered."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914400" y="3785616"/>
            <a:ext cx="10424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Defense:  </a:t>
            </a:r>
            <a:r>
              <a:rPr lang="en-US" sz="13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contribution is a principled, differentiable mechanism, proven on five benchmarks with oracle ground truth. The real deployment is reported conservatively, with caveats and external validation flagged.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4700016"/>
            <a:ext cx="10927080" cy="1371600"/>
          </a:xfrm>
          <a:prstGeom prst="roundRect">
            <a:avLst>
              <a:gd name="adj" fmla="val 4000"/>
            </a:avLst>
          </a:prstGeom>
          <a:solidFill>
            <a:srgbClr val="0B3C5D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914400" y="484632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"Mean-pooled pathology is weak — why not attention-MIL?"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914400" y="5266944"/>
            <a:ext cx="10424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Defense:  </a:t>
            </a:r>
            <a:r>
              <a:rPr lang="en-US" sz="13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Deliberately. Label-blind pooling is a reproducible lower bound; a trained MIL aggregator would risk overfitting at 69 events. I report the conservative result, and name MIL as the natural extension.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224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4389120"/>
            <a:ext cx="4114800" cy="4114800"/>
          </a:xfrm>
          <a:prstGeom prst="ellipse">
            <a:avLst/>
          </a:prstGeom>
          <a:solidFill>
            <a:srgbClr val="0B3C5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10515600" y="-1371600"/>
            <a:ext cx="3657600" cy="3657600"/>
          </a:xfrm>
          <a:prstGeom prst="ellipse">
            <a:avLst/>
          </a:prstGeom>
          <a:solidFill>
            <a:srgbClr val="1C7293">
              <a:alpha val="4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731520" y="8686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Availability belongs inside the model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777240" y="2523744"/>
            <a:ext cx="146304" cy="146304"/>
          </a:xfrm>
          <a:prstGeom prst="ellipse">
            <a:avLst/>
          </a:prstGeom>
          <a:solidFill>
            <a:srgbClr val="C9A24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1097280" y="2377440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5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stabilized-IPW Cox objective + a differentiable etiologic-heterogeneity head — architecture-agnostic, theoretically grounded.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77240" y="3273552"/>
            <a:ext cx="146304" cy="146304"/>
          </a:xfrm>
          <a:prstGeom prst="ellipse">
            <a:avLst/>
          </a:prstGeom>
          <a:solidFill>
            <a:srgbClr val="C9A24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097280" y="3127248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5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Validated on five public datasets and deployed end-to-end on real TCGA colorectal cancer across clinical, omics, and pathology.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777240" y="4023360"/>
            <a:ext cx="146304" cy="146304"/>
          </a:xfrm>
          <a:prstGeom prst="ellipse">
            <a:avLst/>
          </a:prstGeom>
          <a:solidFill>
            <a:srgbClr val="C9A24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1097280" y="3877056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5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Reported conservatively: the estimand moves while discrimination holds; heterogeneity is significant on a proxy yet null on a genuine subtype.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777240" y="4773168"/>
            <a:ext cx="146304" cy="146304"/>
          </a:xfrm>
          <a:prstGeom prst="ellipse">
            <a:avLst/>
          </a:prstGeom>
          <a:solidFill>
            <a:srgbClr val="C9A24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1097280" y="4626864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5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estimands, weight diagnostics, and assay-grounded subtype testing belong inside multimodal survival models — not bolted on.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777240" y="5623560"/>
            <a:ext cx="2743200" cy="0"/>
          </a:xfrm>
          <a:prstGeom prst="line">
            <a:avLst/>
          </a:prstGeom>
          <a:noFill/>
          <a:ln w="31750">
            <a:solidFill>
              <a:srgbClr val="C9A24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731520" y="5806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you. I welcome the committee's questions.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ONE-SLIDE OVERVIEW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whole thesis in one figure</a:t>
            </a:r>
            <a:endParaRPr lang="en-US" sz="2600" dirty="0"/>
          </a:p>
        </p:txBody>
      </p:sp>
      <p:pic>
        <p:nvPicPr>
          <p:cNvPr id="4" name="Image 0" descr="/home/claude/journals/graphical_abstract_out/Graphical_Abstract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02920" y="1002323"/>
            <a:ext cx="11155680" cy="5197309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63880" y="6108895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(left) → one architecture-agnostic head (centre) → validation at tissue and population scale (right) → four key results (bottom).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Tissue-derived models are trained on a biased subset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1737360" cy="868680"/>
          </a:xfrm>
          <a:prstGeom prst="roundRect">
            <a:avLst>
              <a:gd name="adj" fmla="val 631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640080" y="187452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359152" y="1874520"/>
            <a:ext cx="182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505456" y="1874520"/>
            <a:ext cx="1737360" cy="868680"/>
          </a:xfrm>
          <a:prstGeom prst="roundRect">
            <a:avLst>
              <a:gd name="adj" fmla="val 631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2505456" y="187452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Collected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24528" y="1874520"/>
            <a:ext cx="182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370832" y="1874520"/>
            <a:ext cx="1737360" cy="868680"/>
          </a:xfrm>
          <a:prstGeom prst="roundRect">
            <a:avLst>
              <a:gd name="adj" fmla="val 631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370832" y="187452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Archived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089904" y="1874520"/>
            <a:ext cx="182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36208" y="1874520"/>
            <a:ext cx="1737360" cy="868680"/>
          </a:xfrm>
          <a:prstGeom prst="roundRect">
            <a:avLst>
              <a:gd name="adj" fmla="val 631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6236208" y="187452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Retrieved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955280" y="1874520"/>
            <a:ext cx="182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101584" y="1874520"/>
            <a:ext cx="1737360" cy="868680"/>
          </a:xfrm>
          <a:prstGeom prst="roundRect">
            <a:avLst>
              <a:gd name="adj" fmla="val 6316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8101584" y="187452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Assayed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820656" y="1874520"/>
            <a:ext cx="182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9966960" y="1874520"/>
            <a:ext cx="1737360" cy="868680"/>
          </a:xfrm>
          <a:prstGeom prst="roundRect">
            <a:avLst>
              <a:gd name="adj" fmla="val 6316"/>
            </a:avLst>
          </a:prstGeom>
          <a:solidFill>
            <a:srgbClr val="0B3C5D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9966960" y="187452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Passed QC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(analyzable)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29718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depends on prognostic variables — stage, site, age, comorbidity, institution, specimen age, follow-up intensity.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640080" y="3657600"/>
            <a:ext cx="10927080" cy="1371600"/>
          </a:xfrm>
          <a:prstGeom prst="roundRect">
            <a:avLst>
              <a:gd name="adj" fmla="val 4000"/>
            </a:avLst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914400" y="3840480"/>
            <a:ext cx="10424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6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Consequence:  </a:t>
            </a:r>
            <a:r>
              <a:rPr lang="en-US" sz="16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analyzable sample is a </a:t>
            </a: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covariate-dependent draw</a:t>
            </a:r>
            <a:r>
              <a:rPr lang="en-US" sz="16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from the incident-case population. A model that ignores this estimates the </a:t>
            </a:r>
            <a:r>
              <a:rPr lang="en-US" sz="1600" i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analyzable-sample relationship</a:t>
            </a:r>
            <a:r>
              <a:rPr lang="en-US" sz="160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not the population one. The problem grows as pipelines add tissue modalities (WSI, omics).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GAP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tools exist — but not inside the objective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27080" cy="1325880"/>
          </a:xfrm>
          <a:prstGeom prst="roundRect">
            <a:avLst>
              <a:gd name="adj" fmla="val 4138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914400" y="1993392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Neural survival models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114800" y="2057400"/>
            <a:ext cx="0" cy="868680"/>
          </a:xfrm>
          <a:prstGeom prst="line">
            <a:avLst/>
          </a:prstGeom>
          <a:noFill/>
          <a:ln w="190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343400" y="1993392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DeepSurv, Cox-nnet, DeepHit, Cox-Time, SurvTRACE optimize representations — but assume the training sample represents the deployment population.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40080" y="3291840"/>
            <a:ext cx="10927080" cy="1325880"/>
          </a:xfrm>
          <a:prstGeom prst="roundRect">
            <a:avLst>
              <a:gd name="adj" fmla="val 4138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914400" y="3456432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Classical IPW &amp; MPE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4114800" y="3520440"/>
            <a:ext cx="0" cy="868680"/>
          </a:xfrm>
          <a:prstGeom prst="line">
            <a:avLst/>
          </a:prstGeom>
          <a:noFill/>
          <a:ln w="190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343400" y="3456432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Stabilized inverse-probability weighting and the Lunn–McNeil method correct selection — but only post-hoc, outside any learned model.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640080" y="4754880"/>
            <a:ext cx="10927080" cy="1325880"/>
          </a:xfrm>
          <a:prstGeom prst="roundRect">
            <a:avLst>
              <a:gd name="adj" fmla="val 4138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914400" y="4919472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Multimodal fusion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4114800" y="4983480"/>
            <a:ext cx="0" cy="868680"/>
          </a:xfrm>
          <a:prstGeom prst="line">
            <a:avLst/>
          </a:prstGeom>
          <a:noFill/>
          <a:ln w="190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4343400" y="4919472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Pathomic Fusion, PORPOISE fuse histology + omics for discrimination — but treat the analyzable cohort as given, with no native heterogeneity test.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224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this dissertation delivers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8686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645920" y="1691640"/>
            <a:ext cx="987552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Selection-bias-aware head   </a:t>
            </a:r>
            <a:r>
              <a:rPr lang="en-US" sz="13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Stabilized IPW weights inserted into the Cox partial likelihood — weighting both the event term AND the risk-set denominator.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624328"/>
            <a:ext cx="8686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645920" y="2624328"/>
            <a:ext cx="987552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Differentiable heterogeneity   </a:t>
            </a:r>
            <a:r>
              <a:rPr lang="en-US" sz="13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Lunn–McNeil duplication method as a differentiable module emitting subtype log-HRs and a Wald statistic natively.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3557016"/>
            <a:ext cx="8686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645920" y="3557016"/>
            <a:ext cx="987552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Theory: target &amp; trainability   </a:t>
            </a:r>
            <a:r>
              <a:rPr lang="en-US" sz="13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estimating-equation result + a gradient-variance bound that justifies weight clipping for stable SGD.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4489704"/>
            <a:ext cx="8686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1645920" y="4489704"/>
            <a:ext cx="987552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 validation   </a:t>
            </a:r>
            <a:r>
              <a:rPr lang="en-US" sz="13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five public datasets with induced selection, the head improves held-out concordance over a naive head on all five.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5422392"/>
            <a:ext cx="8686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1645920" y="5422392"/>
            <a:ext cx="987552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multimodal CRC deployment   </a:t>
            </a:r>
            <a:r>
              <a:rPr lang="en-US" sz="13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Identical head on TCGA-COAD/READ across clinical + omics + whole-slide pathology, with real analyzability weights.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INSIGHT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2011680"/>
            <a:ext cx="103327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Make sample availability a </a:t>
            </a:r>
            <a:r>
              <a:rPr lang="en-US" sz="33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first-class, trainable object</a:t>
            </a:r>
            <a:r>
              <a:rPr lang="en-US" sz="33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in survival learning — so the model targets the </a:t>
            </a:r>
            <a:r>
              <a:rPr lang="en-US" sz="33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population</a:t>
            </a:r>
            <a:r>
              <a:rPr lang="en-US" sz="33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, not the analyzable sample.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960120" y="4343400"/>
            <a:ext cx="2743200" cy="0"/>
          </a:xfrm>
          <a:prstGeom prst="line">
            <a:avLst/>
          </a:prstGeom>
          <a:noFill/>
          <a:ln w="31750">
            <a:solidFill>
              <a:srgbClr val="C9A24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head runs unchanged from synthetic benchmarks to real TCGA colorectal cancer.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Architecture: one head, three modalities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2286000" cy="841248"/>
          </a:xfrm>
          <a:prstGeom prst="roundRect">
            <a:avLst>
              <a:gd name="adj" fmla="val 6522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640080" y="1783080"/>
            <a:ext cx="22860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752344"/>
            <a:ext cx="2286000" cy="841248"/>
          </a:xfrm>
          <a:prstGeom prst="roundRect">
            <a:avLst>
              <a:gd name="adj" fmla="val 6522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640080" y="2752344"/>
            <a:ext cx="22860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Tumor omics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(RNA-seq, TMB)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3721608"/>
            <a:ext cx="2286000" cy="841248"/>
          </a:xfrm>
          <a:prstGeom prst="roundRect">
            <a:avLst>
              <a:gd name="adj" fmla="val 6522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640080" y="3721608"/>
            <a:ext cx="22860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Whole-slide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pathology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017520" y="2468880"/>
            <a:ext cx="457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3611880" y="2194560"/>
            <a:ext cx="1828800" cy="1463040"/>
          </a:xfrm>
          <a:prstGeom prst="roundRect">
            <a:avLst>
              <a:gd name="adj" fmla="val 3750"/>
            </a:avLst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611880" y="219456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representation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hϕ(X)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532120" y="2468880"/>
            <a:ext cx="457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6126480" y="1783080"/>
            <a:ext cx="5440680" cy="2331720"/>
          </a:xfrm>
          <a:prstGeom prst="roundRect">
            <a:avLst>
              <a:gd name="adj" fmla="val 2353"/>
            </a:avLst>
          </a:prstGeom>
          <a:solidFill>
            <a:srgbClr val="0B3C5D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6126480" y="1920240"/>
            <a:ext cx="5440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2E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HEAD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355080" y="2331720"/>
            <a:ext cx="498348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6492240" y="2331720"/>
            <a:ext cx="4709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Stabilized-IPW Cox objective
</a:t>
            </a: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weights enter event term + risk-set denominator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355080" y="3200400"/>
            <a:ext cx="498348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6492240" y="3200400"/>
            <a:ext cx="4709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Differentiable heterogeneity head
</a:t>
            </a:r>
            <a:r>
              <a:rPr lang="en-US" sz="115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Lunn–McNeil duplication → Wald statistic Q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40080" y="4434840"/>
            <a:ext cx="10927080" cy="1234440"/>
          </a:xfrm>
          <a:prstGeom prst="roundRect">
            <a:avLst>
              <a:gd name="adj" fmla="val 4444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914400" y="4572000"/>
            <a:ext cx="10424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35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 model  </a:t>
            </a:r>
            <a:r>
              <a:rPr lang="en-US" sz="1350" i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π̂(x) = P(A=1 | X=x)</a:t>
            </a:r>
            <a:r>
              <a:rPr lang="en-US" sz="13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estimated from variables observed for BOTH analyzable and non-analyzable cases  →  stabilized weight  </a:t>
            </a:r>
            <a:r>
              <a:rPr lang="en-US" sz="1350" b="1" i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 = p̂_A / π̂(x)</a:t>
            </a:r>
            <a:r>
              <a:rPr lang="en-US" sz="13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 clipped at 1st/99th percentiles. Every result reports the full weight panel + ESS.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· OBJECTIVE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weighted Cox partial likelihood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27080" cy="1371600"/>
          </a:xfrm>
          <a:prstGeom prst="roundRect">
            <a:avLst>
              <a:gd name="adj" fmla="val 4000"/>
            </a:avLst>
          </a:prstGeom>
          <a:solidFill>
            <a:srgbClr val="12243B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822960" y="1783080"/>
            <a:ext cx="10561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ℒ(θ) = −  Σᵢ  Δᵢ · w̄ᵢ · [ fθ(hᵢ) − log Σⱼ∈R(Tᵢ)  w̄ⱼ · exp( fθ(hⱼ) ) ]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640080" y="3429000"/>
            <a:ext cx="5349240" cy="2194560"/>
          </a:xfrm>
          <a:prstGeom prst="roundRect">
            <a:avLst>
              <a:gd name="adj" fmla="val 2500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868680" y="36118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insight others miss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402336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r>
              <a:rPr lang="en-US" sz="145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risk-set denominator</a:t>
            </a: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weighted too — because the risk set is itself sampled through the availability process. Weighting only the event term (classical post-hoc IPW) is insufficient.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217920" y="3429000"/>
            <a:ext cx="5349240" cy="2194560"/>
          </a:xfrm>
          <a:prstGeom prst="roundRect">
            <a:avLst>
              <a:gd name="adj" fmla="val 2500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6446520" y="36118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Recovers the standard head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446520" y="402336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all  </a:t>
            </a:r>
            <a:r>
              <a:rPr lang="en-US" sz="1450" b="1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w̄ᵢ = 1</a:t>
            </a: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recovers the ordinary neural Cox objective — so SBASURV is a strict, architecture-agnostic generalization. Implemented with a numerically stable log-sum-exp.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224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guarantees: target and trainability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5349240" cy="3749040"/>
          </a:xfrm>
          <a:prstGeom prst="roundRect">
            <a:avLst>
              <a:gd name="adj" fmla="val 1463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Theorem 1 — Population target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68680" y="2468880"/>
            <a:ext cx="49377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MAR availability, positivity, and Cox regularity, the stabilized-IPW Cox score computed in the analyzable sample shares the </a:t>
            </a:r>
            <a:r>
              <a:rPr lang="en-US" sz="145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population zero</a:t>
            </a: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as the full-cohort score.
</a:t>
            </a:r>
            <a:r>
              <a:rPr lang="en-US" sz="1450" i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⇒ θ̂ is consistent for θ₀ and asymptotically normal, with a robust sandwich variance.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6217920" y="1783080"/>
            <a:ext cx="5349240" cy="3749040"/>
          </a:xfrm>
          <a:prstGeom prst="roundRect">
            <a:avLst>
              <a:gd name="adj" fmla="val 1463"/>
            </a:avLst>
          </a:prstGeom>
          <a:solidFill>
            <a:srgbClr val="F4F7FA"/>
          </a:solidFill>
          <a:ln w="12700">
            <a:solidFill>
              <a:srgbClr val="E8EEF4"/>
            </a:solidFill>
            <a:prstDash val="solid"/>
          </a:ln>
          <a:effectLst>
            <a:outerShdw blurRad="889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6446520" y="1965960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C5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Theorem 2 — Trainability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46520" y="2468880"/>
            <a:ext cx="4937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clipped weights w̄ᵢ ∈ [a, b], the mini-batch gradient second moment is bounded:
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6446520" y="3337560"/>
            <a:ext cx="4892040" cy="685800"/>
          </a:xfrm>
          <a:prstGeom prst="roundRect">
            <a:avLst>
              <a:gd name="adj" fmla="val 6667"/>
            </a:avLst>
          </a:prstGeom>
          <a:solidFill>
            <a:srgbClr val="1224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6446520" y="3337560"/>
            <a:ext cx="4892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E‖ g_B(θ) − E g_B(θ) ‖²  ≤  b² G² / m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46520" y="4160520"/>
            <a:ext cx="4937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50" i="1" dirty="0">
                <a:solidFill>
                  <a:srgbClr val="122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⇒ clipping is not a heuristic — it is what makes stochastic optimization provably stable.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SBASURV — Selection-Bias-Aware Multimodal Survival Learning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3174</Words>
  <Application>Microsoft Office PowerPoint</Application>
  <PresentationFormat>와이드스크린</PresentationFormat>
  <Paragraphs>192</Paragraphs>
  <Slides>16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SBASURV PhD Defense</dc:title>
  <dc:subject>PptxGenJS Presentation</dc:subject>
  <dc:creator>Young Sahng Suh</dc:creator>
  <cp:lastModifiedBy>Jeri Suh</cp:lastModifiedBy>
  <cp:revision>2</cp:revision>
  <dcterms:created xsi:type="dcterms:W3CDTF">2026-06-16T05:01:04Z</dcterms:created>
  <dcterms:modified xsi:type="dcterms:W3CDTF">2026-06-17T12:22:49Z</dcterms:modified>
</cp:coreProperties>
</file>