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2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20" r:id="rId2"/>
    <p:sldId id="468" r:id="rId3"/>
    <p:sldId id="473" r:id="rId4"/>
    <p:sldId id="460" r:id="rId5"/>
    <p:sldId id="474" r:id="rId6"/>
    <p:sldId id="475" r:id="rId7"/>
    <p:sldId id="476" r:id="rId8"/>
  </p:sldIdLst>
  <p:sldSz cx="12192000" cy="6858000"/>
  <p:notesSz cx="6858000" cy="9144000"/>
  <p:custDataLst>
    <p:tags r:id="rId1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95" d="100"/>
          <a:sy n="95" d="100"/>
        </p:scale>
        <p:origin x="102" y="14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9F3A1E-920C-4639-9597-14A06085DF67}" type="datetimeFigureOut">
              <a:rPr lang="zh-CN" altLang="en-US" smtClean="0"/>
              <a:t>2026/6/25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5525DE-52C9-4CDC-B4AA-37D34B9BA1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703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4939C7-9B36-1787-4EA2-801D6B3A1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0109F55-E6C0-A927-F633-48BA5B047D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D643775-E5AB-48D4-EC98-053A62C86F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97B1653-FD6E-3D14-3546-C3FC7C93ED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41C2AD-0950-4E6D-BD66-7A4C31CD0AB8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4068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41C2AD-0950-4E6D-BD66-7A4C31CD0AB8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9402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BA2C6C8-6A58-E620-FCA6-3C93AE4FE3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2D38261-123D-B50F-8C00-BAAD409C2F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593F9CF-F64A-305A-7E57-2AF78EE51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20F8D-4822-4F8B-959F-F15CA96B163D}" type="datetimeFigureOut">
              <a:rPr lang="zh-CN" altLang="en-US" smtClean="0"/>
              <a:t>2026/6/25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FD2A600-B0D9-DCDD-3C25-A36C5CD07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4AF2BD0-AE9B-5BB2-E0F7-4C77FB250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7E05-F0B3-4597-858D-3662BDD6599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2590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5039F4-9140-2C62-15D3-6B3998D47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397EB2D-16DC-F5B4-03E2-F5B372D83B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2A3EA9-B7C7-B9E7-689F-F1F9ED37A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20F8D-4822-4F8B-959F-F15CA96B163D}" type="datetimeFigureOut">
              <a:rPr lang="zh-CN" altLang="en-US" smtClean="0"/>
              <a:t>2026/6/25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CC45ABD-EFB7-16AD-E8E8-F64922050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8DFD8CC-82CF-B9EE-A695-0E759FA16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7E05-F0B3-4597-858D-3662BDD6599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5416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4DDB9BE-7B1A-C57C-10C1-7B6887081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B30178A-08C5-93FC-503A-6E6FF920D9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2C62F46-2636-5A38-AFA2-045657A30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20F8D-4822-4F8B-959F-F15CA96B163D}" type="datetimeFigureOut">
              <a:rPr lang="zh-CN" altLang="en-US" smtClean="0"/>
              <a:t>2026/6/25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57D5290-46EA-E36E-A2A9-C6DA955D8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34F9DA7-68C7-18B6-40A9-E124B03E4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7E05-F0B3-4597-858D-3662BDD6599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0957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78C991-9F47-7B2F-7A32-F54FD0005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8AA69BD-52C1-F574-6AE8-D46791DF8D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D59C178-E0F8-25FF-5053-2E399D2C3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20F8D-4822-4F8B-959F-F15CA96B163D}" type="datetimeFigureOut">
              <a:rPr lang="zh-CN" altLang="en-US" smtClean="0"/>
              <a:t>2026/6/25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6F5E53-DA51-01EE-7AAF-E6A4EBDCF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C1C0226-17EF-40C6-F7B3-FCE6B0382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7E05-F0B3-4597-858D-3662BDD6599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2431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E5DCB75-5D7E-758D-1771-517D71361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E583C6D-6C6D-4E5F-5FD4-C7C4D48293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9DD56EB-09D3-3D27-FE89-68CBE2118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20F8D-4822-4F8B-959F-F15CA96B163D}" type="datetimeFigureOut">
              <a:rPr lang="zh-CN" altLang="en-US" smtClean="0"/>
              <a:t>2026/6/25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73F826E-89BE-38BF-C0C5-45E866418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5C9C150-F6FA-4F9B-549B-9CAFF51D2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7E05-F0B3-4597-858D-3662BDD6599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6715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8B83515-26D3-41D4-F299-02F81C535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A12AA57-0C83-AD8C-57DA-0785251D95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3168A82-3469-916A-FFF5-F3D97EB0D0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4086050-C512-EA2F-77F0-8B424AD0C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20F8D-4822-4F8B-959F-F15CA96B163D}" type="datetimeFigureOut">
              <a:rPr lang="zh-CN" altLang="en-US" smtClean="0"/>
              <a:t>2026/6/25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A147B29-40C9-97CA-57CD-6B5771D32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927B9BA-5AD7-3404-3DC5-07D2355C6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7E05-F0B3-4597-858D-3662BDD6599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8526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8456BCD-5A9E-71B6-D9B7-293A41BC6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E16E206-A124-50C6-F1B8-BEB040FDF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536E608-1107-BD86-A0CD-AA617EB7E5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81800E8-FDC7-464F-7808-C0A74EB1A3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934F84E-8201-F3C6-159A-66DC83AB99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7A03F07-A6CF-2B0A-1686-FAC47F364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20F8D-4822-4F8B-959F-F15CA96B163D}" type="datetimeFigureOut">
              <a:rPr lang="zh-CN" altLang="en-US" smtClean="0"/>
              <a:t>2026/6/25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BC521D1D-73A3-EB17-65B6-DB422812B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D305E69-606A-9B7F-2701-65239EB2A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7E05-F0B3-4597-858D-3662BDD6599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517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9172E19-207B-2BA5-DD1C-5DB940369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4BCD926-F565-5B6C-7EDE-82CD042B9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20F8D-4822-4F8B-959F-F15CA96B163D}" type="datetimeFigureOut">
              <a:rPr lang="zh-CN" altLang="en-US" smtClean="0"/>
              <a:t>2026/6/25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06AB64C-C058-18A3-8DA1-4595A7B86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983012E-3E7C-0383-62AC-4496E815B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7E05-F0B3-4597-858D-3662BDD6599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3844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6831F39-B9B3-50EF-682F-8D875BE57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20F8D-4822-4F8B-959F-F15CA96B163D}" type="datetimeFigureOut">
              <a:rPr lang="zh-CN" altLang="en-US" smtClean="0"/>
              <a:t>2026/6/25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0F0FE75-ED4A-1B91-5296-89B52A9A0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88946E0-717E-7C81-7FD7-4BD61C82A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7E05-F0B3-4597-858D-3662BDD6599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1243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827B85-0D52-9E28-D094-B30B47C47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4B306BD-F535-48AE-4833-7FB3C5B0B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48F741E-D69D-621C-4019-A1DAF0566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9404882-BE34-53D5-6E1E-DEC1DDAA8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20F8D-4822-4F8B-959F-F15CA96B163D}" type="datetimeFigureOut">
              <a:rPr lang="zh-CN" altLang="en-US" smtClean="0"/>
              <a:t>2026/6/25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ADB3AFF-0D77-8E69-F54D-49C30F807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1B87842-C619-A38C-FBA1-C0A466B46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7E05-F0B3-4597-858D-3662BDD6599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5754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CCD0B0-441B-6503-29AB-B69A8F9FC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AD0B4EC-EABB-6DC0-319B-21030E2A32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2780F3A-0209-65E7-13FF-09427AB994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2A78BCA-79DB-90B0-7B42-1DE3650D9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20F8D-4822-4F8B-959F-F15CA96B163D}" type="datetimeFigureOut">
              <a:rPr lang="zh-CN" altLang="en-US" smtClean="0"/>
              <a:t>2026/6/25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5238C73-DFFF-43D4-7343-96CC97E15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7F3F468-B9A7-2E05-E7BA-79BC277EC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7E05-F0B3-4597-858D-3662BDD6599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5392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7288B0A-C198-C56A-0BE9-9AEEBC532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DE31C18-05EF-6A7D-071E-EA6C59460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0D60420-2D2A-AE70-1FD1-1C451178C9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20F8D-4822-4F8B-959F-F15CA96B163D}" type="datetimeFigureOut">
              <a:rPr lang="zh-CN" altLang="en-US" smtClean="0"/>
              <a:t>2026/6/25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9C6D381-6E60-6664-185A-0EED8D5F73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F3EC4C7-1C03-25FD-439C-A34E8DFE0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37E05-F0B3-4597-858D-3662BDD6599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4642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image" Target="../media/image2.jpeg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12" Type="http://schemas.microsoft.com/office/2007/relationships/hdphoto" Target="../media/hdphoto1.wdp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image" Target="../media/image1.png"/><Relationship Id="rId5" Type="http://schemas.openxmlformats.org/officeDocument/2006/relationships/tags" Target="../tags/tag7.xml"/><Relationship Id="rId10" Type="http://schemas.openxmlformats.org/officeDocument/2006/relationships/notesSlide" Target="../notesSlides/notesSlide1.xml"/><Relationship Id="rId4" Type="http://schemas.openxmlformats.org/officeDocument/2006/relationships/tags" Target="../tags/tag6.xml"/><Relationship Id="rId9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8.xml"/><Relationship Id="rId13" Type="http://schemas.openxmlformats.org/officeDocument/2006/relationships/image" Target="../media/image4.png"/><Relationship Id="rId3" Type="http://schemas.openxmlformats.org/officeDocument/2006/relationships/tags" Target="../tags/tag13.xml"/><Relationship Id="rId7" Type="http://schemas.openxmlformats.org/officeDocument/2006/relationships/tags" Target="../tags/tag17.xml"/><Relationship Id="rId12" Type="http://schemas.microsoft.com/office/2007/relationships/hdphoto" Target="../media/hdphoto2.wdp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11" Type="http://schemas.openxmlformats.org/officeDocument/2006/relationships/image" Target="../media/image3.png"/><Relationship Id="rId5" Type="http://schemas.openxmlformats.org/officeDocument/2006/relationships/tags" Target="../tags/tag15.xml"/><Relationship Id="rId10" Type="http://schemas.openxmlformats.org/officeDocument/2006/relationships/notesSlide" Target="../notesSlides/notesSlide2.xml"/><Relationship Id="rId4" Type="http://schemas.openxmlformats.org/officeDocument/2006/relationships/tags" Target="../tags/tag14.xml"/><Relationship Id="rId9" Type="http://schemas.openxmlformats.org/officeDocument/2006/relationships/slideLayout" Target="../slideLayouts/slideLayout7.xml"/><Relationship Id="rId1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6.xml"/><Relationship Id="rId13" Type="http://schemas.openxmlformats.org/officeDocument/2006/relationships/tags" Target="../tags/tag31.xml"/><Relationship Id="rId18" Type="http://schemas.microsoft.com/office/2007/relationships/hdphoto" Target="../media/hdphoto5.wdp"/><Relationship Id="rId3" Type="http://schemas.openxmlformats.org/officeDocument/2006/relationships/tags" Target="../tags/tag21.xml"/><Relationship Id="rId7" Type="http://schemas.openxmlformats.org/officeDocument/2006/relationships/tags" Target="../tags/tag25.xml"/><Relationship Id="rId12" Type="http://schemas.openxmlformats.org/officeDocument/2006/relationships/tags" Target="../tags/tag30.xml"/><Relationship Id="rId17" Type="http://schemas.openxmlformats.org/officeDocument/2006/relationships/image" Target="../media/image6.png"/><Relationship Id="rId2" Type="http://schemas.openxmlformats.org/officeDocument/2006/relationships/tags" Target="../tags/tag20.xml"/><Relationship Id="rId16" Type="http://schemas.microsoft.com/office/2007/relationships/hdphoto" Target="../media/hdphoto4.wdp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11" Type="http://schemas.openxmlformats.org/officeDocument/2006/relationships/tags" Target="../tags/tag29.xml"/><Relationship Id="rId5" Type="http://schemas.openxmlformats.org/officeDocument/2006/relationships/tags" Target="../tags/tag23.xml"/><Relationship Id="rId15" Type="http://schemas.openxmlformats.org/officeDocument/2006/relationships/image" Target="../media/image5.png"/><Relationship Id="rId10" Type="http://schemas.openxmlformats.org/officeDocument/2006/relationships/tags" Target="../tags/tag28.xml"/><Relationship Id="rId4" Type="http://schemas.openxmlformats.org/officeDocument/2006/relationships/tags" Target="../tags/tag22.xml"/><Relationship Id="rId9" Type="http://schemas.openxmlformats.org/officeDocument/2006/relationships/tags" Target="../tags/tag27.xml"/><Relationship Id="rId1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9.xml"/><Relationship Id="rId13" Type="http://schemas.openxmlformats.org/officeDocument/2006/relationships/tags" Target="../tags/tag44.xml"/><Relationship Id="rId18" Type="http://schemas.microsoft.com/office/2007/relationships/hdphoto" Target="../media/hdphoto6.wdp"/><Relationship Id="rId3" Type="http://schemas.openxmlformats.org/officeDocument/2006/relationships/tags" Target="../tags/tag34.xml"/><Relationship Id="rId7" Type="http://schemas.openxmlformats.org/officeDocument/2006/relationships/tags" Target="../tags/tag38.xml"/><Relationship Id="rId12" Type="http://schemas.openxmlformats.org/officeDocument/2006/relationships/tags" Target="../tags/tag43.xml"/><Relationship Id="rId17" Type="http://schemas.openxmlformats.org/officeDocument/2006/relationships/image" Target="../media/image7.png"/><Relationship Id="rId2" Type="http://schemas.openxmlformats.org/officeDocument/2006/relationships/tags" Target="../tags/tag33.xml"/><Relationship Id="rId16" Type="http://schemas.microsoft.com/office/2007/relationships/hdphoto" Target="../media/hdphoto4.wdp"/><Relationship Id="rId1" Type="http://schemas.openxmlformats.org/officeDocument/2006/relationships/tags" Target="../tags/tag32.xml"/><Relationship Id="rId6" Type="http://schemas.openxmlformats.org/officeDocument/2006/relationships/tags" Target="../tags/tag37.xml"/><Relationship Id="rId11" Type="http://schemas.openxmlformats.org/officeDocument/2006/relationships/tags" Target="../tags/tag42.xml"/><Relationship Id="rId5" Type="http://schemas.openxmlformats.org/officeDocument/2006/relationships/tags" Target="../tags/tag36.xml"/><Relationship Id="rId15" Type="http://schemas.openxmlformats.org/officeDocument/2006/relationships/image" Target="../media/image5.png"/><Relationship Id="rId10" Type="http://schemas.openxmlformats.org/officeDocument/2006/relationships/tags" Target="../tags/tag41.xml"/><Relationship Id="rId4" Type="http://schemas.openxmlformats.org/officeDocument/2006/relationships/tags" Target="../tags/tag35.xml"/><Relationship Id="rId9" Type="http://schemas.openxmlformats.org/officeDocument/2006/relationships/tags" Target="../tags/tag40.xml"/><Relationship Id="rId1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52.xml"/><Relationship Id="rId13" Type="http://schemas.openxmlformats.org/officeDocument/2006/relationships/tags" Target="../tags/tag57.xml"/><Relationship Id="rId18" Type="http://schemas.microsoft.com/office/2007/relationships/hdphoto" Target="../media/hdphoto7.wdp"/><Relationship Id="rId3" Type="http://schemas.openxmlformats.org/officeDocument/2006/relationships/tags" Target="../tags/tag47.xml"/><Relationship Id="rId7" Type="http://schemas.openxmlformats.org/officeDocument/2006/relationships/tags" Target="../tags/tag51.xml"/><Relationship Id="rId12" Type="http://schemas.openxmlformats.org/officeDocument/2006/relationships/tags" Target="../tags/tag56.xml"/><Relationship Id="rId17" Type="http://schemas.openxmlformats.org/officeDocument/2006/relationships/image" Target="../media/image8.png"/><Relationship Id="rId2" Type="http://schemas.openxmlformats.org/officeDocument/2006/relationships/tags" Target="../tags/tag46.xml"/><Relationship Id="rId16" Type="http://schemas.microsoft.com/office/2007/relationships/hdphoto" Target="../media/hdphoto4.wdp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11" Type="http://schemas.openxmlformats.org/officeDocument/2006/relationships/tags" Target="../tags/tag55.xml"/><Relationship Id="rId5" Type="http://schemas.openxmlformats.org/officeDocument/2006/relationships/tags" Target="../tags/tag49.xml"/><Relationship Id="rId15" Type="http://schemas.openxmlformats.org/officeDocument/2006/relationships/image" Target="../media/image5.png"/><Relationship Id="rId10" Type="http://schemas.openxmlformats.org/officeDocument/2006/relationships/tags" Target="../tags/tag54.xml"/><Relationship Id="rId4" Type="http://schemas.openxmlformats.org/officeDocument/2006/relationships/tags" Target="../tags/tag48.xml"/><Relationship Id="rId9" Type="http://schemas.openxmlformats.org/officeDocument/2006/relationships/tags" Target="../tags/tag53.xml"/><Relationship Id="rId1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65.xml"/><Relationship Id="rId13" Type="http://schemas.openxmlformats.org/officeDocument/2006/relationships/tags" Target="../tags/tag70.xml"/><Relationship Id="rId18" Type="http://schemas.microsoft.com/office/2007/relationships/hdphoto" Target="../media/hdphoto8.wdp"/><Relationship Id="rId3" Type="http://schemas.openxmlformats.org/officeDocument/2006/relationships/tags" Target="../tags/tag60.xml"/><Relationship Id="rId7" Type="http://schemas.openxmlformats.org/officeDocument/2006/relationships/tags" Target="../tags/tag64.xml"/><Relationship Id="rId12" Type="http://schemas.openxmlformats.org/officeDocument/2006/relationships/tags" Target="../tags/tag69.xml"/><Relationship Id="rId17" Type="http://schemas.openxmlformats.org/officeDocument/2006/relationships/image" Target="../media/image9.png"/><Relationship Id="rId2" Type="http://schemas.openxmlformats.org/officeDocument/2006/relationships/tags" Target="../tags/tag59.xml"/><Relationship Id="rId16" Type="http://schemas.microsoft.com/office/2007/relationships/hdphoto" Target="../media/hdphoto4.wdp"/><Relationship Id="rId1" Type="http://schemas.openxmlformats.org/officeDocument/2006/relationships/tags" Target="../tags/tag58.xml"/><Relationship Id="rId6" Type="http://schemas.openxmlformats.org/officeDocument/2006/relationships/tags" Target="../tags/tag63.xml"/><Relationship Id="rId11" Type="http://schemas.openxmlformats.org/officeDocument/2006/relationships/tags" Target="../tags/tag68.xml"/><Relationship Id="rId5" Type="http://schemas.openxmlformats.org/officeDocument/2006/relationships/tags" Target="../tags/tag62.xml"/><Relationship Id="rId15" Type="http://schemas.openxmlformats.org/officeDocument/2006/relationships/image" Target="../media/image5.png"/><Relationship Id="rId10" Type="http://schemas.openxmlformats.org/officeDocument/2006/relationships/tags" Target="../tags/tag67.xml"/><Relationship Id="rId4" Type="http://schemas.openxmlformats.org/officeDocument/2006/relationships/tags" Target="../tags/tag61.xml"/><Relationship Id="rId9" Type="http://schemas.openxmlformats.org/officeDocument/2006/relationships/tags" Target="../tags/tag66.xml"/><Relationship Id="rId1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E28EEF40-F2B9-4DC6-9948-F351897C813A}"/>
              </a:ext>
            </a:extLst>
          </p:cNvPr>
          <p:cNvSpPr txBox="1"/>
          <p:nvPr/>
        </p:nvSpPr>
        <p:spPr>
          <a:xfrm>
            <a:off x="479367" y="287114"/>
            <a:ext cx="11233266" cy="62250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zh-CN" sz="24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Additional information</a:t>
            </a:r>
            <a:endParaRPr lang="zh-CN" altLang="zh-CN" sz="2400" kern="100" dirty="0"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Enhanced extracellular invertase production in </a:t>
            </a:r>
            <a:r>
              <a:rPr lang="en-US" altLang="zh-CN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Bacillus subtilis</a:t>
            </a:r>
            <a:r>
              <a:rPr lang="en-US" altLang="zh-C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boosting synthesis and secretion in a suitable chassis cell</a:t>
            </a:r>
            <a:endParaRPr lang="zh-CN" altLang="zh-CN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Dongbang Yao</a:t>
            </a:r>
            <a:r>
              <a:rPr lang="en-US" altLang="zh-CN" sz="2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1,2,3</a:t>
            </a:r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Yuanyuan Chen</a:t>
            </a:r>
            <a:r>
              <a:rPr lang="en-US" altLang="zh-CN" sz="2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1,2,3</a:t>
            </a:r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Longwei Que</a:t>
            </a:r>
            <a:r>
              <a:rPr lang="en-US" altLang="zh-CN" sz="2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1,2,3</a:t>
            </a:r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Jiaru</a:t>
            </a:r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Qi</a:t>
            </a:r>
            <a:r>
              <a:rPr lang="en-US" altLang="zh-CN" sz="2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Fangmin</a:t>
            </a:r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Gu</a:t>
            </a:r>
            <a:r>
              <a:rPr lang="en-US" altLang="zh-CN" sz="2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Wei Fang</a:t>
            </a:r>
            <a:r>
              <a:rPr lang="en-US" altLang="zh-CN" sz="2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1,2,3</a:t>
            </a:r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Zemin Fang</a:t>
            </a:r>
            <a:r>
              <a:rPr lang="en-US" altLang="zh-CN" sz="2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1,2,3</a:t>
            </a:r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Juanjuan</a:t>
            </a:r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Liu</a:t>
            </a:r>
            <a:r>
              <a:rPr lang="en-US" altLang="zh-CN" sz="2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1,2,3*</a:t>
            </a:r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Yazhong</a:t>
            </a:r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Xiao</a:t>
            </a:r>
            <a:r>
              <a:rPr lang="en-US" altLang="zh-CN" sz="2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1,2,3*</a:t>
            </a:r>
            <a:endParaRPr lang="zh-CN" altLang="zh-CN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zh-CN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US" altLang="zh-CN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Correspondence: 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Juanjuan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Liu (liu_juan825@ahu.edu.cn); 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Yazhong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Xiao (yzxiao@ahu.edu.cn)</a:t>
            </a:r>
            <a:endParaRPr lang="zh-CN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US" altLang="zh-CN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School of Life Sciences and Medical Engineering, Anhui University, Hefei, 230601, China.</a:t>
            </a:r>
            <a:endParaRPr lang="zh-CN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US" altLang="zh-CN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Anhui Key Laboratory of Biocatalysis and Modern Biomanufacturing, Hefei, 230601, China.</a:t>
            </a:r>
            <a:endParaRPr lang="zh-CN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US" altLang="zh-CN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Anhui Provincial Engineering Technology Research Center of Microorganisms and Biocatalysis, Hefei, 230601, China.</a:t>
            </a:r>
            <a:endParaRPr lang="zh-CN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0686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52938-1F4C-C9B4-2D99-6F49FB9B8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>
            <a:extLst>
              <a:ext uri="{FF2B5EF4-FFF2-40B4-BE49-F238E27FC236}">
                <a16:creationId xmlns:a16="http://schemas.microsoft.com/office/drawing/2014/main" id="{8E126597-A31E-8924-0722-8BD6B92FB5B0}"/>
              </a:ext>
            </a:extLst>
          </p:cNvPr>
          <p:cNvGrpSpPr/>
          <p:nvPr/>
        </p:nvGrpSpPr>
        <p:grpSpPr>
          <a:xfrm>
            <a:off x="0" y="1281871"/>
            <a:ext cx="5449168" cy="3586990"/>
            <a:chOff x="5913870" y="6388799"/>
            <a:chExt cx="5449168" cy="3586990"/>
          </a:xfrm>
        </p:grpSpPr>
        <p:grpSp>
          <p:nvGrpSpPr>
            <p:cNvPr id="162" name="组合 161">
              <a:extLst>
                <a:ext uri="{FF2B5EF4-FFF2-40B4-BE49-F238E27FC236}">
                  <a16:creationId xmlns:a16="http://schemas.microsoft.com/office/drawing/2014/main" id="{8E3ED690-F732-AB35-C98B-10F2DF0CACA1}"/>
                </a:ext>
              </a:extLst>
            </p:cNvPr>
            <p:cNvGrpSpPr/>
            <p:nvPr/>
          </p:nvGrpSpPr>
          <p:grpSpPr>
            <a:xfrm>
              <a:off x="6295022" y="6388799"/>
              <a:ext cx="5068016" cy="3586990"/>
              <a:chOff x="-391505" y="1282366"/>
              <a:chExt cx="5068016" cy="3586990"/>
            </a:xfrm>
          </p:grpSpPr>
          <p:pic>
            <p:nvPicPr>
              <p:cNvPr id="164" name="图片 163">
                <a:extLst>
                  <a:ext uri="{FF2B5EF4-FFF2-40B4-BE49-F238E27FC236}">
                    <a16:creationId xmlns:a16="http://schemas.microsoft.com/office/drawing/2014/main" id="{28087768-5FBF-B1A9-3506-87E1E3D86785}"/>
                  </a:ext>
                </a:extLst>
              </p:cNvPr>
              <p:cNvPicPr>
                <a:picLocks/>
              </p:cNvPicPr>
              <p:nvPr/>
            </p:nvPicPr>
            <p:blipFill>
              <a:blip r:embed="rId11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colorTemperature colorTemp="4700"/>
                        </a14:imgEffect>
                        <a14:imgEffect>
                          <a14:saturation sat="200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740" t="17406" r="68456" b="36120"/>
              <a:stretch>
                <a:fillRect/>
              </a:stretch>
            </p:blipFill>
            <p:spPr>
              <a:xfrm>
                <a:off x="-391505" y="1670050"/>
                <a:ext cx="4413285" cy="3199306"/>
              </a:xfrm>
              <a:prstGeom prst="rect">
                <a:avLst/>
              </a:prstGeom>
            </p:spPr>
          </p:pic>
          <p:sp>
            <p:nvSpPr>
              <p:cNvPr id="165" name="文本框 164">
                <a:extLst>
                  <a:ext uri="{FF2B5EF4-FFF2-40B4-BE49-F238E27FC236}">
                    <a16:creationId xmlns:a16="http://schemas.microsoft.com/office/drawing/2014/main" id="{ABA207ED-295D-B9C3-5486-D7C8F69AE247}"/>
                  </a:ext>
                </a:extLst>
              </p:cNvPr>
              <p:cNvSpPr txBox="1"/>
              <p:nvPr>
                <p:custDataLst>
                  <p:tags r:id="rId2"/>
                </p:custDataLst>
              </p:nvPr>
            </p:nvSpPr>
            <p:spPr>
              <a:xfrm>
                <a:off x="3988687" y="1947879"/>
                <a:ext cx="4451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75</a:t>
                </a:r>
              </a:p>
            </p:txBody>
          </p:sp>
          <p:sp>
            <p:nvSpPr>
              <p:cNvPr id="166" name="文本框 165">
                <a:extLst>
                  <a:ext uri="{FF2B5EF4-FFF2-40B4-BE49-F238E27FC236}">
                    <a16:creationId xmlns:a16="http://schemas.microsoft.com/office/drawing/2014/main" id="{39D0705F-A49B-2681-3A48-60E29E5857BD}"/>
                  </a:ext>
                </a:extLst>
              </p:cNvPr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3988686" y="2277474"/>
                <a:ext cx="4451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60</a:t>
                </a:r>
              </a:p>
            </p:txBody>
          </p:sp>
          <p:sp>
            <p:nvSpPr>
              <p:cNvPr id="167" name="文本框 166">
                <a:extLst>
                  <a:ext uri="{FF2B5EF4-FFF2-40B4-BE49-F238E27FC236}">
                    <a16:creationId xmlns:a16="http://schemas.microsoft.com/office/drawing/2014/main" id="{A74165C4-E216-29BD-1664-BA37FE8E45DD}"/>
                  </a:ext>
                </a:extLst>
              </p:cNvPr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3988685" y="2685749"/>
                <a:ext cx="4451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45</a:t>
                </a:r>
              </a:p>
            </p:txBody>
          </p:sp>
          <p:sp>
            <p:nvSpPr>
              <p:cNvPr id="168" name="文本框 167">
                <a:extLst>
                  <a:ext uri="{FF2B5EF4-FFF2-40B4-BE49-F238E27FC236}">
                    <a16:creationId xmlns:a16="http://schemas.microsoft.com/office/drawing/2014/main" id="{6C391B01-9727-A3A9-9FC6-ABE3AE2D56CF}"/>
                  </a:ext>
                </a:extLst>
              </p:cNvPr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3988685" y="3301004"/>
                <a:ext cx="4451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35</a:t>
                </a:r>
              </a:p>
            </p:txBody>
          </p:sp>
          <p:sp>
            <p:nvSpPr>
              <p:cNvPr id="169" name="文本框 168">
                <a:extLst>
                  <a:ext uri="{FF2B5EF4-FFF2-40B4-BE49-F238E27FC236}">
                    <a16:creationId xmlns:a16="http://schemas.microsoft.com/office/drawing/2014/main" id="{48515BD8-940B-DFF3-657F-D34DA87992ED}"/>
                  </a:ext>
                </a:extLst>
              </p:cNvPr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3982655" y="4058649"/>
                <a:ext cx="4451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25</a:t>
                </a:r>
              </a:p>
            </p:txBody>
          </p:sp>
          <p:sp>
            <p:nvSpPr>
              <p:cNvPr id="170" name="文本框 169">
                <a:extLst>
                  <a:ext uri="{FF2B5EF4-FFF2-40B4-BE49-F238E27FC236}">
                    <a16:creationId xmlns:a16="http://schemas.microsoft.com/office/drawing/2014/main" id="{4663299E-AE18-0205-7912-BDA837A4F0D8}"/>
                  </a:ext>
                </a:extLst>
              </p:cNvPr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3982655" y="1759284"/>
                <a:ext cx="59782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100</a:t>
                </a:r>
              </a:p>
            </p:txBody>
          </p:sp>
          <p:sp>
            <p:nvSpPr>
              <p:cNvPr id="171" name="文本框 170">
                <a:extLst>
                  <a:ext uri="{FF2B5EF4-FFF2-40B4-BE49-F238E27FC236}">
                    <a16:creationId xmlns:a16="http://schemas.microsoft.com/office/drawing/2014/main" id="{EEDF4F33-18DA-6D03-D53B-914C6F18D652}"/>
                  </a:ext>
                </a:extLst>
              </p:cNvPr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3982654" y="1569057"/>
                <a:ext cx="59782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140</a:t>
                </a:r>
              </a:p>
            </p:txBody>
          </p:sp>
          <p:sp>
            <p:nvSpPr>
              <p:cNvPr id="172" name="文本框 171">
                <a:extLst>
                  <a:ext uri="{FF2B5EF4-FFF2-40B4-BE49-F238E27FC236}">
                    <a16:creationId xmlns:a16="http://schemas.microsoft.com/office/drawing/2014/main" id="{720A41E7-692A-698C-7097-6BA739F0E151}"/>
                  </a:ext>
                </a:extLst>
              </p:cNvPr>
              <p:cNvSpPr txBox="1"/>
              <p:nvPr/>
            </p:nvSpPr>
            <p:spPr>
              <a:xfrm>
                <a:off x="3886618" y="1282366"/>
                <a:ext cx="78989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kDa</a:t>
                </a:r>
              </a:p>
            </p:txBody>
          </p:sp>
          <p:sp>
            <p:nvSpPr>
              <p:cNvPr id="173" name="文本框 172">
                <a:extLst>
                  <a:ext uri="{FF2B5EF4-FFF2-40B4-BE49-F238E27FC236}">
                    <a16:creationId xmlns:a16="http://schemas.microsoft.com/office/drawing/2014/main" id="{E081CFED-BF1B-F2D7-C386-37F070DF6B3D}"/>
                  </a:ext>
                </a:extLst>
              </p:cNvPr>
              <p:cNvSpPr txBox="1"/>
              <p:nvPr/>
            </p:nvSpPr>
            <p:spPr>
              <a:xfrm>
                <a:off x="-207084" y="1339486"/>
                <a:ext cx="418820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              2            3            4           M</a:t>
                </a:r>
              </a:p>
            </p:txBody>
          </p:sp>
        </p:grpSp>
        <p:cxnSp>
          <p:nvCxnSpPr>
            <p:cNvPr id="163" name="直接箭头连接符 162">
              <a:extLst>
                <a:ext uri="{FF2B5EF4-FFF2-40B4-BE49-F238E27FC236}">
                  <a16:creationId xmlns:a16="http://schemas.microsoft.com/office/drawing/2014/main" id="{E8A61641-953B-84EF-497B-0A13C7E38D36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5913870" y="7491981"/>
              <a:ext cx="360000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4" name="文本框 3">
            <a:extLst>
              <a:ext uri="{FF2B5EF4-FFF2-40B4-BE49-F238E27FC236}">
                <a16:creationId xmlns:a16="http://schemas.microsoft.com/office/drawing/2014/main" id="{BA336EBD-CD51-22BC-D677-966C2B65444E}"/>
              </a:ext>
            </a:extLst>
          </p:cNvPr>
          <p:cNvSpPr txBox="1"/>
          <p:nvPr/>
        </p:nvSpPr>
        <p:spPr>
          <a:xfrm>
            <a:off x="0" y="5256545"/>
            <a:ext cx="524827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Fig. 6D </a:t>
            </a:r>
            <a:r>
              <a:rPr lang="en-US" altLang="zh-C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SDS-PAGE analysis of fermentation supernatant from various strains</a:t>
            </a:r>
          </a:p>
          <a:p>
            <a:pPr algn="just"/>
            <a:r>
              <a:rPr lang="en-US" altLang="zh-CN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The red arrow indicates the theoretical band position of the recombinant InvDz13 (~58.2 </a:t>
            </a:r>
            <a:r>
              <a:rPr lang="en-US" altLang="zh-CN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kDa</a:t>
            </a:r>
            <a:r>
              <a:rPr lang="en-US" altLang="zh-CN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).</a:t>
            </a: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BED79FE-BB99-8AC9-975D-1287785689B0}"/>
              </a:ext>
            </a:extLst>
          </p:cNvPr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69" t="30997" r="22003" b="22494"/>
          <a:stretch>
            <a:fillRect/>
          </a:stretch>
        </p:blipFill>
        <p:spPr>
          <a:xfrm rot="16200000">
            <a:off x="6328492" y="-453230"/>
            <a:ext cx="5040466" cy="668655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F9387B9E-91F5-8F51-ED2A-0752D3E7F15B}"/>
              </a:ext>
            </a:extLst>
          </p:cNvPr>
          <p:cNvSpPr txBox="1"/>
          <p:nvPr/>
        </p:nvSpPr>
        <p:spPr>
          <a:xfrm>
            <a:off x="6817582" y="5687432"/>
            <a:ext cx="46015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S1 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original gel image of Fig.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6D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0C91B86-B71A-67F1-64C7-533ED6234E10}"/>
              </a:ext>
            </a:extLst>
          </p:cNvPr>
          <p:cNvSpPr txBox="1"/>
          <p:nvPr/>
        </p:nvSpPr>
        <p:spPr>
          <a:xfrm>
            <a:off x="6014568" y="1321480"/>
            <a:ext cx="19959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   2    3   4   M</a:t>
            </a:r>
          </a:p>
        </p:txBody>
      </p: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2DDE8FDD-4514-8E25-1A3F-A04C017E7414}"/>
              </a:ext>
            </a:extLst>
          </p:cNvPr>
          <p:cNvCxnSpPr>
            <a:cxnSpLocks/>
          </p:cNvCxnSpPr>
          <p:nvPr/>
        </p:nvCxnSpPr>
        <p:spPr>
          <a:xfrm rot="10800000" flipH="1">
            <a:off x="5571424" y="2219819"/>
            <a:ext cx="360000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272213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4B397-6803-B5A0-5D3F-5054AEB8D5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>
            <a:extLst>
              <a:ext uri="{FF2B5EF4-FFF2-40B4-BE49-F238E27FC236}">
                <a16:creationId xmlns:a16="http://schemas.microsoft.com/office/drawing/2014/main" id="{C3F98587-2E31-5ED5-467E-7EC0BBBC1641}"/>
              </a:ext>
            </a:extLst>
          </p:cNvPr>
          <p:cNvGrpSpPr/>
          <p:nvPr/>
        </p:nvGrpSpPr>
        <p:grpSpPr>
          <a:xfrm>
            <a:off x="-38100" y="-46657"/>
            <a:ext cx="5610840" cy="3598158"/>
            <a:chOff x="3086505" y="788104"/>
            <a:chExt cx="5610840" cy="3598158"/>
          </a:xfrm>
        </p:grpSpPr>
        <p:grpSp>
          <p:nvGrpSpPr>
            <p:cNvPr id="21" name="组合 20">
              <a:extLst>
                <a:ext uri="{FF2B5EF4-FFF2-40B4-BE49-F238E27FC236}">
                  <a16:creationId xmlns:a16="http://schemas.microsoft.com/office/drawing/2014/main" id="{E2337406-2D07-5C3D-A6B7-C623B0BAFDF0}"/>
                </a:ext>
              </a:extLst>
            </p:cNvPr>
            <p:cNvGrpSpPr/>
            <p:nvPr/>
          </p:nvGrpSpPr>
          <p:grpSpPr>
            <a:xfrm>
              <a:off x="3086505" y="788104"/>
              <a:ext cx="5377916" cy="3598158"/>
              <a:chOff x="4029480" y="640466"/>
              <a:chExt cx="5377916" cy="3598158"/>
            </a:xfrm>
          </p:grpSpPr>
          <p:pic>
            <p:nvPicPr>
              <p:cNvPr id="23" name="图片 22">
                <a:extLst>
                  <a:ext uri="{FF2B5EF4-FFF2-40B4-BE49-F238E27FC236}">
                    <a16:creationId xmlns:a16="http://schemas.microsoft.com/office/drawing/2014/main" id="{B5395AEB-3F8E-0B9A-2BFD-00145E06A4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sharpenSoften amount="50000"/>
                        </a14:imgEffect>
                        <a14:imgEffect>
                          <a14:brightnessContrast bright="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4858" t="11611" r="13096" b="27500"/>
              <a:stretch>
                <a:fillRect/>
              </a:stretch>
            </p:blipFill>
            <p:spPr>
              <a:xfrm rot="16200000">
                <a:off x="5334435" y="292660"/>
                <a:ext cx="3230120" cy="4661807"/>
              </a:xfrm>
              <a:prstGeom prst="rect">
                <a:avLst/>
              </a:prstGeom>
            </p:spPr>
          </p:pic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955738A6-FBF6-FEC8-2913-9C3ACDD42BC7}"/>
                  </a:ext>
                </a:extLst>
              </p:cNvPr>
              <p:cNvSpPr txBox="1"/>
              <p:nvPr>
                <p:custDataLst>
                  <p:tags r:id="rId2"/>
                </p:custDataLst>
              </p:nvPr>
            </p:nvSpPr>
            <p:spPr>
              <a:xfrm>
                <a:off x="4226045" y="1314912"/>
                <a:ext cx="4451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75</a:t>
                </a:r>
              </a:p>
            </p:txBody>
          </p:sp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FB007393-D971-EC50-13C4-C22838F5A1D6}"/>
                  </a:ext>
                </a:extLst>
              </p:cNvPr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4226044" y="1658796"/>
                <a:ext cx="4451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60</a:t>
                </a:r>
              </a:p>
            </p:txBody>
          </p:sp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622AC4FB-ED4A-F895-F8CC-92CB793B701D}"/>
                  </a:ext>
                </a:extLst>
              </p:cNvPr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4226043" y="2124227"/>
                <a:ext cx="4451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45</a:t>
                </a:r>
              </a:p>
            </p:txBody>
          </p:sp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C6365A8C-4589-0128-F780-9EA6F09B4457}"/>
                  </a:ext>
                </a:extLst>
              </p:cNvPr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4226043" y="2720430"/>
                <a:ext cx="4451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35</a:t>
                </a:r>
              </a:p>
            </p:txBody>
          </p:sp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0F834D51-A5B2-BB0F-E83D-9E47A86AEFD6}"/>
                  </a:ext>
                </a:extLst>
              </p:cNvPr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4220013" y="3425682"/>
                <a:ext cx="4451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25</a:t>
                </a:r>
              </a:p>
            </p:txBody>
          </p:sp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CAD4A735-C6D8-10E2-65E2-65B4C2E07D9D}"/>
                  </a:ext>
                </a:extLst>
              </p:cNvPr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4129521" y="1126317"/>
                <a:ext cx="59782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100</a:t>
                </a:r>
              </a:p>
            </p:txBody>
          </p:sp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807CCE3F-83C0-1876-B3A3-CB2262B3D095}"/>
                  </a:ext>
                </a:extLst>
              </p:cNvPr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4129520" y="936090"/>
                <a:ext cx="59782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140</a:t>
                </a:r>
              </a:p>
            </p:txBody>
          </p:sp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7A1617BA-225E-C40E-D2C7-8709F13947E4}"/>
                  </a:ext>
                </a:extLst>
              </p:cNvPr>
              <p:cNvSpPr txBox="1"/>
              <p:nvPr/>
            </p:nvSpPr>
            <p:spPr>
              <a:xfrm>
                <a:off x="4029480" y="640466"/>
                <a:ext cx="537791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kDa M   1   2   3   4    5    6   7    8    9   10  11  12</a:t>
                </a:r>
              </a:p>
            </p:txBody>
          </p:sp>
        </p:grpSp>
        <p:cxnSp>
          <p:nvCxnSpPr>
            <p:cNvPr id="22" name="直接箭头连接符 21">
              <a:extLst>
                <a:ext uri="{FF2B5EF4-FFF2-40B4-BE49-F238E27FC236}">
                  <a16:creationId xmlns:a16="http://schemas.microsoft.com/office/drawing/2014/main" id="{18369FC5-DE46-234A-A95B-13E0F5B9770E}"/>
                </a:ext>
              </a:extLst>
            </p:cNvPr>
            <p:cNvCxnSpPr/>
            <p:nvPr/>
          </p:nvCxnSpPr>
          <p:spPr>
            <a:xfrm flipH="1">
              <a:off x="8337345" y="1905806"/>
              <a:ext cx="360000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B83F01E3-336D-F7B0-E3FA-391479FB3D41}"/>
              </a:ext>
            </a:extLst>
          </p:cNvPr>
          <p:cNvSpPr txBox="1"/>
          <p:nvPr/>
        </p:nvSpPr>
        <p:spPr>
          <a:xfrm>
            <a:off x="61940" y="3623914"/>
            <a:ext cx="5714973" cy="3200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Fig. 7C </a:t>
            </a:r>
            <a:r>
              <a:rPr lang="en-US" altLang="zh-C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SDS-PAGE analysis of shake-flask culture of strains producing </a:t>
            </a:r>
            <a:r>
              <a:rPr lang="en-US" altLang="zh-C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InvDz13</a:t>
            </a:r>
            <a:endParaRPr lang="en-US" altLang="zh-CN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等线" panose="02010600030101010101" pitchFamily="2" charset="-122"/>
            </a:endParaRPr>
          </a:p>
          <a:p>
            <a:pPr algn="just"/>
            <a:r>
              <a:rPr lang="en-US" altLang="zh-CN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Lanes 1, 4, 7, and 10: the fermentation supernatants of </a:t>
            </a:r>
            <a:r>
              <a:rPr lang="en-GB" altLang="zh-CN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WBSS142I4, WBSS142I4PA, WBSS142I4ST, and WBSS142I4TA</a:t>
            </a:r>
            <a:r>
              <a:rPr lang="en-US" altLang="zh-CN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, respectively; Lanes 2, 5, 8, and 11: the </a:t>
            </a:r>
            <a:r>
              <a:rPr lang="en-GB" altLang="zh-CN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cell disruption supernatant</a:t>
            </a:r>
            <a:r>
              <a:rPr lang="en-US" altLang="zh-CN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s of </a:t>
            </a:r>
            <a:r>
              <a:rPr lang="en-GB" altLang="zh-CN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WBSS142I4, WBSS142I4PA, WBSS142I4ST, and WBSS142I4TA</a:t>
            </a:r>
            <a:r>
              <a:rPr lang="en-US" altLang="zh-CN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, respectively; Lanes 3, 6, 9, and 12: the </a:t>
            </a:r>
            <a:r>
              <a:rPr lang="en-GB" altLang="zh-CN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cell disruption precipitates</a:t>
            </a:r>
            <a:r>
              <a:rPr lang="en-US" altLang="zh-CN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 of </a:t>
            </a:r>
            <a:r>
              <a:rPr lang="en-GB" altLang="zh-CN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WBSS142I4, WBSS142I4PA, WBSS142I4ST, and WBSS142I4TA</a:t>
            </a:r>
            <a:r>
              <a:rPr lang="en-US" altLang="zh-CN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, respectively. The red arrow indicates the theoretical band position of the recombinant InvDz13 (~58.2 </a:t>
            </a:r>
            <a:r>
              <a:rPr lang="en-US" altLang="zh-CN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kDa</a:t>
            </a:r>
            <a:r>
              <a:rPr lang="en-US" altLang="zh-CN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).</a:t>
            </a: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3EBD3A9-B8B9-FEAC-12E0-A345252DE2E6}"/>
              </a:ext>
            </a:extLst>
          </p:cNvPr>
          <p:cNvPicPr>
            <a:picLocks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76" t="15933" r="24004" b="35726"/>
          <a:stretch>
            <a:fillRect/>
          </a:stretch>
        </p:blipFill>
        <p:spPr>
          <a:xfrm rot="16200000">
            <a:off x="6786648" y="-728579"/>
            <a:ext cx="4484094" cy="6326611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B456FB4D-2534-3892-EFDE-5B011D529C89}"/>
              </a:ext>
            </a:extLst>
          </p:cNvPr>
          <p:cNvSpPr txBox="1"/>
          <p:nvPr/>
        </p:nvSpPr>
        <p:spPr>
          <a:xfrm>
            <a:off x="6727898" y="4888229"/>
            <a:ext cx="46015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S2 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original gel image of Fig.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7C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0FCF5E0-6432-9C27-694A-873DABC6A278}"/>
              </a:ext>
            </a:extLst>
          </p:cNvPr>
          <p:cNvSpPr txBox="1"/>
          <p:nvPr/>
        </p:nvSpPr>
        <p:spPr>
          <a:xfrm>
            <a:off x="6727898" y="467690"/>
            <a:ext cx="47719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 1    2   3   4    5   6   7    8    9   10  11  12</a:t>
            </a:r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C669635D-7638-C32E-7C26-646FA8AE1B7E}"/>
              </a:ext>
            </a:extLst>
          </p:cNvPr>
          <p:cNvCxnSpPr/>
          <p:nvPr/>
        </p:nvCxnSpPr>
        <p:spPr>
          <a:xfrm flipH="1">
            <a:off x="11429056" y="1345818"/>
            <a:ext cx="360000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400547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360C4-FBA3-7BC2-8E92-52F862591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>
            <a:extLst>
              <a:ext uri="{FF2B5EF4-FFF2-40B4-BE49-F238E27FC236}">
                <a16:creationId xmlns:a16="http://schemas.microsoft.com/office/drawing/2014/main" id="{E87CC461-664C-EA4F-080A-A4E0EF5574A7}"/>
              </a:ext>
            </a:extLst>
          </p:cNvPr>
          <p:cNvGrpSpPr/>
          <p:nvPr/>
        </p:nvGrpSpPr>
        <p:grpSpPr>
          <a:xfrm>
            <a:off x="-69333" y="917740"/>
            <a:ext cx="7636480" cy="3845212"/>
            <a:chOff x="2337318" y="1316947"/>
            <a:chExt cx="7636480" cy="3845212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3A703DA8-F0C9-889E-74B4-C76380AD78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7493" y="1679439"/>
              <a:ext cx="5076305" cy="3369425"/>
            </a:xfrm>
            <a:prstGeom prst="rect">
              <a:avLst/>
            </a:prstGeom>
          </p:spPr>
        </p:pic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3FEE7AA2-1EBB-739A-1780-A34F6FCE3328}"/>
                </a:ext>
              </a:extLst>
            </p:cNvPr>
            <p:cNvSpPr txBox="1"/>
            <p:nvPr/>
          </p:nvSpPr>
          <p:spPr>
            <a:xfrm>
              <a:off x="4038777" y="1316947"/>
              <a:ext cx="5659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kDa  M    1    2    3    4     5    6    7    8    9   10  11  12   13     </a:t>
              </a:r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EA4B776B-1AD3-32AF-C833-656704F84357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4142569" y="2186896"/>
              <a:ext cx="5103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</a:t>
              </a: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5DCD0D99-FD39-6DA8-E34E-942159F59356}"/>
                </a:ext>
              </a:extLst>
            </p:cNvPr>
            <p:cNvSpPr txBox="1"/>
            <p:nvPr>
              <p:custDataLst>
                <p:tags r:id="rId3"/>
              </p:custDataLst>
            </p:nvPr>
          </p:nvSpPr>
          <p:spPr>
            <a:xfrm>
              <a:off x="4122595" y="1905591"/>
              <a:ext cx="495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55</a:t>
              </a: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7FAA79D2-7761-959E-92C0-397DD11CBD51}"/>
                </a:ext>
              </a:extLst>
            </p:cNvPr>
            <p:cNvSpPr txBox="1"/>
            <p:nvPr>
              <p:custDataLst>
                <p:tags r:id="rId4"/>
              </p:custDataLst>
            </p:nvPr>
          </p:nvSpPr>
          <p:spPr>
            <a:xfrm>
              <a:off x="4135383" y="1629366"/>
              <a:ext cx="4355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75</a:t>
              </a:r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3119EC45-CCD7-D6C1-58E8-6E0E8C222C03}"/>
                </a:ext>
              </a:extLst>
            </p:cNvPr>
            <p:cNvSpPr txBox="1"/>
            <p:nvPr>
              <p:custDataLst>
                <p:tags r:id="rId5"/>
              </p:custDataLst>
            </p:nvPr>
          </p:nvSpPr>
          <p:spPr>
            <a:xfrm>
              <a:off x="4142569" y="3056829"/>
              <a:ext cx="5103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</a:t>
              </a: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42C2B923-12D2-183D-AD11-514488C5CF91}"/>
                </a:ext>
              </a:extLst>
            </p:cNvPr>
            <p:cNvSpPr txBox="1"/>
            <p:nvPr>
              <p:custDataLst>
                <p:tags r:id="rId6"/>
              </p:custDataLst>
            </p:nvPr>
          </p:nvSpPr>
          <p:spPr>
            <a:xfrm>
              <a:off x="4122595" y="2775524"/>
              <a:ext cx="495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55</a:t>
              </a:r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2220A860-C61B-B9B0-6F1F-1DC50C3F825F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4135383" y="2499299"/>
              <a:ext cx="4355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75</a:t>
              </a: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2F8C3184-7435-561D-E824-7DFE8C882119}"/>
                </a:ext>
              </a:extLst>
            </p:cNvPr>
            <p:cNvSpPr txBox="1"/>
            <p:nvPr>
              <p:custDataLst>
                <p:tags r:id="rId8"/>
              </p:custDataLst>
            </p:nvPr>
          </p:nvSpPr>
          <p:spPr>
            <a:xfrm>
              <a:off x="4142569" y="3921682"/>
              <a:ext cx="5103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</a:t>
              </a:r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119E577B-81C6-E07E-406A-79CFB9951FD6}"/>
                </a:ext>
              </a:extLst>
            </p:cNvPr>
            <p:cNvSpPr txBox="1"/>
            <p:nvPr>
              <p:custDataLst>
                <p:tags r:id="rId9"/>
              </p:custDataLst>
            </p:nvPr>
          </p:nvSpPr>
          <p:spPr>
            <a:xfrm>
              <a:off x="4122595" y="3640377"/>
              <a:ext cx="495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55</a:t>
              </a:r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6FD10D45-7B29-B51B-BBE9-70204EA3576E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4135383" y="3364152"/>
              <a:ext cx="4355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75</a:t>
              </a:r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B6B4FA34-94FA-8E80-F675-B09B543F2E9A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4148919" y="4792827"/>
              <a:ext cx="5103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</a:t>
              </a:r>
            </a:p>
          </p:txBody>
        </p: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46C94164-3644-7B01-49ED-B31D22167E8B}"/>
                </a:ext>
              </a:extLst>
            </p:cNvPr>
            <p:cNvSpPr txBox="1"/>
            <p:nvPr>
              <p:custDataLst>
                <p:tags r:id="rId12"/>
              </p:custDataLst>
            </p:nvPr>
          </p:nvSpPr>
          <p:spPr>
            <a:xfrm>
              <a:off x="4128945" y="4511522"/>
              <a:ext cx="495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55</a:t>
              </a:r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1F50DA50-8CB9-134F-01E0-6585535CAAC9}"/>
                </a:ext>
              </a:extLst>
            </p:cNvPr>
            <p:cNvSpPr txBox="1"/>
            <p:nvPr>
              <p:custDataLst>
                <p:tags r:id="rId13"/>
              </p:custDataLst>
            </p:nvPr>
          </p:nvSpPr>
          <p:spPr>
            <a:xfrm>
              <a:off x="4141733" y="4235297"/>
              <a:ext cx="4355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75</a:t>
              </a:r>
            </a:p>
          </p:txBody>
        </p:sp>
        <p:cxnSp>
          <p:nvCxnSpPr>
            <p:cNvPr id="37" name="直接箭头连接符 36">
              <a:extLst>
                <a:ext uri="{FF2B5EF4-FFF2-40B4-BE49-F238E27FC236}">
                  <a16:creationId xmlns:a16="http://schemas.microsoft.com/office/drawing/2014/main" id="{B522AE0E-44AD-2109-152B-9E49518FAD64}"/>
                </a:ext>
              </a:extLst>
            </p:cNvPr>
            <p:cNvCxnSpPr/>
            <p:nvPr/>
          </p:nvCxnSpPr>
          <p:spPr>
            <a:xfrm flipH="1">
              <a:off x="9613798" y="1863549"/>
              <a:ext cx="360000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8" name="直接箭头连接符 37">
              <a:extLst>
                <a:ext uri="{FF2B5EF4-FFF2-40B4-BE49-F238E27FC236}">
                  <a16:creationId xmlns:a16="http://schemas.microsoft.com/office/drawing/2014/main" id="{03637DAC-5061-EE31-230B-EB5E4A6CB826}"/>
                </a:ext>
              </a:extLst>
            </p:cNvPr>
            <p:cNvCxnSpPr/>
            <p:nvPr/>
          </p:nvCxnSpPr>
          <p:spPr>
            <a:xfrm flipH="1">
              <a:off x="9613798" y="2765911"/>
              <a:ext cx="360000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9" name="直接箭头连接符 38">
              <a:extLst>
                <a:ext uri="{FF2B5EF4-FFF2-40B4-BE49-F238E27FC236}">
                  <a16:creationId xmlns:a16="http://schemas.microsoft.com/office/drawing/2014/main" id="{0C252821-9044-EA4D-2B21-2DB6C2AE04F3}"/>
                </a:ext>
              </a:extLst>
            </p:cNvPr>
            <p:cNvCxnSpPr/>
            <p:nvPr/>
          </p:nvCxnSpPr>
          <p:spPr>
            <a:xfrm flipH="1">
              <a:off x="9613798" y="3705130"/>
              <a:ext cx="360000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40" name="直接箭头连接符 39">
              <a:extLst>
                <a:ext uri="{FF2B5EF4-FFF2-40B4-BE49-F238E27FC236}">
                  <a16:creationId xmlns:a16="http://schemas.microsoft.com/office/drawing/2014/main" id="{E3EFE7F3-683F-B375-79C5-9C58366B0929}"/>
                </a:ext>
              </a:extLst>
            </p:cNvPr>
            <p:cNvCxnSpPr/>
            <p:nvPr/>
          </p:nvCxnSpPr>
          <p:spPr>
            <a:xfrm flipH="1">
              <a:off x="9613798" y="4581956"/>
              <a:ext cx="360000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41" name="左大括号 40">
              <a:extLst>
                <a:ext uri="{FF2B5EF4-FFF2-40B4-BE49-F238E27FC236}">
                  <a16:creationId xmlns:a16="http://schemas.microsoft.com/office/drawing/2014/main" id="{82351D0B-F67B-95F8-011A-64A048CFA293}"/>
                </a:ext>
              </a:extLst>
            </p:cNvPr>
            <p:cNvSpPr/>
            <p:nvPr/>
          </p:nvSpPr>
          <p:spPr>
            <a:xfrm>
              <a:off x="3944839" y="1725879"/>
              <a:ext cx="177756" cy="728756"/>
            </a:xfrm>
            <a:prstGeom prst="leftBrac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左大括号 41">
              <a:extLst>
                <a:ext uri="{FF2B5EF4-FFF2-40B4-BE49-F238E27FC236}">
                  <a16:creationId xmlns:a16="http://schemas.microsoft.com/office/drawing/2014/main" id="{B3A4D229-7FA3-8E18-A43E-27C36BC35F08}"/>
                </a:ext>
              </a:extLst>
            </p:cNvPr>
            <p:cNvSpPr/>
            <p:nvPr/>
          </p:nvSpPr>
          <p:spPr>
            <a:xfrm>
              <a:off x="3947640" y="2585778"/>
              <a:ext cx="177756" cy="728756"/>
            </a:xfrm>
            <a:prstGeom prst="leftBrac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左大括号 42">
              <a:extLst>
                <a:ext uri="{FF2B5EF4-FFF2-40B4-BE49-F238E27FC236}">
                  <a16:creationId xmlns:a16="http://schemas.microsoft.com/office/drawing/2014/main" id="{3486FD4A-C411-F54F-AF68-0E22AB5B1DA8}"/>
                </a:ext>
              </a:extLst>
            </p:cNvPr>
            <p:cNvSpPr/>
            <p:nvPr/>
          </p:nvSpPr>
          <p:spPr>
            <a:xfrm>
              <a:off x="3944839" y="3435410"/>
              <a:ext cx="177756" cy="728756"/>
            </a:xfrm>
            <a:prstGeom prst="leftBrac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左大括号 43">
              <a:extLst>
                <a:ext uri="{FF2B5EF4-FFF2-40B4-BE49-F238E27FC236}">
                  <a16:creationId xmlns:a16="http://schemas.microsoft.com/office/drawing/2014/main" id="{E346E1B6-9681-8592-9895-AE1DC6D404D6}"/>
                </a:ext>
              </a:extLst>
            </p:cNvPr>
            <p:cNvSpPr/>
            <p:nvPr/>
          </p:nvSpPr>
          <p:spPr>
            <a:xfrm>
              <a:off x="3941202" y="4323883"/>
              <a:ext cx="177756" cy="728756"/>
            </a:xfrm>
            <a:prstGeom prst="leftBrac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文本框 44">
              <a:extLst>
                <a:ext uri="{FF2B5EF4-FFF2-40B4-BE49-F238E27FC236}">
                  <a16:creationId xmlns:a16="http://schemas.microsoft.com/office/drawing/2014/main" id="{BA04D0A2-B82A-4778-D810-C831D17B4C88}"/>
                </a:ext>
              </a:extLst>
            </p:cNvPr>
            <p:cNvSpPr txBox="1"/>
            <p:nvPr/>
          </p:nvSpPr>
          <p:spPr>
            <a:xfrm>
              <a:off x="2955703" y="1905591"/>
              <a:ext cx="9925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WBVYI</a:t>
              </a:r>
              <a:endPara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F9E444A5-1199-E3AC-D7AE-F9A31D08FECB}"/>
                </a:ext>
              </a:extLst>
            </p:cNvPr>
            <p:cNvSpPr txBox="1"/>
            <p:nvPr/>
          </p:nvSpPr>
          <p:spPr>
            <a:xfrm>
              <a:off x="2679212" y="2775524"/>
              <a:ext cx="12618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WBSS142I</a:t>
              </a:r>
              <a:endPara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文本框 46">
              <a:extLst>
                <a:ext uri="{FF2B5EF4-FFF2-40B4-BE49-F238E27FC236}">
                  <a16:creationId xmlns:a16="http://schemas.microsoft.com/office/drawing/2014/main" id="{E55AB8F3-FD47-FD1C-735A-1E7D63D753D4}"/>
                </a:ext>
              </a:extLst>
            </p:cNvPr>
            <p:cNvSpPr txBox="1"/>
            <p:nvPr/>
          </p:nvSpPr>
          <p:spPr>
            <a:xfrm>
              <a:off x="2627975" y="3611745"/>
              <a:ext cx="13773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WBSS142I4</a:t>
              </a:r>
              <a:endPara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文本框 47">
              <a:extLst>
                <a:ext uri="{FF2B5EF4-FFF2-40B4-BE49-F238E27FC236}">
                  <a16:creationId xmlns:a16="http://schemas.microsoft.com/office/drawing/2014/main" id="{0E1F922B-276B-A06A-0EA1-B3C8D67046DB}"/>
                </a:ext>
              </a:extLst>
            </p:cNvPr>
            <p:cNvSpPr txBox="1"/>
            <p:nvPr/>
          </p:nvSpPr>
          <p:spPr>
            <a:xfrm>
              <a:off x="2337318" y="4503595"/>
              <a:ext cx="16679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WBSS142I4PA</a:t>
              </a:r>
              <a:endPara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9" name="文本框 48">
            <a:extLst>
              <a:ext uri="{FF2B5EF4-FFF2-40B4-BE49-F238E27FC236}">
                <a16:creationId xmlns:a16="http://schemas.microsoft.com/office/drawing/2014/main" id="{A4C363B4-523C-84F1-9E92-28C16B3BA276}"/>
              </a:ext>
            </a:extLst>
          </p:cNvPr>
          <p:cNvSpPr txBox="1"/>
          <p:nvPr/>
        </p:nvSpPr>
        <p:spPr>
          <a:xfrm>
            <a:off x="-814278" y="1834424"/>
            <a:ext cx="42511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zh-CN" alt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122C3357-5940-E3DF-ADB5-FB44769F3B7C}"/>
              </a:ext>
            </a:extLst>
          </p:cNvPr>
          <p:cNvSpPr txBox="1"/>
          <p:nvPr/>
        </p:nvSpPr>
        <p:spPr>
          <a:xfrm>
            <a:off x="87831" y="5101781"/>
            <a:ext cx="7328434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Fig. 8B </a:t>
            </a:r>
            <a:r>
              <a:rPr lang="en-US" altLang="zh-C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SDS-PAGE analysis of fermentation supernatant from various strains</a:t>
            </a:r>
          </a:p>
          <a:p>
            <a:r>
              <a:rPr lang="en-US" altLang="zh-CN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The red arrow indicates the theoretical band position of the recombinant InvDz13 (~58.2 </a:t>
            </a:r>
            <a:r>
              <a:rPr lang="en-US" altLang="zh-CN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kDa</a:t>
            </a:r>
            <a:r>
              <a:rPr lang="en-US" altLang="zh-CN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).</a:t>
            </a:r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9E7848E1-E3AA-EC19-AE2A-96B5038E2F46}"/>
              </a:ext>
            </a:extLst>
          </p:cNvPr>
          <p:cNvPicPr>
            <a:picLocks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380" t="30962" r="13830" b="22616"/>
          <a:stretch>
            <a:fillRect/>
          </a:stretch>
        </p:blipFill>
        <p:spPr>
          <a:xfrm>
            <a:off x="7772401" y="1275563"/>
            <a:ext cx="4409476" cy="2964363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3C3F9427-91B0-AF03-FEDC-16DE37345600}"/>
              </a:ext>
            </a:extLst>
          </p:cNvPr>
          <p:cNvSpPr txBox="1"/>
          <p:nvPr/>
        </p:nvSpPr>
        <p:spPr>
          <a:xfrm>
            <a:off x="7772401" y="4393620"/>
            <a:ext cx="464991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S3 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original gel image of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WBVYI in 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8B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4CAE86E-2863-C150-1FE4-CA3F0DAECE8C}"/>
              </a:ext>
            </a:extLst>
          </p:cNvPr>
          <p:cNvSpPr txBox="1"/>
          <p:nvPr/>
        </p:nvSpPr>
        <p:spPr>
          <a:xfrm>
            <a:off x="7929419" y="1179412"/>
            <a:ext cx="40954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   1    2    3    4    5   6   7   8    9   10  11  12   13     </a:t>
            </a:r>
          </a:p>
        </p:txBody>
      </p: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4B625D26-FE2F-6B3E-9C23-5F6F7BA427DD}"/>
              </a:ext>
            </a:extLst>
          </p:cNvPr>
          <p:cNvCxnSpPr/>
          <p:nvPr/>
        </p:nvCxnSpPr>
        <p:spPr>
          <a:xfrm flipH="1">
            <a:off x="11708175" y="2223132"/>
            <a:ext cx="360000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126374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0C6833-177A-B0AD-0B54-358E25921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>
            <a:extLst>
              <a:ext uri="{FF2B5EF4-FFF2-40B4-BE49-F238E27FC236}">
                <a16:creationId xmlns:a16="http://schemas.microsoft.com/office/drawing/2014/main" id="{ACA7218F-A59F-9A53-16E9-6E6722537A79}"/>
              </a:ext>
            </a:extLst>
          </p:cNvPr>
          <p:cNvGrpSpPr/>
          <p:nvPr/>
        </p:nvGrpSpPr>
        <p:grpSpPr>
          <a:xfrm>
            <a:off x="-69333" y="917740"/>
            <a:ext cx="7636480" cy="3845212"/>
            <a:chOff x="2337318" y="1316947"/>
            <a:chExt cx="7636480" cy="3845212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A96A958E-64B3-57BE-3F89-5AD48F35D2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7493" y="1679439"/>
              <a:ext cx="5076305" cy="3369425"/>
            </a:xfrm>
            <a:prstGeom prst="rect">
              <a:avLst/>
            </a:prstGeom>
          </p:spPr>
        </p:pic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9277B178-CF62-A304-4E2A-3B430F54C939}"/>
                </a:ext>
              </a:extLst>
            </p:cNvPr>
            <p:cNvSpPr txBox="1"/>
            <p:nvPr/>
          </p:nvSpPr>
          <p:spPr>
            <a:xfrm>
              <a:off x="4038777" y="1316947"/>
              <a:ext cx="5659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kDa  M    1    2    3    4     5    6    7    8    9   10  11  12   13     </a:t>
              </a:r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6A8E9580-64B9-38AB-097F-9EDC539AE10C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4142569" y="2186896"/>
              <a:ext cx="5103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</a:t>
              </a: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E346B02D-08DE-942D-574F-30467F12CFFC}"/>
                </a:ext>
              </a:extLst>
            </p:cNvPr>
            <p:cNvSpPr txBox="1"/>
            <p:nvPr>
              <p:custDataLst>
                <p:tags r:id="rId3"/>
              </p:custDataLst>
            </p:nvPr>
          </p:nvSpPr>
          <p:spPr>
            <a:xfrm>
              <a:off x="4122595" y="1905591"/>
              <a:ext cx="495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55</a:t>
              </a: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742147DD-765E-F423-AB3D-F116B86D38A6}"/>
                </a:ext>
              </a:extLst>
            </p:cNvPr>
            <p:cNvSpPr txBox="1"/>
            <p:nvPr>
              <p:custDataLst>
                <p:tags r:id="rId4"/>
              </p:custDataLst>
            </p:nvPr>
          </p:nvSpPr>
          <p:spPr>
            <a:xfrm>
              <a:off x="4135383" y="1629366"/>
              <a:ext cx="4355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75</a:t>
              </a:r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CEF7D4C8-76B3-85A1-7423-C44183ABF6CA}"/>
                </a:ext>
              </a:extLst>
            </p:cNvPr>
            <p:cNvSpPr txBox="1"/>
            <p:nvPr>
              <p:custDataLst>
                <p:tags r:id="rId5"/>
              </p:custDataLst>
            </p:nvPr>
          </p:nvSpPr>
          <p:spPr>
            <a:xfrm>
              <a:off x="4142569" y="3056829"/>
              <a:ext cx="5103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</a:t>
              </a: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144DC435-B70B-4FAB-B90D-82ACF09B7334}"/>
                </a:ext>
              </a:extLst>
            </p:cNvPr>
            <p:cNvSpPr txBox="1"/>
            <p:nvPr>
              <p:custDataLst>
                <p:tags r:id="rId6"/>
              </p:custDataLst>
            </p:nvPr>
          </p:nvSpPr>
          <p:spPr>
            <a:xfrm>
              <a:off x="4122595" y="2775524"/>
              <a:ext cx="495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55</a:t>
              </a:r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BEB81EAF-889A-1F09-186D-3D9A80D375BD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4135383" y="2499299"/>
              <a:ext cx="4355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75</a:t>
              </a: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9FF88A76-6563-FD9B-503C-5FE407C16C39}"/>
                </a:ext>
              </a:extLst>
            </p:cNvPr>
            <p:cNvSpPr txBox="1"/>
            <p:nvPr>
              <p:custDataLst>
                <p:tags r:id="rId8"/>
              </p:custDataLst>
            </p:nvPr>
          </p:nvSpPr>
          <p:spPr>
            <a:xfrm>
              <a:off x="4142569" y="3921682"/>
              <a:ext cx="5103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</a:t>
              </a:r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A74C01CD-5CE5-E959-A486-3632C66723E6}"/>
                </a:ext>
              </a:extLst>
            </p:cNvPr>
            <p:cNvSpPr txBox="1"/>
            <p:nvPr>
              <p:custDataLst>
                <p:tags r:id="rId9"/>
              </p:custDataLst>
            </p:nvPr>
          </p:nvSpPr>
          <p:spPr>
            <a:xfrm>
              <a:off x="4122595" y="3640377"/>
              <a:ext cx="495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55</a:t>
              </a:r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FA63606A-CCF4-793D-9383-77DCE7B9AF3B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4135383" y="3364152"/>
              <a:ext cx="4355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75</a:t>
              </a:r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249B47C7-F21D-116A-F553-848A38AF7745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4148919" y="4792827"/>
              <a:ext cx="5103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</a:t>
              </a:r>
            </a:p>
          </p:txBody>
        </p: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FE8AFE2B-4A01-3102-6898-2CD271B67357}"/>
                </a:ext>
              </a:extLst>
            </p:cNvPr>
            <p:cNvSpPr txBox="1"/>
            <p:nvPr>
              <p:custDataLst>
                <p:tags r:id="rId12"/>
              </p:custDataLst>
            </p:nvPr>
          </p:nvSpPr>
          <p:spPr>
            <a:xfrm>
              <a:off x="4128945" y="4511522"/>
              <a:ext cx="495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55</a:t>
              </a:r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9C07BF50-A013-741A-2BAF-DC3ACCCECD52}"/>
                </a:ext>
              </a:extLst>
            </p:cNvPr>
            <p:cNvSpPr txBox="1"/>
            <p:nvPr>
              <p:custDataLst>
                <p:tags r:id="rId13"/>
              </p:custDataLst>
            </p:nvPr>
          </p:nvSpPr>
          <p:spPr>
            <a:xfrm>
              <a:off x="4141733" y="4235297"/>
              <a:ext cx="4355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75</a:t>
              </a:r>
            </a:p>
          </p:txBody>
        </p:sp>
        <p:cxnSp>
          <p:nvCxnSpPr>
            <p:cNvPr id="37" name="直接箭头连接符 36">
              <a:extLst>
                <a:ext uri="{FF2B5EF4-FFF2-40B4-BE49-F238E27FC236}">
                  <a16:creationId xmlns:a16="http://schemas.microsoft.com/office/drawing/2014/main" id="{7036D3C4-36EC-9DA8-6531-A0462FC8FE96}"/>
                </a:ext>
              </a:extLst>
            </p:cNvPr>
            <p:cNvCxnSpPr/>
            <p:nvPr/>
          </p:nvCxnSpPr>
          <p:spPr>
            <a:xfrm flipH="1">
              <a:off x="9613798" y="1863549"/>
              <a:ext cx="360000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8" name="直接箭头连接符 37">
              <a:extLst>
                <a:ext uri="{FF2B5EF4-FFF2-40B4-BE49-F238E27FC236}">
                  <a16:creationId xmlns:a16="http://schemas.microsoft.com/office/drawing/2014/main" id="{CAC22091-4600-A2F8-D699-870D0BF206EA}"/>
                </a:ext>
              </a:extLst>
            </p:cNvPr>
            <p:cNvCxnSpPr/>
            <p:nvPr/>
          </p:nvCxnSpPr>
          <p:spPr>
            <a:xfrm flipH="1">
              <a:off x="9613798" y="2765911"/>
              <a:ext cx="360000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9" name="直接箭头连接符 38">
              <a:extLst>
                <a:ext uri="{FF2B5EF4-FFF2-40B4-BE49-F238E27FC236}">
                  <a16:creationId xmlns:a16="http://schemas.microsoft.com/office/drawing/2014/main" id="{733DB387-73CC-1599-13FC-0CCCA21CF49C}"/>
                </a:ext>
              </a:extLst>
            </p:cNvPr>
            <p:cNvCxnSpPr/>
            <p:nvPr/>
          </p:nvCxnSpPr>
          <p:spPr>
            <a:xfrm flipH="1">
              <a:off x="9613798" y="3705130"/>
              <a:ext cx="360000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40" name="直接箭头连接符 39">
              <a:extLst>
                <a:ext uri="{FF2B5EF4-FFF2-40B4-BE49-F238E27FC236}">
                  <a16:creationId xmlns:a16="http://schemas.microsoft.com/office/drawing/2014/main" id="{BDA3727B-4D03-3474-67AA-8EE50E5C8A8A}"/>
                </a:ext>
              </a:extLst>
            </p:cNvPr>
            <p:cNvCxnSpPr/>
            <p:nvPr/>
          </p:nvCxnSpPr>
          <p:spPr>
            <a:xfrm flipH="1">
              <a:off x="9613798" y="4581956"/>
              <a:ext cx="360000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41" name="左大括号 40">
              <a:extLst>
                <a:ext uri="{FF2B5EF4-FFF2-40B4-BE49-F238E27FC236}">
                  <a16:creationId xmlns:a16="http://schemas.microsoft.com/office/drawing/2014/main" id="{BA18BDC8-6B1B-E23F-B08A-0BC33FBCF7DF}"/>
                </a:ext>
              </a:extLst>
            </p:cNvPr>
            <p:cNvSpPr/>
            <p:nvPr/>
          </p:nvSpPr>
          <p:spPr>
            <a:xfrm>
              <a:off x="3944839" y="1725879"/>
              <a:ext cx="177756" cy="728756"/>
            </a:xfrm>
            <a:prstGeom prst="leftBrac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左大括号 41">
              <a:extLst>
                <a:ext uri="{FF2B5EF4-FFF2-40B4-BE49-F238E27FC236}">
                  <a16:creationId xmlns:a16="http://schemas.microsoft.com/office/drawing/2014/main" id="{D8F78400-BD9B-3EAA-959C-B39403393EFB}"/>
                </a:ext>
              </a:extLst>
            </p:cNvPr>
            <p:cNvSpPr/>
            <p:nvPr/>
          </p:nvSpPr>
          <p:spPr>
            <a:xfrm>
              <a:off x="3947640" y="2585778"/>
              <a:ext cx="177756" cy="728756"/>
            </a:xfrm>
            <a:prstGeom prst="leftBrac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左大括号 42">
              <a:extLst>
                <a:ext uri="{FF2B5EF4-FFF2-40B4-BE49-F238E27FC236}">
                  <a16:creationId xmlns:a16="http://schemas.microsoft.com/office/drawing/2014/main" id="{E925D2A5-B7F2-277D-1322-25B3CAC4BB67}"/>
                </a:ext>
              </a:extLst>
            </p:cNvPr>
            <p:cNvSpPr/>
            <p:nvPr/>
          </p:nvSpPr>
          <p:spPr>
            <a:xfrm>
              <a:off x="3944839" y="3435410"/>
              <a:ext cx="177756" cy="728756"/>
            </a:xfrm>
            <a:prstGeom prst="leftBrac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左大括号 43">
              <a:extLst>
                <a:ext uri="{FF2B5EF4-FFF2-40B4-BE49-F238E27FC236}">
                  <a16:creationId xmlns:a16="http://schemas.microsoft.com/office/drawing/2014/main" id="{9E9EF662-E7D8-1637-4309-944308F18028}"/>
                </a:ext>
              </a:extLst>
            </p:cNvPr>
            <p:cNvSpPr/>
            <p:nvPr/>
          </p:nvSpPr>
          <p:spPr>
            <a:xfrm>
              <a:off x="3941202" y="4323883"/>
              <a:ext cx="177756" cy="728756"/>
            </a:xfrm>
            <a:prstGeom prst="leftBrac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文本框 44">
              <a:extLst>
                <a:ext uri="{FF2B5EF4-FFF2-40B4-BE49-F238E27FC236}">
                  <a16:creationId xmlns:a16="http://schemas.microsoft.com/office/drawing/2014/main" id="{13C8062B-112C-DC20-C87A-27CC66C5877C}"/>
                </a:ext>
              </a:extLst>
            </p:cNvPr>
            <p:cNvSpPr txBox="1"/>
            <p:nvPr/>
          </p:nvSpPr>
          <p:spPr>
            <a:xfrm>
              <a:off x="2955703" y="1905591"/>
              <a:ext cx="9925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WBVYI</a:t>
              </a:r>
              <a:endPara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480D6652-68F4-CDAD-4E95-C59DF3C0F0E2}"/>
                </a:ext>
              </a:extLst>
            </p:cNvPr>
            <p:cNvSpPr txBox="1"/>
            <p:nvPr/>
          </p:nvSpPr>
          <p:spPr>
            <a:xfrm>
              <a:off x="2679212" y="2775524"/>
              <a:ext cx="12618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WBSS142I</a:t>
              </a:r>
              <a:endPara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文本框 46">
              <a:extLst>
                <a:ext uri="{FF2B5EF4-FFF2-40B4-BE49-F238E27FC236}">
                  <a16:creationId xmlns:a16="http://schemas.microsoft.com/office/drawing/2014/main" id="{331CF4F0-E3E6-9899-87E5-CED60B779A3A}"/>
                </a:ext>
              </a:extLst>
            </p:cNvPr>
            <p:cNvSpPr txBox="1"/>
            <p:nvPr/>
          </p:nvSpPr>
          <p:spPr>
            <a:xfrm>
              <a:off x="2627975" y="3611745"/>
              <a:ext cx="13773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WBSS142I4</a:t>
              </a:r>
              <a:endPara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文本框 47">
              <a:extLst>
                <a:ext uri="{FF2B5EF4-FFF2-40B4-BE49-F238E27FC236}">
                  <a16:creationId xmlns:a16="http://schemas.microsoft.com/office/drawing/2014/main" id="{A654750D-FBDC-3CCA-137E-4B9B7DAFACCF}"/>
                </a:ext>
              </a:extLst>
            </p:cNvPr>
            <p:cNvSpPr txBox="1"/>
            <p:nvPr/>
          </p:nvSpPr>
          <p:spPr>
            <a:xfrm>
              <a:off x="2337318" y="4503595"/>
              <a:ext cx="16679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WBSS142I4PA</a:t>
              </a:r>
              <a:endPara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9" name="文本框 48">
            <a:extLst>
              <a:ext uri="{FF2B5EF4-FFF2-40B4-BE49-F238E27FC236}">
                <a16:creationId xmlns:a16="http://schemas.microsoft.com/office/drawing/2014/main" id="{B533CFA0-8FCE-12BB-B1DA-16B79E5A3310}"/>
              </a:ext>
            </a:extLst>
          </p:cNvPr>
          <p:cNvSpPr txBox="1"/>
          <p:nvPr/>
        </p:nvSpPr>
        <p:spPr>
          <a:xfrm>
            <a:off x="-814278" y="1834424"/>
            <a:ext cx="42511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zh-CN" alt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804853E-116C-23F3-77DF-F6B74D1804EC}"/>
              </a:ext>
            </a:extLst>
          </p:cNvPr>
          <p:cNvSpPr txBox="1"/>
          <p:nvPr/>
        </p:nvSpPr>
        <p:spPr>
          <a:xfrm>
            <a:off x="87831" y="5101781"/>
            <a:ext cx="7371748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Fig. 8B </a:t>
            </a:r>
            <a:r>
              <a:rPr lang="en-US" altLang="zh-C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SDS-PAGE analysis of fermentation supernatant from various strains</a:t>
            </a:r>
          </a:p>
          <a:p>
            <a:r>
              <a:rPr lang="en-US" altLang="zh-CN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The red arrow indicates the theoretical band position of the recombinant InvDz13 (~58.2 </a:t>
            </a:r>
            <a:r>
              <a:rPr lang="en-US" altLang="zh-CN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kDa</a:t>
            </a:r>
            <a:r>
              <a:rPr lang="en-US" altLang="zh-CN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).</a:t>
            </a:r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0B2FC40-7924-B800-58B8-4A58E18EDDE1}"/>
              </a:ext>
            </a:extLst>
          </p:cNvPr>
          <p:cNvPicPr>
            <a:picLocks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63" t="21261" r="25205" b="25323"/>
          <a:stretch>
            <a:fillRect/>
          </a:stretch>
        </p:blipFill>
        <p:spPr>
          <a:xfrm>
            <a:off x="7622045" y="988721"/>
            <a:ext cx="4576305" cy="3774231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CADD4D55-3D77-C648-163C-2C577A0E9A99}"/>
              </a:ext>
            </a:extLst>
          </p:cNvPr>
          <p:cNvSpPr txBox="1"/>
          <p:nvPr/>
        </p:nvSpPr>
        <p:spPr>
          <a:xfrm>
            <a:off x="7862477" y="1633800"/>
            <a:ext cx="40954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   1    2     3    4     5    6   7    8    9   10  11  12   13     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7D5B197D-39ED-AC93-EC57-7EE258E83309}"/>
              </a:ext>
            </a:extLst>
          </p:cNvPr>
          <p:cNvSpPr txBox="1"/>
          <p:nvPr/>
        </p:nvSpPr>
        <p:spPr>
          <a:xfrm>
            <a:off x="7433641" y="4878618"/>
            <a:ext cx="49531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S4 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original gel image of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WBSS142I in 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8B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13B2EF5C-4D36-9D37-A670-DAEA8817ACEC}"/>
              </a:ext>
            </a:extLst>
          </p:cNvPr>
          <p:cNvCxnSpPr/>
          <p:nvPr/>
        </p:nvCxnSpPr>
        <p:spPr>
          <a:xfrm flipH="1">
            <a:off x="11777916" y="2735721"/>
            <a:ext cx="360000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553648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33B03-8F60-17D5-7C82-876E7F5F1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>
            <a:extLst>
              <a:ext uri="{FF2B5EF4-FFF2-40B4-BE49-F238E27FC236}">
                <a16:creationId xmlns:a16="http://schemas.microsoft.com/office/drawing/2014/main" id="{BD312630-7654-FF14-2FD7-7AEF788E1CEE}"/>
              </a:ext>
            </a:extLst>
          </p:cNvPr>
          <p:cNvGrpSpPr/>
          <p:nvPr/>
        </p:nvGrpSpPr>
        <p:grpSpPr>
          <a:xfrm>
            <a:off x="-69333" y="917740"/>
            <a:ext cx="7636480" cy="3845212"/>
            <a:chOff x="2337318" y="1316947"/>
            <a:chExt cx="7636480" cy="3845212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0506AE08-484D-10FA-223E-236C90004C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7493" y="1679439"/>
              <a:ext cx="5076305" cy="3369425"/>
            </a:xfrm>
            <a:prstGeom prst="rect">
              <a:avLst/>
            </a:prstGeom>
          </p:spPr>
        </p:pic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E2117259-D092-310A-67BC-AD69BAB89CD4}"/>
                </a:ext>
              </a:extLst>
            </p:cNvPr>
            <p:cNvSpPr txBox="1"/>
            <p:nvPr/>
          </p:nvSpPr>
          <p:spPr>
            <a:xfrm>
              <a:off x="4038777" y="1316947"/>
              <a:ext cx="5659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kDa  M    1    2    3    4     5    6    7    8    9   10  11  12   13     </a:t>
              </a:r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5BBC5625-B5B6-32CB-71E2-6BCE8C44DCF6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4142569" y="2186896"/>
              <a:ext cx="5103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</a:t>
              </a: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595BED5B-1F9F-99F2-E2E5-CDBE45EC20D9}"/>
                </a:ext>
              </a:extLst>
            </p:cNvPr>
            <p:cNvSpPr txBox="1"/>
            <p:nvPr>
              <p:custDataLst>
                <p:tags r:id="rId3"/>
              </p:custDataLst>
            </p:nvPr>
          </p:nvSpPr>
          <p:spPr>
            <a:xfrm>
              <a:off x="4122595" y="1905591"/>
              <a:ext cx="495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55</a:t>
              </a: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131F5B81-5FAA-8559-D5D6-2C5C81FAF0D6}"/>
                </a:ext>
              </a:extLst>
            </p:cNvPr>
            <p:cNvSpPr txBox="1"/>
            <p:nvPr>
              <p:custDataLst>
                <p:tags r:id="rId4"/>
              </p:custDataLst>
            </p:nvPr>
          </p:nvSpPr>
          <p:spPr>
            <a:xfrm>
              <a:off x="4135383" y="1629366"/>
              <a:ext cx="4355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75</a:t>
              </a:r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7C84BAE0-5B22-BAC0-5B0D-F5D1EFBC6419}"/>
                </a:ext>
              </a:extLst>
            </p:cNvPr>
            <p:cNvSpPr txBox="1"/>
            <p:nvPr>
              <p:custDataLst>
                <p:tags r:id="rId5"/>
              </p:custDataLst>
            </p:nvPr>
          </p:nvSpPr>
          <p:spPr>
            <a:xfrm>
              <a:off x="4142569" y="3056829"/>
              <a:ext cx="5103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</a:t>
              </a: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27DDE0BA-45E3-05CC-2292-789B1E644A11}"/>
                </a:ext>
              </a:extLst>
            </p:cNvPr>
            <p:cNvSpPr txBox="1"/>
            <p:nvPr>
              <p:custDataLst>
                <p:tags r:id="rId6"/>
              </p:custDataLst>
            </p:nvPr>
          </p:nvSpPr>
          <p:spPr>
            <a:xfrm>
              <a:off x="4122595" y="2775524"/>
              <a:ext cx="495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55</a:t>
              </a:r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3B7F71D7-7316-A822-B548-64297F44E5E5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4135383" y="2499299"/>
              <a:ext cx="4355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75</a:t>
              </a: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C315D5D2-301F-85EC-6D73-466C7912F161}"/>
                </a:ext>
              </a:extLst>
            </p:cNvPr>
            <p:cNvSpPr txBox="1"/>
            <p:nvPr>
              <p:custDataLst>
                <p:tags r:id="rId8"/>
              </p:custDataLst>
            </p:nvPr>
          </p:nvSpPr>
          <p:spPr>
            <a:xfrm>
              <a:off x="4142569" y="3921682"/>
              <a:ext cx="5103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</a:t>
              </a:r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A27D623C-98D6-8576-6BAB-0E9AEF8C9B23}"/>
                </a:ext>
              </a:extLst>
            </p:cNvPr>
            <p:cNvSpPr txBox="1"/>
            <p:nvPr>
              <p:custDataLst>
                <p:tags r:id="rId9"/>
              </p:custDataLst>
            </p:nvPr>
          </p:nvSpPr>
          <p:spPr>
            <a:xfrm>
              <a:off x="4122595" y="3640377"/>
              <a:ext cx="495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55</a:t>
              </a:r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1B0D1BB3-F2D0-76B7-3D04-BF17906A0EF3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4135383" y="3364152"/>
              <a:ext cx="4355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75</a:t>
              </a:r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C541BA1E-35E3-0766-1A4B-24723921608B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4148919" y="4792827"/>
              <a:ext cx="5103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</a:t>
              </a:r>
            </a:p>
          </p:txBody>
        </p: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4CF0BDA4-CB33-B117-4B5F-6A2E81BB6D96}"/>
                </a:ext>
              </a:extLst>
            </p:cNvPr>
            <p:cNvSpPr txBox="1"/>
            <p:nvPr>
              <p:custDataLst>
                <p:tags r:id="rId12"/>
              </p:custDataLst>
            </p:nvPr>
          </p:nvSpPr>
          <p:spPr>
            <a:xfrm>
              <a:off x="4128945" y="4511522"/>
              <a:ext cx="495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55</a:t>
              </a:r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0A81C6A5-011F-3C96-FA81-FD12B4429794}"/>
                </a:ext>
              </a:extLst>
            </p:cNvPr>
            <p:cNvSpPr txBox="1"/>
            <p:nvPr>
              <p:custDataLst>
                <p:tags r:id="rId13"/>
              </p:custDataLst>
            </p:nvPr>
          </p:nvSpPr>
          <p:spPr>
            <a:xfrm>
              <a:off x="4141733" y="4235297"/>
              <a:ext cx="4355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75</a:t>
              </a:r>
            </a:p>
          </p:txBody>
        </p:sp>
        <p:cxnSp>
          <p:nvCxnSpPr>
            <p:cNvPr id="37" name="直接箭头连接符 36">
              <a:extLst>
                <a:ext uri="{FF2B5EF4-FFF2-40B4-BE49-F238E27FC236}">
                  <a16:creationId xmlns:a16="http://schemas.microsoft.com/office/drawing/2014/main" id="{60D31069-42D0-027F-6216-B89161BFDA24}"/>
                </a:ext>
              </a:extLst>
            </p:cNvPr>
            <p:cNvCxnSpPr/>
            <p:nvPr/>
          </p:nvCxnSpPr>
          <p:spPr>
            <a:xfrm flipH="1">
              <a:off x="9613798" y="1863549"/>
              <a:ext cx="360000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8" name="直接箭头连接符 37">
              <a:extLst>
                <a:ext uri="{FF2B5EF4-FFF2-40B4-BE49-F238E27FC236}">
                  <a16:creationId xmlns:a16="http://schemas.microsoft.com/office/drawing/2014/main" id="{E8394882-0514-7C5E-ACF6-4308D9737184}"/>
                </a:ext>
              </a:extLst>
            </p:cNvPr>
            <p:cNvCxnSpPr/>
            <p:nvPr/>
          </p:nvCxnSpPr>
          <p:spPr>
            <a:xfrm flipH="1">
              <a:off x="9613798" y="2765911"/>
              <a:ext cx="360000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9" name="直接箭头连接符 38">
              <a:extLst>
                <a:ext uri="{FF2B5EF4-FFF2-40B4-BE49-F238E27FC236}">
                  <a16:creationId xmlns:a16="http://schemas.microsoft.com/office/drawing/2014/main" id="{3A312811-8C9E-C348-6403-ACE66C02233C}"/>
                </a:ext>
              </a:extLst>
            </p:cNvPr>
            <p:cNvCxnSpPr/>
            <p:nvPr/>
          </p:nvCxnSpPr>
          <p:spPr>
            <a:xfrm flipH="1">
              <a:off x="9613798" y="3705130"/>
              <a:ext cx="360000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40" name="直接箭头连接符 39">
              <a:extLst>
                <a:ext uri="{FF2B5EF4-FFF2-40B4-BE49-F238E27FC236}">
                  <a16:creationId xmlns:a16="http://schemas.microsoft.com/office/drawing/2014/main" id="{7BE654B1-079B-9049-44C5-7A9AC957231E}"/>
                </a:ext>
              </a:extLst>
            </p:cNvPr>
            <p:cNvCxnSpPr/>
            <p:nvPr/>
          </p:nvCxnSpPr>
          <p:spPr>
            <a:xfrm flipH="1">
              <a:off x="9613798" y="4581956"/>
              <a:ext cx="360000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41" name="左大括号 40">
              <a:extLst>
                <a:ext uri="{FF2B5EF4-FFF2-40B4-BE49-F238E27FC236}">
                  <a16:creationId xmlns:a16="http://schemas.microsoft.com/office/drawing/2014/main" id="{C8CF5C1B-9901-6BA6-AD56-618B4A175293}"/>
                </a:ext>
              </a:extLst>
            </p:cNvPr>
            <p:cNvSpPr/>
            <p:nvPr/>
          </p:nvSpPr>
          <p:spPr>
            <a:xfrm>
              <a:off x="3944839" y="1725879"/>
              <a:ext cx="177756" cy="728756"/>
            </a:xfrm>
            <a:prstGeom prst="leftBrac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左大括号 41">
              <a:extLst>
                <a:ext uri="{FF2B5EF4-FFF2-40B4-BE49-F238E27FC236}">
                  <a16:creationId xmlns:a16="http://schemas.microsoft.com/office/drawing/2014/main" id="{8865E1DC-D34E-B966-3B3E-51B6D7EE639F}"/>
                </a:ext>
              </a:extLst>
            </p:cNvPr>
            <p:cNvSpPr/>
            <p:nvPr/>
          </p:nvSpPr>
          <p:spPr>
            <a:xfrm>
              <a:off x="3947640" y="2585778"/>
              <a:ext cx="177756" cy="728756"/>
            </a:xfrm>
            <a:prstGeom prst="leftBrac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左大括号 42">
              <a:extLst>
                <a:ext uri="{FF2B5EF4-FFF2-40B4-BE49-F238E27FC236}">
                  <a16:creationId xmlns:a16="http://schemas.microsoft.com/office/drawing/2014/main" id="{E7D01298-A0D8-574E-F7DA-EFD5F16F8338}"/>
                </a:ext>
              </a:extLst>
            </p:cNvPr>
            <p:cNvSpPr/>
            <p:nvPr/>
          </p:nvSpPr>
          <p:spPr>
            <a:xfrm>
              <a:off x="3944839" y="3435410"/>
              <a:ext cx="177756" cy="728756"/>
            </a:xfrm>
            <a:prstGeom prst="leftBrac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左大括号 43">
              <a:extLst>
                <a:ext uri="{FF2B5EF4-FFF2-40B4-BE49-F238E27FC236}">
                  <a16:creationId xmlns:a16="http://schemas.microsoft.com/office/drawing/2014/main" id="{EBAF7EC8-76B7-C513-C522-F3E066347053}"/>
                </a:ext>
              </a:extLst>
            </p:cNvPr>
            <p:cNvSpPr/>
            <p:nvPr/>
          </p:nvSpPr>
          <p:spPr>
            <a:xfrm>
              <a:off x="3941202" y="4323883"/>
              <a:ext cx="177756" cy="728756"/>
            </a:xfrm>
            <a:prstGeom prst="leftBrac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文本框 44">
              <a:extLst>
                <a:ext uri="{FF2B5EF4-FFF2-40B4-BE49-F238E27FC236}">
                  <a16:creationId xmlns:a16="http://schemas.microsoft.com/office/drawing/2014/main" id="{347B6635-299B-621B-EFFC-0C556561E304}"/>
                </a:ext>
              </a:extLst>
            </p:cNvPr>
            <p:cNvSpPr txBox="1"/>
            <p:nvPr/>
          </p:nvSpPr>
          <p:spPr>
            <a:xfrm>
              <a:off x="2955703" y="1905591"/>
              <a:ext cx="9925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WBVYI</a:t>
              </a:r>
              <a:endPara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7E7D26E9-7119-90C6-9C1F-990995B4578A}"/>
                </a:ext>
              </a:extLst>
            </p:cNvPr>
            <p:cNvSpPr txBox="1"/>
            <p:nvPr/>
          </p:nvSpPr>
          <p:spPr>
            <a:xfrm>
              <a:off x="2679212" y="2775524"/>
              <a:ext cx="12618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WBSS142I</a:t>
              </a:r>
              <a:endPara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文本框 46">
              <a:extLst>
                <a:ext uri="{FF2B5EF4-FFF2-40B4-BE49-F238E27FC236}">
                  <a16:creationId xmlns:a16="http://schemas.microsoft.com/office/drawing/2014/main" id="{12323C47-4AC0-7185-C153-542157065799}"/>
                </a:ext>
              </a:extLst>
            </p:cNvPr>
            <p:cNvSpPr txBox="1"/>
            <p:nvPr/>
          </p:nvSpPr>
          <p:spPr>
            <a:xfrm>
              <a:off x="2627975" y="3611745"/>
              <a:ext cx="13773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WBSS142I4</a:t>
              </a:r>
              <a:endPara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文本框 47">
              <a:extLst>
                <a:ext uri="{FF2B5EF4-FFF2-40B4-BE49-F238E27FC236}">
                  <a16:creationId xmlns:a16="http://schemas.microsoft.com/office/drawing/2014/main" id="{60504F5B-8C35-043F-BF76-82940B0D2B67}"/>
                </a:ext>
              </a:extLst>
            </p:cNvPr>
            <p:cNvSpPr txBox="1"/>
            <p:nvPr/>
          </p:nvSpPr>
          <p:spPr>
            <a:xfrm>
              <a:off x="2337318" y="4503595"/>
              <a:ext cx="16679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WBSS142I4PA</a:t>
              </a:r>
              <a:endPara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9" name="文本框 48">
            <a:extLst>
              <a:ext uri="{FF2B5EF4-FFF2-40B4-BE49-F238E27FC236}">
                <a16:creationId xmlns:a16="http://schemas.microsoft.com/office/drawing/2014/main" id="{A1AB364F-5124-E4F6-9208-E8C695B09E23}"/>
              </a:ext>
            </a:extLst>
          </p:cNvPr>
          <p:cNvSpPr txBox="1"/>
          <p:nvPr/>
        </p:nvSpPr>
        <p:spPr>
          <a:xfrm>
            <a:off x="-814278" y="1834424"/>
            <a:ext cx="42511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zh-CN" alt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BB4DA11-44A2-C6EE-EE07-5FCD355E4649}"/>
              </a:ext>
            </a:extLst>
          </p:cNvPr>
          <p:cNvSpPr txBox="1"/>
          <p:nvPr/>
        </p:nvSpPr>
        <p:spPr>
          <a:xfrm>
            <a:off x="87831" y="5101781"/>
            <a:ext cx="7554628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Fig. 8B </a:t>
            </a:r>
            <a:r>
              <a:rPr lang="en-US" altLang="zh-C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SDS-PAGE analysis of fermentation supernatant from various strains</a:t>
            </a:r>
          </a:p>
          <a:p>
            <a:r>
              <a:rPr lang="en-US" altLang="zh-CN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The red arrow indicates the theoretical band position of the recombinant InvDz13 (~58.2 </a:t>
            </a:r>
            <a:r>
              <a:rPr lang="en-US" altLang="zh-CN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kDa</a:t>
            </a:r>
            <a:r>
              <a:rPr lang="en-US" altLang="zh-CN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).</a:t>
            </a:r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481C3A4-B0ED-5106-1394-55712160E4CB}"/>
              </a:ext>
            </a:extLst>
          </p:cNvPr>
          <p:cNvPicPr>
            <a:picLocks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673" t="17112" r="28039" b="31267"/>
          <a:stretch>
            <a:fillRect/>
          </a:stretch>
        </p:blipFill>
        <p:spPr>
          <a:xfrm>
            <a:off x="7660788" y="1067787"/>
            <a:ext cx="4531212" cy="3794314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6D4C823E-6556-D3FF-D904-503A6A778276}"/>
              </a:ext>
            </a:extLst>
          </p:cNvPr>
          <p:cNvSpPr txBox="1"/>
          <p:nvPr/>
        </p:nvSpPr>
        <p:spPr>
          <a:xfrm>
            <a:off x="7814351" y="1633800"/>
            <a:ext cx="40954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  1     2    3    4    5    6    7     8    9   10  11  12  13     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4C4318C-E6DB-11C0-19BC-F6323EC13563}"/>
              </a:ext>
            </a:extLst>
          </p:cNvPr>
          <p:cNvSpPr txBox="1"/>
          <p:nvPr/>
        </p:nvSpPr>
        <p:spPr>
          <a:xfrm>
            <a:off x="7347013" y="4959338"/>
            <a:ext cx="49531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S5 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original gel image of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WBSS142I4 in 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8B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61830875-FCB2-2306-47BE-33EF4785FEBD}"/>
              </a:ext>
            </a:extLst>
          </p:cNvPr>
          <p:cNvCxnSpPr/>
          <p:nvPr/>
        </p:nvCxnSpPr>
        <p:spPr>
          <a:xfrm flipH="1">
            <a:off x="11729790" y="2791023"/>
            <a:ext cx="360000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730177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D40DCE-D657-80FB-A7BC-2F0115C7C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>
            <a:extLst>
              <a:ext uri="{FF2B5EF4-FFF2-40B4-BE49-F238E27FC236}">
                <a16:creationId xmlns:a16="http://schemas.microsoft.com/office/drawing/2014/main" id="{35D79C05-109D-9A2B-649B-1B4D56721AE6}"/>
              </a:ext>
            </a:extLst>
          </p:cNvPr>
          <p:cNvGrpSpPr/>
          <p:nvPr/>
        </p:nvGrpSpPr>
        <p:grpSpPr>
          <a:xfrm>
            <a:off x="-69333" y="917740"/>
            <a:ext cx="7636480" cy="3845212"/>
            <a:chOff x="2337318" y="1316947"/>
            <a:chExt cx="7636480" cy="3845212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C9FCF6D9-55A8-5FD1-A1DE-AF4704DAA2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7493" y="1679439"/>
              <a:ext cx="5076305" cy="3369425"/>
            </a:xfrm>
            <a:prstGeom prst="rect">
              <a:avLst/>
            </a:prstGeom>
          </p:spPr>
        </p:pic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1759BA95-2688-64B3-1829-5F816F55E149}"/>
                </a:ext>
              </a:extLst>
            </p:cNvPr>
            <p:cNvSpPr txBox="1"/>
            <p:nvPr/>
          </p:nvSpPr>
          <p:spPr>
            <a:xfrm>
              <a:off x="4038777" y="1316947"/>
              <a:ext cx="5659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kDa  M    1    2    3    4     5    6    7    8    9   10  11  12   13     </a:t>
              </a:r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04E67647-2F2F-E77B-5155-8F9F1650A42F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4142569" y="2186896"/>
              <a:ext cx="5103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</a:t>
              </a: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969FEA4C-BE4B-BDF9-D645-ED9C0F92E23C}"/>
                </a:ext>
              </a:extLst>
            </p:cNvPr>
            <p:cNvSpPr txBox="1"/>
            <p:nvPr>
              <p:custDataLst>
                <p:tags r:id="rId3"/>
              </p:custDataLst>
            </p:nvPr>
          </p:nvSpPr>
          <p:spPr>
            <a:xfrm>
              <a:off x="4122595" y="1905591"/>
              <a:ext cx="495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55</a:t>
              </a: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3A7359D4-B52E-91AE-9019-857B932900BE}"/>
                </a:ext>
              </a:extLst>
            </p:cNvPr>
            <p:cNvSpPr txBox="1"/>
            <p:nvPr>
              <p:custDataLst>
                <p:tags r:id="rId4"/>
              </p:custDataLst>
            </p:nvPr>
          </p:nvSpPr>
          <p:spPr>
            <a:xfrm>
              <a:off x="4135383" y="1629366"/>
              <a:ext cx="4355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75</a:t>
              </a:r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6CEE3D55-9827-C36F-90E1-ED21EA604843}"/>
                </a:ext>
              </a:extLst>
            </p:cNvPr>
            <p:cNvSpPr txBox="1"/>
            <p:nvPr>
              <p:custDataLst>
                <p:tags r:id="rId5"/>
              </p:custDataLst>
            </p:nvPr>
          </p:nvSpPr>
          <p:spPr>
            <a:xfrm>
              <a:off x="4142569" y="3056829"/>
              <a:ext cx="5103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</a:t>
              </a: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F84FF1CF-12E3-5769-3D92-01F8DE0A9494}"/>
                </a:ext>
              </a:extLst>
            </p:cNvPr>
            <p:cNvSpPr txBox="1"/>
            <p:nvPr>
              <p:custDataLst>
                <p:tags r:id="rId6"/>
              </p:custDataLst>
            </p:nvPr>
          </p:nvSpPr>
          <p:spPr>
            <a:xfrm>
              <a:off x="4122595" y="2775524"/>
              <a:ext cx="495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55</a:t>
              </a:r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5F85091C-0C56-C699-88CE-2390BDC8C815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4135383" y="2499299"/>
              <a:ext cx="4355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75</a:t>
              </a: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C3CD8924-AA27-0423-B1EB-A4C13F3C56E6}"/>
                </a:ext>
              </a:extLst>
            </p:cNvPr>
            <p:cNvSpPr txBox="1"/>
            <p:nvPr>
              <p:custDataLst>
                <p:tags r:id="rId8"/>
              </p:custDataLst>
            </p:nvPr>
          </p:nvSpPr>
          <p:spPr>
            <a:xfrm>
              <a:off x="4142569" y="3921682"/>
              <a:ext cx="5103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</a:t>
              </a:r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FBEAA833-5BBE-E106-F464-04FFBEBD91C6}"/>
                </a:ext>
              </a:extLst>
            </p:cNvPr>
            <p:cNvSpPr txBox="1"/>
            <p:nvPr>
              <p:custDataLst>
                <p:tags r:id="rId9"/>
              </p:custDataLst>
            </p:nvPr>
          </p:nvSpPr>
          <p:spPr>
            <a:xfrm>
              <a:off x="4122595" y="3640377"/>
              <a:ext cx="495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55</a:t>
              </a:r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5A0D8D45-44FB-FC25-D869-57B455049E9A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4135383" y="3364152"/>
              <a:ext cx="4355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75</a:t>
              </a:r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C6DCEE62-45C4-88B5-4A87-C3FFBC8826FB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4148919" y="4792827"/>
              <a:ext cx="5103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</a:t>
              </a:r>
            </a:p>
          </p:txBody>
        </p: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D56D21FF-332A-0BA1-EDD0-FCA3DCC6E922}"/>
                </a:ext>
              </a:extLst>
            </p:cNvPr>
            <p:cNvSpPr txBox="1"/>
            <p:nvPr>
              <p:custDataLst>
                <p:tags r:id="rId12"/>
              </p:custDataLst>
            </p:nvPr>
          </p:nvSpPr>
          <p:spPr>
            <a:xfrm>
              <a:off x="4128945" y="4511522"/>
              <a:ext cx="495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55</a:t>
              </a:r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04C0EE6F-F9E7-CD19-1EEC-14DD6825A8AC}"/>
                </a:ext>
              </a:extLst>
            </p:cNvPr>
            <p:cNvSpPr txBox="1"/>
            <p:nvPr>
              <p:custDataLst>
                <p:tags r:id="rId13"/>
              </p:custDataLst>
            </p:nvPr>
          </p:nvSpPr>
          <p:spPr>
            <a:xfrm>
              <a:off x="4141733" y="4235297"/>
              <a:ext cx="4355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75</a:t>
              </a:r>
            </a:p>
          </p:txBody>
        </p:sp>
        <p:cxnSp>
          <p:nvCxnSpPr>
            <p:cNvPr id="37" name="直接箭头连接符 36">
              <a:extLst>
                <a:ext uri="{FF2B5EF4-FFF2-40B4-BE49-F238E27FC236}">
                  <a16:creationId xmlns:a16="http://schemas.microsoft.com/office/drawing/2014/main" id="{3DE98F8A-4C15-8496-945F-3DBDED324C7C}"/>
                </a:ext>
              </a:extLst>
            </p:cNvPr>
            <p:cNvCxnSpPr/>
            <p:nvPr/>
          </p:nvCxnSpPr>
          <p:spPr>
            <a:xfrm flipH="1">
              <a:off x="9613798" y="1863549"/>
              <a:ext cx="360000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8" name="直接箭头连接符 37">
              <a:extLst>
                <a:ext uri="{FF2B5EF4-FFF2-40B4-BE49-F238E27FC236}">
                  <a16:creationId xmlns:a16="http://schemas.microsoft.com/office/drawing/2014/main" id="{20EE5D66-251F-0F22-3A34-741027B36DD5}"/>
                </a:ext>
              </a:extLst>
            </p:cNvPr>
            <p:cNvCxnSpPr/>
            <p:nvPr/>
          </p:nvCxnSpPr>
          <p:spPr>
            <a:xfrm flipH="1">
              <a:off x="9613798" y="2765911"/>
              <a:ext cx="360000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9" name="直接箭头连接符 38">
              <a:extLst>
                <a:ext uri="{FF2B5EF4-FFF2-40B4-BE49-F238E27FC236}">
                  <a16:creationId xmlns:a16="http://schemas.microsoft.com/office/drawing/2014/main" id="{33BD7948-2205-275B-03B5-0E3856F2E043}"/>
                </a:ext>
              </a:extLst>
            </p:cNvPr>
            <p:cNvCxnSpPr/>
            <p:nvPr/>
          </p:nvCxnSpPr>
          <p:spPr>
            <a:xfrm flipH="1">
              <a:off x="9613798" y="3705130"/>
              <a:ext cx="360000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40" name="直接箭头连接符 39">
              <a:extLst>
                <a:ext uri="{FF2B5EF4-FFF2-40B4-BE49-F238E27FC236}">
                  <a16:creationId xmlns:a16="http://schemas.microsoft.com/office/drawing/2014/main" id="{2B59D85B-0F47-6097-2891-C440325513A9}"/>
                </a:ext>
              </a:extLst>
            </p:cNvPr>
            <p:cNvCxnSpPr/>
            <p:nvPr/>
          </p:nvCxnSpPr>
          <p:spPr>
            <a:xfrm flipH="1">
              <a:off x="9613798" y="4581956"/>
              <a:ext cx="360000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41" name="左大括号 40">
              <a:extLst>
                <a:ext uri="{FF2B5EF4-FFF2-40B4-BE49-F238E27FC236}">
                  <a16:creationId xmlns:a16="http://schemas.microsoft.com/office/drawing/2014/main" id="{BA37A1EC-5046-A6C2-8BC5-E3993D1D7A73}"/>
                </a:ext>
              </a:extLst>
            </p:cNvPr>
            <p:cNvSpPr/>
            <p:nvPr/>
          </p:nvSpPr>
          <p:spPr>
            <a:xfrm>
              <a:off x="3944839" y="1725879"/>
              <a:ext cx="177756" cy="728756"/>
            </a:xfrm>
            <a:prstGeom prst="leftBrac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左大括号 41">
              <a:extLst>
                <a:ext uri="{FF2B5EF4-FFF2-40B4-BE49-F238E27FC236}">
                  <a16:creationId xmlns:a16="http://schemas.microsoft.com/office/drawing/2014/main" id="{3F5CDD7C-DA31-17CE-5595-5906BAC9B89D}"/>
                </a:ext>
              </a:extLst>
            </p:cNvPr>
            <p:cNvSpPr/>
            <p:nvPr/>
          </p:nvSpPr>
          <p:spPr>
            <a:xfrm>
              <a:off x="3947640" y="2585778"/>
              <a:ext cx="177756" cy="728756"/>
            </a:xfrm>
            <a:prstGeom prst="leftBrac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左大括号 42">
              <a:extLst>
                <a:ext uri="{FF2B5EF4-FFF2-40B4-BE49-F238E27FC236}">
                  <a16:creationId xmlns:a16="http://schemas.microsoft.com/office/drawing/2014/main" id="{BEE17EA0-EA7D-A9FF-FDAD-995F8A6BB3EB}"/>
                </a:ext>
              </a:extLst>
            </p:cNvPr>
            <p:cNvSpPr/>
            <p:nvPr/>
          </p:nvSpPr>
          <p:spPr>
            <a:xfrm>
              <a:off x="3944839" y="3435410"/>
              <a:ext cx="177756" cy="728756"/>
            </a:xfrm>
            <a:prstGeom prst="leftBrac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左大括号 43">
              <a:extLst>
                <a:ext uri="{FF2B5EF4-FFF2-40B4-BE49-F238E27FC236}">
                  <a16:creationId xmlns:a16="http://schemas.microsoft.com/office/drawing/2014/main" id="{2A2553C7-3422-FDF0-9A8B-49B1616AE84A}"/>
                </a:ext>
              </a:extLst>
            </p:cNvPr>
            <p:cNvSpPr/>
            <p:nvPr/>
          </p:nvSpPr>
          <p:spPr>
            <a:xfrm>
              <a:off x="3941202" y="4323883"/>
              <a:ext cx="177756" cy="728756"/>
            </a:xfrm>
            <a:prstGeom prst="leftBrac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文本框 44">
              <a:extLst>
                <a:ext uri="{FF2B5EF4-FFF2-40B4-BE49-F238E27FC236}">
                  <a16:creationId xmlns:a16="http://schemas.microsoft.com/office/drawing/2014/main" id="{1BA628E3-8C75-DAFB-5DCE-2A60D1346745}"/>
                </a:ext>
              </a:extLst>
            </p:cNvPr>
            <p:cNvSpPr txBox="1"/>
            <p:nvPr/>
          </p:nvSpPr>
          <p:spPr>
            <a:xfrm>
              <a:off x="2955703" y="1905591"/>
              <a:ext cx="9925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WBVYI</a:t>
              </a:r>
              <a:endPara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27282D81-C827-5562-8F15-B7DBF7A83C02}"/>
                </a:ext>
              </a:extLst>
            </p:cNvPr>
            <p:cNvSpPr txBox="1"/>
            <p:nvPr/>
          </p:nvSpPr>
          <p:spPr>
            <a:xfrm>
              <a:off x="2679212" y="2775524"/>
              <a:ext cx="12618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WBSS142I</a:t>
              </a:r>
              <a:endPara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文本框 46">
              <a:extLst>
                <a:ext uri="{FF2B5EF4-FFF2-40B4-BE49-F238E27FC236}">
                  <a16:creationId xmlns:a16="http://schemas.microsoft.com/office/drawing/2014/main" id="{7A814B2C-BC49-67C8-AF1D-E1097B393CEC}"/>
                </a:ext>
              </a:extLst>
            </p:cNvPr>
            <p:cNvSpPr txBox="1"/>
            <p:nvPr/>
          </p:nvSpPr>
          <p:spPr>
            <a:xfrm>
              <a:off x="2627975" y="3611745"/>
              <a:ext cx="13773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WBSS142I4</a:t>
              </a:r>
              <a:endPara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文本框 47">
              <a:extLst>
                <a:ext uri="{FF2B5EF4-FFF2-40B4-BE49-F238E27FC236}">
                  <a16:creationId xmlns:a16="http://schemas.microsoft.com/office/drawing/2014/main" id="{E620356F-F2F6-6F71-7EE7-88D5A12A0B67}"/>
                </a:ext>
              </a:extLst>
            </p:cNvPr>
            <p:cNvSpPr txBox="1"/>
            <p:nvPr/>
          </p:nvSpPr>
          <p:spPr>
            <a:xfrm>
              <a:off x="2337318" y="4503595"/>
              <a:ext cx="16679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WBSS142I4PA</a:t>
              </a:r>
              <a:endPara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9" name="文本框 48">
            <a:extLst>
              <a:ext uri="{FF2B5EF4-FFF2-40B4-BE49-F238E27FC236}">
                <a16:creationId xmlns:a16="http://schemas.microsoft.com/office/drawing/2014/main" id="{2B29BEAA-694D-9549-1313-E60D91547A61}"/>
              </a:ext>
            </a:extLst>
          </p:cNvPr>
          <p:cNvSpPr txBox="1"/>
          <p:nvPr/>
        </p:nvSpPr>
        <p:spPr>
          <a:xfrm>
            <a:off x="-814278" y="1834424"/>
            <a:ext cx="42511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zh-CN" alt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43E9F0C-A7F9-BAD0-012C-6F936C9671A9}"/>
              </a:ext>
            </a:extLst>
          </p:cNvPr>
          <p:cNvSpPr txBox="1"/>
          <p:nvPr/>
        </p:nvSpPr>
        <p:spPr>
          <a:xfrm>
            <a:off x="87831" y="5101781"/>
            <a:ext cx="7386186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Fig. 8B </a:t>
            </a:r>
            <a:r>
              <a:rPr lang="en-US" altLang="zh-C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SDS-PAGE analysis of fermentation supernatant from various strains</a:t>
            </a:r>
          </a:p>
          <a:p>
            <a:r>
              <a:rPr lang="en-US" altLang="zh-CN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The red arrow indicates the theoretical band position of the recombinant InvDz13 (~58.2 </a:t>
            </a:r>
            <a:r>
              <a:rPr lang="en-US" altLang="zh-CN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kDa</a:t>
            </a:r>
            <a:r>
              <a:rPr lang="en-US" altLang="zh-CN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).</a:t>
            </a:r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30179C1-A3E7-5446-4B3B-43C5EBEDD5F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748" t="22164" r="9466" b="23295"/>
          <a:stretch>
            <a:fillRect/>
          </a:stretch>
        </p:blipFill>
        <p:spPr>
          <a:xfrm rot="10800000">
            <a:off x="7600078" y="1401913"/>
            <a:ext cx="4591922" cy="2991707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2E66FAEC-A803-C10E-7EDF-0DB74DE52226}"/>
              </a:ext>
            </a:extLst>
          </p:cNvPr>
          <p:cNvSpPr txBox="1"/>
          <p:nvPr/>
        </p:nvSpPr>
        <p:spPr>
          <a:xfrm>
            <a:off x="7807022" y="1292728"/>
            <a:ext cx="40954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   1    2    3    4    5    6    7     8    9  10  11  12  13     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1970D0C-5AA9-A003-342C-84B2BFC58006}"/>
              </a:ext>
            </a:extLst>
          </p:cNvPr>
          <p:cNvSpPr txBox="1"/>
          <p:nvPr/>
        </p:nvSpPr>
        <p:spPr>
          <a:xfrm>
            <a:off x="7844920" y="4502804"/>
            <a:ext cx="41022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S6 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original gel image of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WBSS142I4PA in 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8B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6AA6A9ED-CECC-C19E-3942-D0F7BB4E645A}"/>
              </a:ext>
            </a:extLst>
          </p:cNvPr>
          <p:cNvCxnSpPr/>
          <p:nvPr/>
        </p:nvCxnSpPr>
        <p:spPr>
          <a:xfrm flipH="1">
            <a:off x="11722461" y="2376317"/>
            <a:ext cx="360000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9607355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CALPRESID" val="1782372185544127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CALSLIDEID" val="1780302855216655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CALSLIDEID" val="1780302855224043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CALSLIDEID" val="1782372185564507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CALSLIDEID" val="1780302855208371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CALSLIDEID" val="1782393954449058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CALSLIDEID" val="1782393954470512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CALSLIDEID" val="1782393954473241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1538</TotalTime>
  <Words>683</Words>
  <Application>Microsoft Office PowerPoint</Application>
  <PresentationFormat>宽屏</PresentationFormat>
  <Paragraphs>123</Paragraphs>
  <Slides>7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2" baseType="lpstr">
      <vt:lpstr>等线</vt:lpstr>
      <vt:lpstr>等线 Light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小壮 刘</dc:creator>
  <cp:lastModifiedBy>Dongbang Yao</cp:lastModifiedBy>
  <cp:revision>31</cp:revision>
  <dcterms:created xsi:type="dcterms:W3CDTF">2024-11-12T14:11:04Z</dcterms:created>
  <dcterms:modified xsi:type="dcterms:W3CDTF">2026-06-25T13:26:02Z</dcterms:modified>
</cp:coreProperties>
</file>