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8" r:id="rId2"/>
    <p:sldId id="262" r:id="rId3"/>
    <p:sldId id="299" r:id="rId4"/>
    <p:sldId id="284" r:id="rId5"/>
    <p:sldId id="285" r:id="rId6"/>
    <p:sldId id="280" r:id="rId7"/>
    <p:sldId id="283" r:id="rId8"/>
    <p:sldId id="279" r:id="rId9"/>
    <p:sldId id="281" r:id="rId10"/>
    <p:sldId id="291"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906141-BCB5-4DFF-24D9-F4F4359E5BCF}" name="jeff jones" initials="r" userId="jeff jon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75" autoAdjust="0"/>
    <p:restoredTop sz="94711"/>
  </p:normalViewPr>
  <p:slideViewPr>
    <p:cSldViewPr snapToGrid="0">
      <p:cViewPr varScale="1">
        <p:scale>
          <a:sx n="105" d="100"/>
          <a:sy n="105"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1B806-341C-4ECC-B7A7-F62CB1775C50}"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6FEA6-1135-47FA-A504-8A59FD59406C}" type="slidenum">
              <a:rPr lang="en-US" smtClean="0"/>
              <a:t>‹#›</a:t>
            </a:fld>
            <a:endParaRPr lang="en-US"/>
          </a:p>
        </p:txBody>
      </p:sp>
    </p:spTree>
    <p:extLst>
      <p:ext uri="{BB962C8B-B14F-4D97-AF65-F5344CB8AC3E}">
        <p14:creationId xmlns:p14="http://schemas.microsoft.com/office/powerpoint/2010/main" val="403462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2B8B-2F5D-25E2-26A5-86F6BD7B9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5DD32A-79EB-16F9-34D7-BF9712C4D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A9B41-44C1-D02F-CF1A-B64CC648DDFC}"/>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5857667B-3BAA-D846-B786-38BA44F65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00EA2-37D5-B7A5-609D-475A2EB4DBF1}"/>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05087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8A2C-6868-5FFA-B759-305BB15B6C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AC2389-4925-E21F-6577-DC2BF5008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93013-D11D-B654-0D0A-1A26DC8A80BE}"/>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829B6CCD-8835-0D6E-DF38-55EA2F8A9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EEA86-4026-9D31-C73E-269BA2BBD262}"/>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99723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CF2CA-9C88-3DB7-6E6D-C8ADE7320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822B3-963C-4387-AAA7-0B19B27CE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40896-989B-8E8B-C5B6-3B5340B27A33}"/>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F131BA60-73F1-6B1C-93A1-E55BBBD60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0F272-D1C1-A3E8-EC51-1FB607F91874}"/>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7330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EE24-15D4-AD30-F7C3-0773687ED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8C39C-17EA-B1C4-D599-8AFA41E25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DAB56-1AF4-AEE8-DE44-D47FA2816994}"/>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CCF78F52-3393-1167-8190-799DA3643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93E64-79DA-0068-0F0A-5EE96B58295C}"/>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173012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7BAF-E930-B9C3-5459-83383390E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744D7B-AB29-5E0C-B800-41FD524BC0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82134-FBCA-9387-2997-E7F126CDE87B}"/>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7E55940F-9DAF-127C-550C-87817B3FE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B6CCD-3D3B-4543-615F-DDC50EF3BB50}"/>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0902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85CC-B800-2721-2538-C15B80FE6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26FDC-3720-9734-ACA7-85E688324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0664B-5388-7DE6-515A-9897412E9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B27C23-FD72-ECBE-F45A-9FE3D7FD8810}"/>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6" name="Footer Placeholder 5">
            <a:extLst>
              <a:ext uri="{FF2B5EF4-FFF2-40B4-BE49-F238E27FC236}">
                <a16:creationId xmlns:a16="http://schemas.microsoft.com/office/drawing/2014/main" id="{AB969AC0-B8DF-E984-6F30-EFB1606F86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76F2D-9468-3632-1805-321B154346C8}"/>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129452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5040-964A-DE44-51A4-707B47204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4FA39B-D95B-80CF-ED3A-E3DA3AA74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36562-B3AC-6DD2-8038-13E4774FD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9E0B98-967E-402A-EC80-7D6C077AB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8ED4A-9B94-F12D-AB58-A4141CD8F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FBA78-E217-DD46-89D6-357E32B5ECF4}"/>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8" name="Footer Placeholder 7">
            <a:extLst>
              <a:ext uri="{FF2B5EF4-FFF2-40B4-BE49-F238E27FC236}">
                <a16:creationId xmlns:a16="http://schemas.microsoft.com/office/drawing/2014/main" id="{727F1437-341F-5E1D-A115-377D5A8AA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14D52C-3B00-FD90-3D2F-E466F9202FEB}"/>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1803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1CA6-5807-A298-F6E7-1FFF0ABB2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02820A-0C54-BAD0-0DC7-B418F77C6458}"/>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4" name="Footer Placeholder 3">
            <a:extLst>
              <a:ext uri="{FF2B5EF4-FFF2-40B4-BE49-F238E27FC236}">
                <a16:creationId xmlns:a16="http://schemas.microsoft.com/office/drawing/2014/main" id="{28291FE9-0329-1463-D3CB-E3ECE90846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871A7-85DA-E866-DCD7-26C48159E62A}"/>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226761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060EA-E5F0-3A86-732F-0CF2FB47CA22}"/>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3" name="Footer Placeholder 2">
            <a:extLst>
              <a:ext uri="{FF2B5EF4-FFF2-40B4-BE49-F238E27FC236}">
                <a16:creationId xmlns:a16="http://schemas.microsoft.com/office/drawing/2014/main" id="{B0A2D10C-3AD8-E893-5002-A3DB15AA7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8F4D5-5B68-F13B-24D7-05E0A0137FB8}"/>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15799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2F31-169C-6A55-542C-BF83A3D9E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7F46C-9EBF-782F-7618-7D6FE4C71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68C368-EBC2-4206-A00C-F3F042289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1BC7A-52BB-24FB-41C6-6308B7ACFCA0}"/>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6" name="Footer Placeholder 5">
            <a:extLst>
              <a:ext uri="{FF2B5EF4-FFF2-40B4-BE49-F238E27FC236}">
                <a16:creationId xmlns:a16="http://schemas.microsoft.com/office/drawing/2014/main" id="{40789784-F315-9E5B-AC20-DBDBAD672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D9BB0-A0D4-C535-16F8-936676C0F611}"/>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29899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176C-5522-AE21-2BB1-AEDB32DA6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82455-B738-EDC6-EB6C-F8B034EB5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D597D-DAE6-7D74-7600-473635EE5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0FD39-AA4A-66B7-AF11-44835C91C04A}"/>
              </a:ext>
            </a:extLst>
          </p:cNvPr>
          <p:cNvSpPr>
            <a:spLocks noGrp="1"/>
          </p:cNvSpPr>
          <p:nvPr>
            <p:ph type="dt" sz="half" idx="10"/>
          </p:nvPr>
        </p:nvSpPr>
        <p:spPr/>
        <p:txBody>
          <a:bodyPr/>
          <a:lstStyle/>
          <a:p>
            <a:fld id="{1D56D6C5-7049-4212-B7CE-203481AA47E3}" type="datetimeFigureOut">
              <a:rPr lang="en-US" smtClean="0"/>
              <a:t>6/17/2026</a:t>
            </a:fld>
            <a:endParaRPr lang="en-US"/>
          </a:p>
        </p:txBody>
      </p:sp>
      <p:sp>
        <p:nvSpPr>
          <p:cNvPr id="6" name="Footer Placeholder 5">
            <a:extLst>
              <a:ext uri="{FF2B5EF4-FFF2-40B4-BE49-F238E27FC236}">
                <a16:creationId xmlns:a16="http://schemas.microsoft.com/office/drawing/2014/main" id="{6CF71ABE-ABD2-2EA2-C292-E2BCBD78E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D1EB5-02C2-22CC-A342-3B83031289FB}"/>
              </a:ext>
            </a:extLst>
          </p:cNvPr>
          <p:cNvSpPr>
            <a:spLocks noGrp="1"/>
          </p:cNvSpPr>
          <p:nvPr>
            <p:ph type="sldNum" sz="quarter" idx="12"/>
          </p:nvPr>
        </p:nvSpPr>
        <p:spPr/>
        <p:txBody>
          <a:bodyPr/>
          <a:lstStyle/>
          <a:p>
            <a:fld id="{765A86CB-FA09-4377-BE74-ADAFCB6925E6}" type="slidenum">
              <a:rPr lang="en-US" smtClean="0"/>
              <a:t>‹#›</a:t>
            </a:fld>
            <a:endParaRPr lang="en-US"/>
          </a:p>
        </p:txBody>
      </p:sp>
    </p:spTree>
    <p:extLst>
      <p:ext uri="{BB962C8B-B14F-4D97-AF65-F5344CB8AC3E}">
        <p14:creationId xmlns:p14="http://schemas.microsoft.com/office/powerpoint/2010/main" val="302216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AE83A-7A22-B0A1-9D61-B693FE0B5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FBDB8-D5B4-A585-4AB9-9D6AB85C4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14886-ED42-5134-91DA-6072A6014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56D6C5-7049-4212-B7CE-203481AA47E3}" type="datetimeFigureOut">
              <a:rPr lang="en-US" smtClean="0"/>
              <a:t>6/17/2026</a:t>
            </a:fld>
            <a:endParaRPr lang="en-US"/>
          </a:p>
        </p:txBody>
      </p:sp>
      <p:sp>
        <p:nvSpPr>
          <p:cNvPr id="5" name="Footer Placeholder 4">
            <a:extLst>
              <a:ext uri="{FF2B5EF4-FFF2-40B4-BE49-F238E27FC236}">
                <a16:creationId xmlns:a16="http://schemas.microsoft.com/office/drawing/2014/main" id="{5B136198-CD0C-72BB-762C-B12825F18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D6D1D5-48D3-7E20-C3BD-298D90716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5A86CB-FA09-4377-BE74-ADAFCB6925E6}" type="slidenum">
              <a:rPr lang="en-US" smtClean="0"/>
              <a:t>‹#›</a:t>
            </a:fld>
            <a:endParaRPr lang="en-US"/>
          </a:p>
        </p:txBody>
      </p:sp>
    </p:spTree>
    <p:extLst>
      <p:ext uri="{BB962C8B-B14F-4D97-AF65-F5344CB8AC3E}">
        <p14:creationId xmlns:p14="http://schemas.microsoft.com/office/powerpoint/2010/main" val="4167036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1BB3A-5E6D-F308-B30B-5EC1DE407E81}"/>
              </a:ext>
            </a:extLst>
          </p:cNvPr>
          <p:cNvSpPr txBox="1"/>
          <p:nvPr/>
        </p:nvSpPr>
        <p:spPr>
          <a:xfrm>
            <a:off x="1257545" y="1808593"/>
            <a:ext cx="967691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all figures, all significantly differentially expressed genes are shown in red or black color with a colored background, except that genes in black with green background indicates that the gene was not differentially expressed. Genes for which no homologue exist in this study are in black with white background. Gene expression is from -1 (red, most downregulated) to +1 (blue, most upregulated)</a:t>
            </a: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C9CC0A-E134-2596-7D46-2A4F94D4718C}"/>
              </a:ext>
            </a:extLst>
          </p:cNvPr>
          <p:cNvSpPr txBox="1"/>
          <p:nvPr/>
        </p:nvSpPr>
        <p:spPr>
          <a:xfrm>
            <a:off x="190919" y="367388"/>
            <a:ext cx="11836958"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KEGG Mapper Analyses for selected pathways of </a:t>
            </a:r>
            <a:r>
              <a:rPr lang="en-US" b="1" i="1" dirty="0">
                <a:latin typeface="Times New Roman" panose="02020603050405020304" pitchFamily="18" charset="0"/>
                <a:cs typeface="Times New Roman" panose="02020603050405020304" pitchFamily="18" charset="0"/>
              </a:rPr>
              <a:t>Xanthomonas euvesicatoria pv. perforans  </a:t>
            </a:r>
            <a:r>
              <a:rPr lang="en-US" b="1" dirty="0">
                <a:latin typeface="Times New Roman" panose="02020603050405020304" pitchFamily="18" charset="0"/>
                <a:cs typeface="Times New Roman" panose="02020603050405020304" pitchFamily="18" charset="0"/>
              </a:rPr>
              <a:t>as mapped onto the LH3 genome on KEGG (https://www.genome.jp/kegg/mapper/color.html ) at 0-1 hr and 1-4 hr following exposure to carvacrol. </a:t>
            </a:r>
          </a:p>
          <a:p>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6FBE3F-74AB-F69B-EEDA-1DD03E2596AB}"/>
              </a:ext>
            </a:extLst>
          </p:cNvPr>
          <p:cNvPicPr>
            <a:picLocks noChangeAspect="1"/>
          </p:cNvPicPr>
          <p:nvPr/>
        </p:nvPicPr>
        <p:blipFill>
          <a:blip r:embed="rId2"/>
          <a:stretch>
            <a:fillRect/>
          </a:stretch>
        </p:blipFill>
        <p:spPr>
          <a:xfrm>
            <a:off x="3675888" y="4383895"/>
            <a:ext cx="5057680" cy="1303673"/>
          </a:xfrm>
          <a:prstGeom prst="rect">
            <a:avLst/>
          </a:prstGeom>
        </p:spPr>
      </p:pic>
      <p:sp>
        <p:nvSpPr>
          <p:cNvPr id="7" name="TextBox 6">
            <a:extLst>
              <a:ext uri="{FF2B5EF4-FFF2-40B4-BE49-F238E27FC236}">
                <a16:creationId xmlns:a16="http://schemas.microsoft.com/office/drawing/2014/main" id="{1A531B87-8881-CEA6-BEDC-02E48050C78C}"/>
              </a:ext>
            </a:extLst>
          </p:cNvPr>
          <p:cNvSpPr txBox="1"/>
          <p:nvPr/>
        </p:nvSpPr>
        <p:spPr>
          <a:xfrm>
            <a:off x="4323303" y="3941411"/>
            <a:ext cx="295840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Gene expression key </a:t>
            </a:r>
            <a:endParaRPr lang="en-US" b="1" dirty="0"/>
          </a:p>
        </p:txBody>
      </p:sp>
    </p:spTree>
    <p:extLst>
      <p:ext uri="{BB962C8B-B14F-4D97-AF65-F5344CB8AC3E}">
        <p14:creationId xmlns:p14="http://schemas.microsoft.com/office/powerpoint/2010/main" val="37589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20D7-AF94-2EAA-E026-99690B4B80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E2D27C-3F54-32EB-4A90-62A0F1D51B83}"/>
              </a:ext>
            </a:extLst>
          </p:cNvPr>
          <p:cNvPicPr>
            <a:picLocks noChangeAspect="1"/>
          </p:cNvPicPr>
          <p:nvPr/>
        </p:nvPicPr>
        <p:blipFill>
          <a:blip r:embed="rId2"/>
          <a:stretch>
            <a:fillRect/>
          </a:stretch>
        </p:blipFill>
        <p:spPr>
          <a:xfrm>
            <a:off x="122710" y="263474"/>
            <a:ext cx="8332592" cy="6331052"/>
          </a:xfrm>
          <a:prstGeom prst="rect">
            <a:avLst/>
          </a:prstGeom>
        </p:spPr>
      </p:pic>
      <p:sp>
        <p:nvSpPr>
          <p:cNvPr id="3" name="TextBox 2">
            <a:extLst>
              <a:ext uri="{FF2B5EF4-FFF2-40B4-BE49-F238E27FC236}">
                <a16:creationId xmlns:a16="http://schemas.microsoft.com/office/drawing/2014/main" id="{93B6F902-7375-0E27-9D6D-E3A37FB696EC}"/>
              </a:ext>
            </a:extLst>
          </p:cNvPr>
          <p:cNvSpPr txBox="1"/>
          <p:nvPr/>
        </p:nvSpPr>
        <p:spPr>
          <a:xfrm>
            <a:off x="9144000" y="334546"/>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S6b. Gene expression in the TCA Cycle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 hr. 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r>
              <a:rPr lang="en-US" sz="12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7560C2D2-8555-4557-5767-3694AA3A5D37}"/>
              </a:ext>
            </a:extLst>
          </p:cNvPr>
          <p:cNvPicPr>
            <a:picLocks noChangeAspect="1"/>
          </p:cNvPicPr>
          <p:nvPr/>
        </p:nvPicPr>
        <p:blipFill>
          <a:blip r:embed="rId3"/>
          <a:stretch>
            <a:fillRect/>
          </a:stretch>
        </p:blipFill>
        <p:spPr>
          <a:xfrm>
            <a:off x="5998464" y="471176"/>
            <a:ext cx="1816765" cy="475529"/>
          </a:xfrm>
          <a:prstGeom prst="rect">
            <a:avLst/>
          </a:prstGeom>
        </p:spPr>
      </p:pic>
    </p:spTree>
    <p:extLst>
      <p:ext uri="{BB962C8B-B14F-4D97-AF65-F5344CB8AC3E}">
        <p14:creationId xmlns:p14="http://schemas.microsoft.com/office/powerpoint/2010/main" val="128746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6AA2A6-EC19-BEBE-E4A1-A97D29C13361}"/>
              </a:ext>
            </a:extLst>
          </p:cNvPr>
          <p:cNvSpPr/>
          <p:nvPr/>
        </p:nvSpPr>
        <p:spPr>
          <a:xfrm>
            <a:off x="1807779" y="5475890"/>
            <a:ext cx="462455" cy="7357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12AC1A8-87A2-54F7-F32F-F394D26D829F}"/>
              </a:ext>
            </a:extLst>
          </p:cNvPr>
          <p:cNvGrpSpPr/>
          <p:nvPr/>
        </p:nvGrpSpPr>
        <p:grpSpPr>
          <a:xfrm>
            <a:off x="2506505" y="170100"/>
            <a:ext cx="2935224" cy="6570122"/>
            <a:chOff x="2459736" y="95854"/>
            <a:chExt cx="2935224" cy="6570122"/>
          </a:xfrm>
        </p:grpSpPr>
        <p:pic>
          <p:nvPicPr>
            <p:cNvPr id="9" name="Picture 8">
              <a:extLst>
                <a:ext uri="{FF2B5EF4-FFF2-40B4-BE49-F238E27FC236}">
                  <a16:creationId xmlns:a16="http://schemas.microsoft.com/office/drawing/2014/main" id="{FDF1AD1E-988C-7425-5637-2E7BD29C73CF}"/>
                </a:ext>
              </a:extLst>
            </p:cNvPr>
            <p:cNvPicPr>
              <a:picLocks noChangeAspect="1"/>
            </p:cNvPicPr>
            <p:nvPr/>
          </p:nvPicPr>
          <p:blipFill>
            <a:blip r:embed="rId2"/>
            <a:stretch>
              <a:fillRect/>
            </a:stretch>
          </p:blipFill>
          <p:spPr>
            <a:xfrm>
              <a:off x="2459736" y="95854"/>
              <a:ext cx="2935224" cy="6570122"/>
            </a:xfrm>
            <a:prstGeom prst="rect">
              <a:avLst/>
            </a:prstGeom>
          </p:spPr>
        </p:pic>
        <p:sp>
          <p:nvSpPr>
            <p:cNvPr id="10" name="Rectangle 9">
              <a:extLst>
                <a:ext uri="{FF2B5EF4-FFF2-40B4-BE49-F238E27FC236}">
                  <a16:creationId xmlns:a16="http://schemas.microsoft.com/office/drawing/2014/main" id="{3B55B1F9-01A5-7919-1207-E0426017A1D0}"/>
                </a:ext>
              </a:extLst>
            </p:cNvPr>
            <p:cNvSpPr/>
            <p:nvPr/>
          </p:nvSpPr>
          <p:spPr>
            <a:xfrm>
              <a:off x="2459736" y="5475890"/>
              <a:ext cx="329184" cy="559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9949ADC-227E-41A9-B0EA-6E270B2121CA}"/>
              </a:ext>
            </a:extLst>
          </p:cNvPr>
          <p:cNvSpPr txBox="1"/>
          <p:nvPr/>
        </p:nvSpPr>
        <p:spPr>
          <a:xfrm>
            <a:off x="6918331" y="2413337"/>
            <a:ext cx="3182112" cy="1569660"/>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Fig. S7. Regulation of RNA degradation genes following treatment of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Xanthomonas euvesicatoria pv. perforans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with carvacrol at 4hr. Please see Table 2 for additional details. All DEGs are shown in red or black color with a colored background. Genes for which no homologue exist in this study are in black with white background. </a:t>
            </a:r>
          </a:p>
        </p:txBody>
      </p:sp>
    </p:spTree>
    <p:extLst>
      <p:ext uri="{BB962C8B-B14F-4D97-AF65-F5344CB8AC3E}">
        <p14:creationId xmlns:p14="http://schemas.microsoft.com/office/powerpoint/2010/main" val="10514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95E3C-8BF6-FD5D-5188-A4CAF0418951}"/>
              </a:ext>
            </a:extLst>
          </p:cNvPr>
          <p:cNvPicPr>
            <a:picLocks noChangeAspect="1"/>
          </p:cNvPicPr>
          <p:nvPr/>
        </p:nvPicPr>
        <p:blipFill>
          <a:blip r:embed="rId2"/>
          <a:stretch>
            <a:fillRect/>
          </a:stretch>
        </p:blipFill>
        <p:spPr>
          <a:xfrm>
            <a:off x="6048375" y="3381375"/>
            <a:ext cx="95250" cy="95250"/>
          </a:xfrm>
          <a:prstGeom prst="rect">
            <a:avLst/>
          </a:prstGeom>
        </p:spPr>
      </p:pic>
      <p:pic>
        <p:nvPicPr>
          <p:cNvPr id="3" name="Picture 2">
            <a:extLst>
              <a:ext uri="{FF2B5EF4-FFF2-40B4-BE49-F238E27FC236}">
                <a16:creationId xmlns:a16="http://schemas.microsoft.com/office/drawing/2014/main" id="{D696C887-9A5D-FE30-25D1-D65F1D96877A}"/>
              </a:ext>
            </a:extLst>
          </p:cNvPr>
          <p:cNvPicPr>
            <a:picLocks noChangeAspect="1"/>
          </p:cNvPicPr>
          <p:nvPr/>
        </p:nvPicPr>
        <p:blipFill>
          <a:blip r:embed="rId3"/>
          <a:stretch>
            <a:fillRect/>
          </a:stretch>
        </p:blipFill>
        <p:spPr>
          <a:xfrm>
            <a:off x="214509" y="145732"/>
            <a:ext cx="9604324" cy="6471285"/>
          </a:xfrm>
          <a:prstGeom prst="rect">
            <a:avLst/>
          </a:prstGeom>
        </p:spPr>
      </p:pic>
      <p:sp>
        <p:nvSpPr>
          <p:cNvPr id="4" name="TextBox 3">
            <a:extLst>
              <a:ext uri="{FF2B5EF4-FFF2-40B4-BE49-F238E27FC236}">
                <a16:creationId xmlns:a16="http://schemas.microsoft.com/office/drawing/2014/main" id="{1994DDD3-614C-C1BE-58BB-8B6912FF91D7}"/>
              </a:ext>
            </a:extLst>
          </p:cNvPr>
          <p:cNvSpPr txBox="1"/>
          <p:nvPr/>
        </p:nvSpPr>
        <p:spPr>
          <a:xfrm>
            <a:off x="9959009" y="612843"/>
            <a:ext cx="2018482" cy="415498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S2a. Gene expression in the five complexes of the energy synthesizing oxidative phosphorylation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6B9A966-F6B4-A35F-CDF1-F8AF29E9217F}"/>
              </a:ext>
            </a:extLst>
          </p:cNvPr>
          <p:cNvPicPr>
            <a:picLocks noChangeAspect="1"/>
          </p:cNvPicPr>
          <p:nvPr/>
        </p:nvPicPr>
        <p:blipFill>
          <a:blip r:embed="rId4"/>
          <a:stretch>
            <a:fillRect/>
          </a:stretch>
        </p:blipFill>
        <p:spPr>
          <a:xfrm>
            <a:off x="6787162" y="240983"/>
            <a:ext cx="1816193" cy="476274"/>
          </a:xfrm>
          <a:prstGeom prst="rect">
            <a:avLst/>
          </a:prstGeom>
        </p:spPr>
      </p:pic>
    </p:spTree>
    <p:extLst>
      <p:ext uri="{BB962C8B-B14F-4D97-AF65-F5344CB8AC3E}">
        <p14:creationId xmlns:p14="http://schemas.microsoft.com/office/powerpoint/2010/main" val="29615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E773F-0BD3-151C-F95B-FFF817F938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61B1DF-6172-96CB-0A2A-4CD207060DB3}"/>
              </a:ext>
            </a:extLst>
          </p:cNvPr>
          <p:cNvPicPr>
            <a:picLocks noChangeAspect="1"/>
          </p:cNvPicPr>
          <p:nvPr/>
        </p:nvPicPr>
        <p:blipFill>
          <a:blip r:embed="rId2"/>
          <a:stretch>
            <a:fillRect/>
          </a:stretch>
        </p:blipFill>
        <p:spPr>
          <a:xfrm>
            <a:off x="6048375" y="3381375"/>
            <a:ext cx="95250" cy="95250"/>
          </a:xfrm>
          <a:prstGeom prst="rect">
            <a:avLst/>
          </a:prstGeom>
        </p:spPr>
      </p:pic>
      <p:pic>
        <p:nvPicPr>
          <p:cNvPr id="5" name="Picture 4">
            <a:extLst>
              <a:ext uri="{FF2B5EF4-FFF2-40B4-BE49-F238E27FC236}">
                <a16:creationId xmlns:a16="http://schemas.microsoft.com/office/drawing/2014/main" id="{04FB8723-B2D1-B6CD-9888-6231736748EE}"/>
              </a:ext>
            </a:extLst>
          </p:cNvPr>
          <p:cNvPicPr>
            <a:picLocks noChangeAspect="1"/>
          </p:cNvPicPr>
          <p:nvPr/>
        </p:nvPicPr>
        <p:blipFill>
          <a:blip r:embed="rId3"/>
          <a:stretch>
            <a:fillRect/>
          </a:stretch>
        </p:blipFill>
        <p:spPr>
          <a:xfrm>
            <a:off x="165652" y="91945"/>
            <a:ext cx="9028590" cy="6528575"/>
          </a:xfrm>
          <a:prstGeom prst="rect">
            <a:avLst/>
          </a:prstGeom>
        </p:spPr>
      </p:pic>
      <p:sp>
        <p:nvSpPr>
          <p:cNvPr id="3" name="TextBox 2">
            <a:extLst>
              <a:ext uri="{FF2B5EF4-FFF2-40B4-BE49-F238E27FC236}">
                <a16:creationId xmlns:a16="http://schemas.microsoft.com/office/drawing/2014/main" id="{BFB0D930-F3EC-900F-4538-B062B99A03B2}"/>
              </a:ext>
            </a:extLst>
          </p:cNvPr>
          <p:cNvSpPr txBox="1"/>
          <p:nvPr/>
        </p:nvSpPr>
        <p:spPr>
          <a:xfrm>
            <a:off x="9777046" y="452071"/>
            <a:ext cx="2249302" cy="3785652"/>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Figure S2b. Gene expression in the five complexes of the energy synthesizing oxidative phosphorylation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4 hr. All significantly differentially expressed genes are shown in red or black color with a colored background, except that genes in black with green background indicates that the gene was not differentially expressed. Genes for which no homologue exist in this study are in black with white background. Gene expression is from -1 (red, most downregulated) to +1 (blue, most upregulated).</a:t>
            </a:r>
          </a:p>
        </p:txBody>
      </p:sp>
      <p:pic>
        <p:nvPicPr>
          <p:cNvPr id="7" name="Picture 6">
            <a:extLst>
              <a:ext uri="{FF2B5EF4-FFF2-40B4-BE49-F238E27FC236}">
                <a16:creationId xmlns:a16="http://schemas.microsoft.com/office/drawing/2014/main" id="{22E7FB38-7BDD-F7F2-E210-DFC6367CAEF3}"/>
              </a:ext>
            </a:extLst>
          </p:cNvPr>
          <p:cNvPicPr>
            <a:picLocks noChangeAspect="1"/>
          </p:cNvPicPr>
          <p:nvPr/>
        </p:nvPicPr>
        <p:blipFill>
          <a:blip r:embed="rId4"/>
          <a:stretch>
            <a:fillRect/>
          </a:stretch>
        </p:blipFill>
        <p:spPr>
          <a:xfrm>
            <a:off x="6271469" y="237480"/>
            <a:ext cx="2088759" cy="547141"/>
          </a:xfrm>
          <a:prstGeom prst="rect">
            <a:avLst/>
          </a:prstGeom>
        </p:spPr>
      </p:pic>
    </p:spTree>
    <p:extLst>
      <p:ext uri="{BB962C8B-B14F-4D97-AF65-F5344CB8AC3E}">
        <p14:creationId xmlns:p14="http://schemas.microsoft.com/office/powerpoint/2010/main" val="314495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E0F3E0-AC77-A7D6-4B57-C0265F209892}"/>
              </a:ext>
            </a:extLst>
          </p:cNvPr>
          <p:cNvPicPr>
            <a:picLocks noChangeAspect="1"/>
          </p:cNvPicPr>
          <p:nvPr/>
        </p:nvPicPr>
        <p:blipFill>
          <a:blip r:embed="rId2"/>
          <a:stretch>
            <a:fillRect/>
          </a:stretch>
        </p:blipFill>
        <p:spPr>
          <a:xfrm>
            <a:off x="479469" y="250154"/>
            <a:ext cx="8084611" cy="6479830"/>
          </a:xfrm>
          <a:prstGeom prst="rect">
            <a:avLst/>
          </a:prstGeom>
        </p:spPr>
      </p:pic>
      <p:pic>
        <p:nvPicPr>
          <p:cNvPr id="4" name="Picture 3">
            <a:extLst>
              <a:ext uri="{FF2B5EF4-FFF2-40B4-BE49-F238E27FC236}">
                <a16:creationId xmlns:a16="http://schemas.microsoft.com/office/drawing/2014/main" id="{9B8A14BE-2903-AF6E-B6A2-1556F567794B}"/>
              </a:ext>
            </a:extLst>
          </p:cNvPr>
          <p:cNvPicPr>
            <a:picLocks noChangeAspect="1"/>
          </p:cNvPicPr>
          <p:nvPr/>
        </p:nvPicPr>
        <p:blipFill>
          <a:blip r:embed="rId3"/>
          <a:stretch>
            <a:fillRect/>
          </a:stretch>
        </p:blipFill>
        <p:spPr>
          <a:xfrm>
            <a:off x="8844059" y="790019"/>
            <a:ext cx="3070829" cy="390580"/>
          </a:xfrm>
          <a:prstGeom prst="rect">
            <a:avLst/>
          </a:prstGeom>
        </p:spPr>
      </p:pic>
      <p:sp>
        <p:nvSpPr>
          <p:cNvPr id="6" name="TextBox 5">
            <a:extLst>
              <a:ext uri="{FF2B5EF4-FFF2-40B4-BE49-F238E27FC236}">
                <a16:creationId xmlns:a16="http://schemas.microsoft.com/office/drawing/2014/main" id="{6220BE5B-ED70-1E60-1208-68B6D9C0CA14}"/>
              </a:ext>
            </a:extLst>
          </p:cNvPr>
          <p:cNvSpPr txBox="1"/>
          <p:nvPr/>
        </p:nvSpPr>
        <p:spPr>
          <a:xfrm>
            <a:off x="9046417" y="250154"/>
            <a:ext cx="26661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C4-dicarboxylate transport</a:t>
            </a:r>
          </a:p>
        </p:txBody>
      </p:sp>
      <p:sp>
        <p:nvSpPr>
          <p:cNvPr id="7" name="TextBox 6">
            <a:extLst>
              <a:ext uri="{FF2B5EF4-FFF2-40B4-BE49-F238E27FC236}">
                <a16:creationId xmlns:a16="http://schemas.microsoft.com/office/drawing/2014/main" id="{451BC8B3-311F-35D2-E54D-E989D8B1131E}"/>
              </a:ext>
            </a:extLst>
          </p:cNvPr>
          <p:cNvSpPr txBox="1"/>
          <p:nvPr/>
        </p:nvSpPr>
        <p:spPr>
          <a:xfrm>
            <a:off x="9046417" y="1502196"/>
            <a:ext cx="2018482"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S3a. Gene expression in the glyoxylate and dicarboxylate metabolism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p:txBody>
      </p:sp>
      <p:pic>
        <p:nvPicPr>
          <p:cNvPr id="5" name="Picture 4">
            <a:extLst>
              <a:ext uri="{FF2B5EF4-FFF2-40B4-BE49-F238E27FC236}">
                <a16:creationId xmlns:a16="http://schemas.microsoft.com/office/drawing/2014/main" id="{DE9F18B7-8C54-3176-60CC-3D29DDEBDE1E}"/>
              </a:ext>
            </a:extLst>
          </p:cNvPr>
          <p:cNvPicPr>
            <a:picLocks noChangeAspect="1"/>
          </p:cNvPicPr>
          <p:nvPr/>
        </p:nvPicPr>
        <p:blipFill>
          <a:blip r:embed="rId4"/>
          <a:stretch>
            <a:fillRect/>
          </a:stretch>
        </p:blipFill>
        <p:spPr>
          <a:xfrm>
            <a:off x="6887876" y="196683"/>
            <a:ext cx="1816193" cy="476274"/>
          </a:xfrm>
          <a:prstGeom prst="rect">
            <a:avLst/>
          </a:prstGeom>
        </p:spPr>
      </p:pic>
    </p:spTree>
    <p:extLst>
      <p:ext uri="{BB962C8B-B14F-4D97-AF65-F5344CB8AC3E}">
        <p14:creationId xmlns:p14="http://schemas.microsoft.com/office/powerpoint/2010/main" val="196132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62834-910D-C3A5-214B-2C3BEADEF1AD}"/>
              </a:ext>
            </a:extLst>
          </p:cNvPr>
          <p:cNvPicPr>
            <a:picLocks noChangeAspect="1"/>
          </p:cNvPicPr>
          <p:nvPr/>
        </p:nvPicPr>
        <p:blipFill>
          <a:blip r:embed="rId2"/>
          <a:stretch>
            <a:fillRect/>
          </a:stretch>
        </p:blipFill>
        <p:spPr>
          <a:xfrm>
            <a:off x="334937" y="126217"/>
            <a:ext cx="8059255" cy="6660808"/>
          </a:xfrm>
          <a:prstGeom prst="rect">
            <a:avLst/>
          </a:prstGeom>
        </p:spPr>
      </p:pic>
      <p:sp>
        <p:nvSpPr>
          <p:cNvPr id="5" name="TextBox 4">
            <a:extLst>
              <a:ext uri="{FF2B5EF4-FFF2-40B4-BE49-F238E27FC236}">
                <a16:creationId xmlns:a16="http://schemas.microsoft.com/office/drawing/2014/main" id="{28AE118C-8EE0-C985-AF4C-0F23CB8753F0}"/>
              </a:ext>
            </a:extLst>
          </p:cNvPr>
          <p:cNvSpPr txBox="1"/>
          <p:nvPr/>
        </p:nvSpPr>
        <p:spPr>
          <a:xfrm>
            <a:off x="8927348" y="421578"/>
            <a:ext cx="26661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C4-dicarboxylate transport</a:t>
            </a:r>
          </a:p>
        </p:txBody>
      </p:sp>
      <p:pic>
        <p:nvPicPr>
          <p:cNvPr id="7" name="Picture 6">
            <a:extLst>
              <a:ext uri="{FF2B5EF4-FFF2-40B4-BE49-F238E27FC236}">
                <a16:creationId xmlns:a16="http://schemas.microsoft.com/office/drawing/2014/main" id="{D0D78EF6-5FE0-B670-57B0-E463B83BB393}"/>
              </a:ext>
            </a:extLst>
          </p:cNvPr>
          <p:cNvPicPr>
            <a:picLocks noChangeAspect="1"/>
          </p:cNvPicPr>
          <p:nvPr/>
        </p:nvPicPr>
        <p:blipFill>
          <a:blip r:embed="rId3"/>
          <a:stretch>
            <a:fillRect/>
          </a:stretch>
        </p:blipFill>
        <p:spPr>
          <a:xfrm>
            <a:off x="8668511" y="1029181"/>
            <a:ext cx="3183787" cy="352474"/>
          </a:xfrm>
          <a:prstGeom prst="rect">
            <a:avLst/>
          </a:prstGeom>
        </p:spPr>
      </p:pic>
      <p:sp>
        <p:nvSpPr>
          <p:cNvPr id="8" name="TextBox 7">
            <a:extLst>
              <a:ext uri="{FF2B5EF4-FFF2-40B4-BE49-F238E27FC236}">
                <a16:creationId xmlns:a16="http://schemas.microsoft.com/office/drawing/2014/main" id="{69A09590-E11A-1191-DE18-B6DBC3F342C9}"/>
              </a:ext>
            </a:extLst>
          </p:cNvPr>
          <p:cNvSpPr txBox="1"/>
          <p:nvPr/>
        </p:nvSpPr>
        <p:spPr>
          <a:xfrm>
            <a:off x="8927348" y="1770894"/>
            <a:ext cx="2018482"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S3b. Gene expression in the glyoxylate and dicarboxylate metabolism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 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p:txBody>
      </p:sp>
      <p:pic>
        <p:nvPicPr>
          <p:cNvPr id="4" name="Picture 3">
            <a:extLst>
              <a:ext uri="{FF2B5EF4-FFF2-40B4-BE49-F238E27FC236}">
                <a16:creationId xmlns:a16="http://schemas.microsoft.com/office/drawing/2014/main" id="{AA0E3F94-37D6-F68B-ABBC-0634C21B2B25}"/>
              </a:ext>
            </a:extLst>
          </p:cNvPr>
          <p:cNvPicPr>
            <a:picLocks noChangeAspect="1"/>
          </p:cNvPicPr>
          <p:nvPr/>
        </p:nvPicPr>
        <p:blipFill>
          <a:blip r:embed="rId4"/>
          <a:stretch>
            <a:fillRect/>
          </a:stretch>
        </p:blipFill>
        <p:spPr>
          <a:xfrm>
            <a:off x="6714586" y="130715"/>
            <a:ext cx="1816765" cy="475529"/>
          </a:xfrm>
          <a:prstGeom prst="rect">
            <a:avLst/>
          </a:prstGeom>
        </p:spPr>
      </p:pic>
    </p:spTree>
    <p:extLst>
      <p:ext uri="{BB962C8B-B14F-4D97-AF65-F5344CB8AC3E}">
        <p14:creationId xmlns:p14="http://schemas.microsoft.com/office/powerpoint/2010/main" val="192810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CE668-FD20-399B-4E44-FFCF48DF4B00}"/>
              </a:ext>
            </a:extLst>
          </p:cNvPr>
          <p:cNvPicPr>
            <a:picLocks noChangeAspect="1"/>
          </p:cNvPicPr>
          <p:nvPr/>
        </p:nvPicPr>
        <p:blipFill>
          <a:blip r:embed="rId2"/>
          <a:stretch>
            <a:fillRect/>
          </a:stretch>
        </p:blipFill>
        <p:spPr>
          <a:xfrm>
            <a:off x="4842185" y="298161"/>
            <a:ext cx="4523376" cy="6508860"/>
          </a:xfrm>
          <a:prstGeom prst="rect">
            <a:avLst/>
          </a:prstGeom>
        </p:spPr>
      </p:pic>
      <p:pic>
        <p:nvPicPr>
          <p:cNvPr id="3" name="Picture 2">
            <a:extLst>
              <a:ext uri="{FF2B5EF4-FFF2-40B4-BE49-F238E27FC236}">
                <a16:creationId xmlns:a16="http://schemas.microsoft.com/office/drawing/2014/main" id="{3C928A16-89AE-7558-A1B6-BCE12000ECD7}"/>
              </a:ext>
            </a:extLst>
          </p:cNvPr>
          <p:cNvPicPr>
            <a:picLocks noChangeAspect="1"/>
          </p:cNvPicPr>
          <p:nvPr/>
        </p:nvPicPr>
        <p:blipFill>
          <a:blip r:embed="rId3"/>
          <a:stretch>
            <a:fillRect/>
          </a:stretch>
        </p:blipFill>
        <p:spPr>
          <a:xfrm>
            <a:off x="73300" y="298161"/>
            <a:ext cx="4625318" cy="6508860"/>
          </a:xfrm>
          <a:prstGeom prst="rect">
            <a:avLst/>
          </a:prstGeom>
        </p:spPr>
      </p:pic>
      <p:sp>
        <p:nvSpPr>
          <p:cNvPr id="4" name="TextBox 3">
            <a:extLst>
              <a:ext uri="{FF2B5EF4-FFF2-40B4-BE49-F238E27FC236}">
                <a16:creationId xmlns:a16="http://schemas.microsoft.com/office/drawing/2014/main" id="{754B11D9-D07F-7AA2-CAAF-514911735432}"/>
              </a:ext>
            </a:extLst>
          </p:cNvPr>
          <p:cNvSpPr txBox="1"/>
          <p:nvPr/>
        </p:nvSpPr>
        <p:spPr>
          <a:xfrm>
            <a:off x="1444048" y="21162"/>
            <a:ext cx="86182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 0-1 hr</a:t>
            </a:r>
          </a:p>
        </p:txBody>
      </p:sp>
      <p:sp>
        <p:nvSpPr>
          <p:cNvPr id="5" name="TextBox 4">
            <a:extLst>
              <a:ext uri="{FF2B5EF4-FFF2-40B4-BE49-F238E27FC236}">
                <a16:creationId xmlns:a16="http://schemas.microsoft.com/office/drawing/2014/main" id="{CB294DA9-1AB2-B20E-67B2-25336E98D5C4}"/>
              </a:ext>
            </a:extLst>
          </p:cNvPr>
          <p:cNvSpPr txBox="1"/>
          <p:nvPr/>
        </p:nvSpPr>
        <p:spPr>
          <a:xfrm>
            <a:off x="5638451" y="0"/>
            <a:ext cx="861829"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 1-4 hr</a:t>
            </a:r>
          </a:p>
        </p:txBody>
      </p:sp>
      <p:sp>
        <p:nvSpPr>
          <p:cNvPr id="6" name="TextBox 5">
            <a:extLst>
              <a:ext uri="{FF2B5EF4-FFF2-40B4-BE49-F238E27FC236}">
                <a16:creationId xmlns:a16="http://schemas.microsoft.com/office/drawing/2014/main" id="{D439F88F-8E48-BF17-68C1-3CB05E311B5D}"/>
              </a:ext>
            </a:extLst>
          </p:cNvPr>
          <p:cNvSpPr txBox="1"/>
          <p:nvPr/>
        </p:nvSpPr>
        <p:spPr>
          <a:xfrm>
            <a:off x="9763009" y="649021"/>
            <a:ext cx="2018482" cy="415498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S4. Gene expression in the glycolysis/gluconeogenesis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(a) 0-1 hr and (b)1-4 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128C4F4-0DC9-7C66-074C-6A2E0173E3BC}"/>
              </a:ext>
            </a:extLst>
          </p:cNvPr>
          <p:cNvPicPr>
            <a:picLocks noChangeAspect="1"/>
          </p:cNvPicPr>
          <p:nvPr/>
        </p:nvPicPr>
        <p:blipFill>
          <a:blip r:embed="rId4"/>
          <a:stretch>
            <a:fillRect/>
          </a:stretch>
        </p:blipFill>
        <p:spPr>
          <a:xfrm>
            <a:off x="7548796" y="138499"/>
            <a:ext cx="1816765" cy="475529"/>
          </a:xfrm>
          <a:prstGeom prst="rect">
            <a:avLst/>
          </a:prstGeom>
        </p:spPr>
      </p:pic>
    </p:spTree>
    <p:extLst>
      <p:ext uri="{BB962C8B-B14F-4D97-AF65-F5344CB8AC3E}">
        <p14:creationId xmlns:p14="http://schemas.microsoft.com/office/powerpoint/2010/main" val="45911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17AF6-D98B-70DD-56BD-8DAA872E5257}"/>
              </a:ext>
            </a:extLst>
          </p:cNvPr>
          <p:cNvPicPr>
            <a:picLocks noChangeAspect="1"/>
          </p:cNvPicPr>
          <p:nvPr/>
        </p:nvPicPr>
        <p:blipFill>
          <a:blip r:embed="rId2"/>
          <a:stretch>
            <a:fillRect/>
          </a:stretch>
        </p:blipFill>
        <p:spPr>
          <a:xfrm>
            <a:off x="101299" y="403871"/>
            <a:ext cx="9827892" cy="6236710"/>
          </a:xfrm>
          <a:prstGeom prst="rect">
            <a:avLst/>
          </a:prstGeom>
        </p:spPr>
      </p:pic>
      <p:sp>
        <p:nvSpPr>
          <p:cNvPr id="3" name="TextBox 2">
            <a:extLst>
              <a:ext uri="{FF2B5EF4-FFF2-40B4-BE49-F238E27FC236}">
                <a16:creationId xmlns:a16="http://schemas.microsoft.com/office/drawing/2014/main" id="{BC0D6713-E5AF-6B38-0F31-7819DC6B9492}"/>
              </a:ext>
            </a:extLst>
          </p:cNvPr>
          <p:cNvSpPr txBox="1"/>
          <p:nvPr/>
        </p:nvSpPr>
        <p:spPr>
          <a:xfrm>
            <a:off x="10032465" y="561954"/>
            <a:ext cx="2058236" cy="3970318"/>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S5a. Gene expression in the starch and sucrose metabolism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 hr. 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4E0764-F577-4B3F-0E85-0BB57394F143}"/>
              </a:ext>
            </a:extLst>
          </p:cNvPr>
          <p:cNvPicPr>
            <a:picLocks noChangeAspect="1"/>
          </p:cNvPicPr>
          <p:nvPr/>
        </p:nvPicPr>
        <p:blipFill>
          <a:blip r:embed="rId3"/>
          <a:stretch>
            <a:fillRect/>
          </a:stretch>
        </p:blipFill>
        <p:spPr>
          <a:xfrm>
            <a:off x="6768057" y="86425"/>
            <a:ext cx="1816765" cy="475529"/>
          </a:xfrm>
          <a:prstGeom prst="rect">
            <a:avLst/>
          </a:prstGeom>
        </p:spPr>
      </p:pic>
    </p:spTree>
    <p:extLst>
      <p:ext uri="{BB962C8B-B14F-4D97-AF65-F5344CB8AC3E}">
        <p14:creationId xmlns:p14="http://schemas.microsoft.com/office/powerpoint/2010/main" val="339022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3A600-E365-1336-2381-3045519EF9CC}"/>
              </a:ext>
            </a:extLst>
          </p:cNvPr>
          <p:cNvPicPr>
            <a:picLocks noChangeAspect="1"/>
          </p:cNvPicPr>
          <p:nvPr/>
        </p:nvPicPr>
        <p:blipFill>
          <a:blip r:embed="rId2"/>
          <a:stretch>
            <a:fillRect/>
          </a:stretch>
        </p:blipFill>
        <p:spPr>
          <a:xfrm>
            <a:off x="43988" y="208964"/>
            <a:ext cx="9974655" cy="6530164"/>
          </a:xfrm>
          <a:prstGeom prst="rect">
            <a:avLst/>
          </a:prstGeom>
        </p:spPr>
      </p:pic>
      <p:sp>
        <p:nvSpPr>
          <p:cNvPr id="3" name="TextBox 2">
            <a:extLst>
              <a:ext uri="{FF2B5EF4-FFF2-40B4-BE49-F238E27FC236}">
                <a16:creationId xmlns:a16="http://schemas.microsoft.com/office/drawing/2014/main" id="{E323F1A4-9345-20EB-F0DA-1D2FA730DB0B}"/>
              </a:ext>
            </a:extLst>
          </p:cNvPr>
          <p:cNvSpPr txBox="1"/>
          <p:nvPr/>
        </p:nvSpPr>
        <p:spPr>
          <a:xfrm>
            <a:off x="10097188" y="289678"/>
            <a:ext cx="2058236" cy="3970318"/>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S5b. Gene expression in the starch and sucrose metabolism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1-4 hr. 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17A7641-00C9-6835-3D62-F96113703356}"/>
              </a:ext>
            </a:extLst>
          </p:cNvPr>
          <p:cNvPicPr>
            <a:picLocks noChangeAspect="1"/>
          </p:cNvPicPr>
          <p:nvPr/>
        </p:nvPicPr>
        <p:blipFill>
          <a:blip r:embed="rId3"/>
          <a:stretch>
            <a:fillRect/>
          </a:stretch>
        </p:blipFill>
        <p:spPr>
          <a:xfrm>
            <a:off x="7143676" y="51913"/>
            <a:ext cx="1816765" cy="475529"/>
          </a:xfrm>
          <a:prstGeom prst="rect">
            <a:avLst/>
          </a:prstGeom>
        </p:spPr>
      </p:pic>
    </p:spTree>
    <p:extLst>
      <p:ext uri="{BB962C8B-B14F-4D97-AF65-F5344CB8AC3E}">
        <p14:creationId xmlns:p14="http://schemas.microsoft.com/office/powerpoint/2010/main" val="8102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7F723-F652-216B-0C5F-800EDF8B1E12}"/>
              </a:ext>
            </a:extLst>
          </p:cNvPr>
          <p:cNvPicPr>
            <a:picLocks noChangeAspect="1"/>
          </p:cNvPicPr>
          <p:nvPr/>
        </p:nvPicPr>
        <p:blipFill>
          <a:blip r:embed="rId2"/>
          <a:stretch>
            <a:fillRect/>
          </a:stretch>
        </p:blipFill>
        <p:spPr>
          <a:xfrm>
            <a:off x="111943" y="89785"/>
            <a:ext cx="8789792" cy="6678430"/>
          </a:xfrm>
          <a:prstGeom prst="rect">
            <a:avLst/>
          </a:prstGeom>
        </p:spPr>
      </p:pic>
      <p:sp>
        <p:nvSpPr>
          <p:cNvPr id="5" name="TextBox 4">
            <a:extLst>
              <a:ext uri="{FF2B5EF4-FFF2-40B4-BE49-F238E27FC236}">
                <a16:creationId xmlns:a16="http://schemas.microsoft.com/office/drawing/2014/main" id="{11A81C69-B5C8-0A86-B947-99C2A9305839}"/>
              </a:ext>
            </a:extLst>
          </p:cNvPr>
          <p:cNvSpPr txBox="1"/>
          <p:nvPr/>
        </p:nvSpPr>
        <p:spPr>
          <a:xfrm>
            <a:off x="9402419" y="394182"/>
            <a:ext cx="2058236" cy="378565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S6a. Gene expression in the TCA Cycle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0-1 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1E3FB8D-CBC9-8981-D251-698ABD1E68FB}"/>
              </a:ext>
            </a:extLst>
          </p:cNvPr>
          <p:cNvPicPr>
            <a:picLocks noChangeAspect="1"/>
          </p:cNvPicPr>
          <p:nvPr/>
        </p:nvPicPr>
        <p:blipFill>
          <a:blip r:embed="rId3"/>
          <a:stretch>
            <a:fillRect/>
          </a:stretch>
        </p:blipFill>
        <p:spPr>
          <a:xfrm>
            <a:off x="6578786" y="156417"/>
            <a:ext cx="1816765" cy="475529"/>
          </a:xfrm>
          <a:prstGeom prst="rect">
            <a:avLst/>
          </a:prstGeom>
        </p:spPr>
      </p:pic>
    </p:spTree>
    <p:extLst>
      <p:ext uri="{BB962C8B-B14F-4D97-AF65-F5344CB8AC3E}">
        <p14:creationId xmlns:p14="http://schemas.microsoft.com/office/powerpoint/2010/main" val="243610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18447</TotalTime>
  <Words>1066</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Jibrin, Mustafa</dc:creator>
  <cp:lastModifiedBy>Mustafa Jibrin</cp:lastModifiedBy>
  <cp:revision>32</cp:revision>
  <dcterms:created xsi:type="dcterms:W3CDTF">2026-04-06T21:10:57Z</dcterms:created>
  <dcterms:modified xsi:type="dcterms:W3CDTF">2026-06-17T16:44:29Z</dcterms:modified>
</cp:coreProperties>
</file>