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8" r:id="rId2"/>
    <p:sldId id="292" r:id="rId3"/>
    <p:sldId id="293" r:id="rId4"/>
    <p:sldId id="266" r:id="rId5"/>
    <p:sldId id="267" r:id="rId6"/>
    <p:sldId id="287"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66AD5-F6F0-474F-AEBC-255CD86113A9}" type="datetimeFigureOut">
              <a:rPr lang="en-US" smtClean="0"/>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1BC3F-3EBF-4EAC-A9B4-9DF8131708CA}" type="slidenum">
              <a:rPr lang="en-US" smtClean="0"/>
              <a:t>‹#›</a:t>
            </a:fld>
            <a:endParaRPr lang="en-US"/>
          </a:p>
        </p:txBody>
      </p:sp>
    </p:spTree>
    <p:extLst>
      <p:ext uri="{BB962C8B-B14F-4D97-AF65-F5344CB8AC3E}">
        <p14:creationId xmlns:p14="http://schemas.microsoft.com/office/powerpoint/2010/main" val="179092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0A19-8105-5F57-D6B0-0AD85377DB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23D109-2242-4FB6-A64A-312CD9A23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2064EA-2324-C865-F516-963E33FBD915}"/>
              </a:ext>
            </a:extLst>
          </p:cNvPr>
          <p:cNvSpPr>
            <a:spLocks noGrp="1"/>
          </p:cNvSpPr>
          <p:nvPr>
            <p:ph type="dt" sz="half" idx="10"/>
          </p:nvPr>
        </p:nvSpPr>
        <p:spPr/>
        <p:txBody>
          <a:bodyPr/>
          <a:lstStyle/>
          <a:p>
            <a:fld id="{0BD3B45A-4E00-4227-9B85-53324BFBC1AE}" type="datetimeFigureOut">
              <a:rPr lang="en-US" smtClean="0"/>
              <a:t>6/17/2026</a:t>
            </a:fld>
            <a:endParaRPr lang="en-US"/>
          </a:p>
        </p:txBody>
      </p:sp>
      <p:sp>
        <p:nvSpPr>
          <p:cNvPr id="5" name="Footer Placeholder 4">
            <a:extLst>
              <a:ext uri="{FF2B5EF4-FFF2-40B4-BE49-F238E27FC236}">
                <a16:creationId xmlns:a16="http://schemas.microsoft.com/office/drawing/2014/main" id="{988C1EEE-E93E-CB25-5377-0A0B10640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E3192-C42A-AFE5-0466-F93EA5B88C25}"/>
              </a:ext>
            </a:extLst>
          </p:cNvPr>
          <p:cNvSpPr>
            <a:spLocks noGrp="1"/>
          </p:cNvSpPr>
          <p:nvPr>
            <p:ph type="sldNum" sz="quarter" idx="12"/>
          </p:nvPr>
        </p:nvSpPr>
        <p:spPr/>
        <p:txBody>
          <a:bodyPr/>
          <a:lstStyle/>
          <a:p>
            <a:fld id="{B0C61320-6DEA-457F-9A80-6AC2FC6C32AF}" type="slidenum">
              <a:rPr lang="en-US" smtClean="0"/>
              <a:t>‹#›</a:t>
            </a:fld>
            <a:endParaRPr lang="en-US"/>
          </a:p>
        </p:txBody>
      </p:sp>
    </p:spTree>
    <p:extLst>
      <p:ext uri="{BB962C8B-B14F-4D97-AF65-F5344CB8AC3E}">
        <p14:creationId xmlns:p14="http://schemas.microsoft.com/office/powerpoint/2010/main" val="122716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227-E189-1EB6-70D4-47B86E1F05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0C759-E2A9-7F1A-C927-C24B2DE875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5539A-7570-0D03-841F-346107F41613}"/>
              </a:ext>
            </a:extLst>
          </p:cNvPr>
          <p:cNvSpPr>
            <a:spLocks noGrp="1"/>
          </p:cNvSpPr>
          <p:nvPr>
            <p:ph type="dt" sz="half" idx="10"/>
          </p:nvPr>
        </p:nvSpPr>
        <p:spPr/>
        <p:txBody>
          <a:bodyPr/>
          <a:lstStyle/>
          <a:p>
            <a:fld id="{0BD3B45A-4E00-4227-9B85-53324BFBC1AE}" type="datetimeFigureOut">
              <a:rPr lang="en-US" smtClean="0"/>
              <a:t>6/17/2026</a:t>
            </a:fld>
            <a:endParaRPr lang="en-US"/>
          </a:p>
        </p:txBody>
      </p:sp>
      <p:sp>
        <p:nvSpPr>
          <p:cNvPr id="5" name="Footer Placeholder 4">
            <a:extLst>
              <a:ext uri="{FF2B5EF4-FFF2-40B4-BE49-F238E27FC236}">
                <a16:creationId xmlns:a16="http://schemas.microsoft.com/office/drawing/2014/main" id="{729A89A8-2FDA-9DBD-7944-C48ABD000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BC44D-6E81-3920-3329-F2807A5B278D}"/>
              </a:ext>
            </a:extLst>
          </p:cNvPr>
          <p:cNvSpPr>
            <a:spLocks noGrp="1"/>
          </p:cNvSpPr>
          <p:nvPr>
            <p:ph type="sldNum" sz="quarter" idx="12"/>
          </p:nvPr>
        </p:nvSpPr>
        <p:spPr/>
        <p:txBody>
          <a:bodyPr/>
          <a:lstStyle/>
          <a:p>
            <a:fld id="{B0C61320-6DEA-457F-9A80-6AC2FC6C32AF}" type="slidenum">
              <a:rPr lang="en-US" smtClean="0"/>
              <a:t>‹#›</a:t>
            </a:fld>
            <a:endParaRPr lang="en-US"/>
          </a:p>
        </p:txBody>
      </p:sp>
    </p:spTree>
    <p:extLst>
      <p:ext uri="{BB962C8B-B14F-4D97-AF65-F5344CB8AC3E}">
        <p14:creationId xmlns:p14="http://schemas.microsoft.com/office/powerpoint/2010/main" val="245393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B7DAF-F034-54C2-DA7C-04F2124BDC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8BFA73-151F-91A2-CC18-1A42E4D7C2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9547C-27E2-5104-0946-4AECAD6A7189}"/>
              </a:ext>
            </a:extLst>
          </p:cNvPr>
          <p:cNvSpPr>
            <a:spLocks noGrp="1"/>
          </p:cNvSpPr>
          <p:nvPr>
            <p:ph type="dt" sz="half" idx="10"/>
          </p:nvPr>
        </p:nvSpPr>
        <p:spPr/>
        <p:txBody>
          <a:bodyPr/>
          <a:lstStyle/>
          <a:p>
            <a:fld id="{0BD3B45A-4E00-4227-9B85-53324BFBC1AE}" type="datetimeFigureOut">
              <a:rPr lang="en-US" smtClean="0"/>
              <a:t>6/17/2026</a:t>
            </a:fld>
            <a:endParaRPr lang="en-US"/>
          </a:p>
        </p:txBody>
      </p:sp>
      <p:sp>
        <p:nvSpPr>
          <p:cNvPr id="5" name="Footer Placeholder 4">
            <a:extLst>
              <a:ext uri="{FF2B5EF4-FFF2-40B4-BE49-F238E27FC236}">
                <a16:creationId xmlns:a16="http://schemas.microsoft.com/office/drawing/2014/main" id="{F4FE3589-6FF4-1F21-ACC6-F42EB4528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9E1D7-2A67-2964-4CE7-E56D4DA647B5}"/>
              </a:ext>
            </a:extLst>
          </p:cNvPr>
          <p:cNvSpPr>
            <a:spLocks noGrp="1"/>
          </p:cNvSpPr>
          <p:nvPr>
            <p:ph type="sldNum" sz="quarter" idx="12"/>
          </p:nvPr>
        </p:nvSpPr>
        <p:spPr/>
        <p:txBody>
          <a:bodyPr/>
          <a:lstStyle/>
          <a:p>
            <a:fld id="{B0C61320-6DEA-457F-9A80-6AC2FC6C32AF}" type="slidenum">
              <a:rPr lang="en-US" smtClean="0"/>
              <a:t>‹#›</a:t>
            </a:fld>
            <a:endParaRPr lang="en-US"/>
          </a:p>
        </p:txBody>
      </p:sp>
    </p:spTree>
    <p:extLst>
      <p:ext uri="{BB962C8B-B14F-4D97-AF65-F5344CB8AC3E}">
        <p14:creationId xmlns:p14="http://schemas.microsoft.com/office/powerpoint/2010/main" val="107395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AB68-3B86-7A00-8998-AEF0CF829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707A96-066A-7102-41ED-218AC5D27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C6B84-D937-67AA-6CFC-D343971EE31E}"/>
              </a:ext>
            </a:extLst>
          </p:cNvPr>
          <p:cNvSpPr>
            <a:spLocks noGrp="1"/>
          </p:cNvSpPr>
          <p:nvPr>
            <p:ph type="dt" sz="half" idx="10"/>
          </p:nvPr>
        </p:nvSpPr>
        <p:spPr/>
        <p:txBody>
          <a:bodyPr/>
          <a:lstStyle/>
          <a:p>
            <a:fld id="{0BD3B45A-4E00-4227-9B85-53324BFBC1AE}" type="datetimeFigureOut">
              <a:rPr lang="en-US" smtClean="0"/>
              <a:t>6/17/2026</a:t>
            </a:fld>
            <a:endParaRPr lang="en-US"/>
          </a:p>
        </p:txBody>
      </p:sp>
      <p:sp>
        <p:nvSpPr>
          <p:cNvPr id="5" name="Footer Placeholder 4">
            <a:extLst>
              <a:ext uri="{FF2B5EF4-FFF2-40B4-BE49-F238E27FC236}">
                <a16:creationId xmlns:a16="http://schemas.microsoft.com/office/drawing/2014/main" id="{92C3189C-B319-83AE-4F44-18653B4BA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19A3A-8259-6226-6CB2-03501E6CD5C4}"/>
              </a:ext>
            </a:extLst>
          </p:cNvPr>
          <p:cNvSpPr>
            <a:spLocks noGrp="1"/>
          </p:cNvSpPr>
          <p:nvPr>
            <p:ph type="sldNum" sz="quarter" idx="12"/>
          </p:nvPr>
        </p:nvSpPr>
        <p:spPr/>
        <p:txBody>
          <a:bodyPr/>
          <a:lstStyle/>
          <a:p>
            <a:fld id="{B0C61320-6DEA-457F-9A80-6AC2FC6C32AF}" type="slidenum">
              <a:rPr lang="en-US" smtClean="0"/>
              <a:t>‹#›</a:t>
            </a:fld>
            <a:endParaRPr lang="en-US"/>
          </a:p>
        </p:txBody>
      </p:sp>
    </p:spTree>
    <p:extLst>
      <p:ext uri="{BB962C8B-B14F-4D97-AF65-F5344CB8AC3E}">
        <p14:creationId xmlns:p14="http://schemas.microsoft.com/office/powerpoint/2010/main" val="2418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B3747-1A19-EF0B-E2AB-E71042F100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277C84-1630-6363-8D2E-B02B9349D9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039C39-0097-8110-864F-33E0CDDC1EF6}"/>
              </a:ext>
            </a:extLst>
          </p:cNvPr>
          <p:cNvSpPr>
            <a:spLocks noGrp="1"/>
          </p:cNvSpPr>
          <p:nvPr>
            <p:ph type="dt" sz="half" idx="10"/>
          </p:nvPr>
        </p:nvSpPr>
        <p:spPr/>
        <p:txBody>
          <a:bodyPr/>
          <a:lstStyle/>
          <a:p>
            <a:fld id="{0BD3B45A-4E00-4227-9B85-53324BFBC1AE}" type="datetimeFigureOut">
              <a:rPr lang="en-US" smtClean="0"/>
              <a:t>6/17/2026</a:t>
            </a:fld>
            <a:endParaRPr lang="en-US"/>
          </a:p>
        </p:txBody>
      </p:sp>
      <p:sp>
        <p:nvSpPr>
          <p:cNvPr id="5" name="Footer Placeholder 4">
            <a:extLst>
              <a:ext uri="{FF2B5EF4-FFF2-40B4-BE49-F238E27FC236}">
                <a16:creationId xmlns:a16="http://schemas.microsoft.com/office/drawing/2014/main" id="{6EFAF703-C06D-8A62-5184-23EF576BB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7CCAE-B286-4235-0FFC-A15DFEBBF288}"/>
              </a:ext>
            </a:extLst>
          </p:cNvPr>
          <p:cNvSpPr>
            <a:spLocks noGrp="1"/>
          </p:cNvSpPr>
          <p:nvPr>
            <p:ph type="sldNum" sz="quarter" idx="12"/>
          </p:nvPr>
        </p:nvSpPr>
        <p:spPr/>
        <p:txBody>
          <a:bodyPr/>
          <a:lstStyle/>
          <a:p>
            <a:fld id="{B0C61320-6DEA-457F-9A80-6AC2FC6C32AF}" type="slidenum">
              <a:rPr lang="en-US" smtClean="0"/>
              <a:t>‹#›</a:t>
            </a:fld>
            <a:endParaRPr lang="en-US"/>
          </a:p>
        </p:txBody>
      </p:sp>
    </p:spTree>
    <p:extLst>
      <p:ext uri="{BB962C8B-B14F-4D97-AF65-F5344CB8AC3E}">
        <p14:creationId xmlns:p14="http://schemas.microsoft.com/office/powerpoint/2010/main" val="142933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4A8CE-82FB-7E18-331C-1A7C5F168F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C4D71-0D99-E6B8-ED74-9B208BC2B1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66DA20-7763-8DCF-2F1A-C076545AC5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89245B-1EC4-9DA0-CC79-EFF41A9AC259}"/>
              </a:ext>
            </a:extLst>
          </p:cNvPr>
          <p:cNvSpPr>
            <a:spLocks noGrp="1"/>
          </p:cNvSpPr>
          <p:nvPr>
            <p:ph type="dt" sz="half" idx="10"/>
          </p:nvPr>
        </p:nvSpPr>
        <p:spPr/>
        <p:txBody>
          <a:bodyPr/>
          <a:lstStyle/>
          <a:p>
            <a:fld id="{0BD3B45A-4E00-4227-9B85-53324BFBC1AE}" type="datetimeFigureOut">
              <a:rPr lang="en-US" smtClean="0"/>
              <a:t>6/17/2026</a:t>
            </a:fld>
            <a:endParaRPr lang="en-US"/>
          </a:p>
        </p:txBody>
      </p:sp>
      <p:sp>
        <p:nvSpPr>
          <p:cNvPr id="6" name="Footer Placeholder 5">
            <a:extLst>
              <a:ext uri="{FF2B5EF4-FFF2-40B4-BE49-F238E27FC236}">
                <a16:creationId xmlns:a16="http://schemas.microsoft.com/office/drawing/2014/main" id="{F67178C6-0A28-CFA7-419E-506803A10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5CAE8-77F7-7589-D732-CE856E163B3D}"/>
              </a:ext>
            </a:extLst>
          </p:cNvPr>
          <p:cNvSpPr>
            <a:spLocks noGrp="1"/>
          </p:cNvSpPr>
          <p:nvPr>
            <p:ph type="sldNum" sz="quarter" idx="12"/>
          </p:nvPr>
        </p:nvSpPr>
        <p:spPr/>
        <p:txBody>
          <a:bodyPr/>
          <a:lstStyle/>
          <a:p>
            <a:fld id="{B0C61320-6DEA-457F-9A80-6AC2FC6C32AF}" type="slidenum">
              <a:rPr lang="en-US" smtClean="0"/>
              <a:t>‹#›</a:t>
            </a:fld>
            <a:endParaRPr lang="en-US"/>
          </a:p>
        </p:txBody>
      </p:sp>
    </p:spTree>
    <p:extLst>
      <p:ext uri="{BB962C8B-B14F-4D97-AF65-F5344CB8AC3E}">
        <p14:creationId xmlns:p14="http://schemas.microsoft.com/office/powerpoint/2010/main" val="129777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148F-E29E-C38C-E4D6-50572A96D4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33CDB0-4439-73D4-D482-228BE34D0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80055C-5981-5268-8D93-818800E66F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D9717-C2BC-CB0B-7D21-AB89798E19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59C3AE-620E-5F71-D7CD-9A09972817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20AE31-38CA-8536-346E-7C82F6DC14FA}"/>
              </a:ext>
            </a:extLst>
          </p:cNvPr>
          <p:cNvSpPr>
            <a:spLocks noGrp="1"/>
          </p:cNvSpPr>
          <p:nvPr>
            <p:ph type="dt" sz="half" idx="10"/>
          </p:nvPr>
        </p:nvSpPr>
        <p:spPr/>
        <p:txBody>
          <a:bodyPr/>
          <a:lstStyle/>
          <a:p>
            <a:fld id="{0BD3B45A-4E00-4227-9B85-53324BFBC1AE}" type="datetimeFigureOut">
              <a:rPr lang="en-US" smtClean="0"/>
              <a:t>6/17/2026</a:t>
            </a:fld>
            <a:endParaRPr lang="en-US"/>
          </a:p>
        </p:txBody>
      </p:sp>
      <p:sp>
        <p:nvSpPr>
          <p:cNvPr id="8" name="Footer Placeholder 7">
            <a:extLst>
              <a:ext uri="{FF2B5EF4-FFF2-40B4-BE49-F238E27FC236}">
                <a16:creationId xmlns:a16="http://schemas.microsoft.com/office/drawing/2014/main" id="{8F74F56B-4E63-F1EE-1943-CD8BE1078F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F6C3D-E953-DB7A-64AC-65DD6F86ADE2}"/>
              </a:ext>
            </a:extLst>
          </p:cNvPr>
          <p:cNvSpPr>
            <a:spLocks noGrp="1"/>
          </p:cNvSpPr>
          <p:nvPr>
            <p:ph type="sldNum" sz="quarter" idx="12"/>
          </p:nvPr>
        </p:nvSpPr>
        <p:spPr/>
        <p:txBody>
          <a:bodyPr/>
          <a:lstStyle/>
          <a:p>
            <a:fld id="{B0C61320-6DEA-457F-9A80-6AC2FC6C32AF}" type="slidenum">
              <a:rPr lang="en-US" smtClean="0"/>
              <a:t>‹#›</a:t>
            </a:fld>
            <a:endParaRPr lang="en-US"/>
          </a:p>
        </p:txBody>
      </p:sp>
    </p:spTree>
    <p:extLst>
      <p:ext uri="{BB962C8B-B14F-4D97-AF65-F5344CB8AC3E}">
        <p14:creationId xmlns:p14="http://schemas.microsoft.com/office/powerpoint/2010/main" val="22095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FEDF-A89B-C10A-8A22-6D2B07AE92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494165-3F59-A879-7DD8-2CDBA34781C4}"/>
              </a:ext>
            </a:extLst>
          </p:cNvPr>
          <p:cNvSpPr>
            <a:spLocks noGrp="1"/>
          </p:cNvSpPr>
          <p:nvPr>
            <p:ph type="dt" sz="half" idx="10"/>
          </p:nvPr>
        </p:nvSpPr>
        <p:spPr/>
        <p:txBody>
          <a:bodyPr/>
          <a:lstStyle/>
          <a:p>
            <a:fld id="{0BD3B45A-4E00-4227-9B85-53324BFBC1AE}" type="datetimeFigureOut">
              <a:rPr lang="en-US" smtClean="0"/>
              <a:t>6/17/2026</a:t>
            </a:fld>
            <a:endParaRPr lang="en-US"/>
          </a:p>
        </p:txBody>
      </p:sp>
      <p:sp>
        <p:nvSpPr>
          <p:cNvPr id="4" name="Footer Placeholder 3">
            <a:extLst>
              <a:ext uri="{FF2B5EF4-FFF2-40B4-BE49-F238E27FC236}">
                <a16:creationId xmlns:a16="http://schemas.microsoft.com/office/drawing/2014/main" id="{465ECC58-52E4-556B-81FF-5AD456E035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C47931-0769-BD32-D6FB-774E3157416E}"/>
              </a:ext>
            </a:extLst>
          </p:cNvPr>
          <p:cNvSpPr>
            <a:spLocks noGrp="1"/>
          </p:cNvSpPr>
          <p:nvPr>
            <p:ph type="sldNum" sz="quarter" idx="12"/>
          </p:nvPr>
        </p:nvSpPr>
        <p:spPr/>
        <p:txBody>
          <a:bodyPr/>
          <a:lstStyle/>
          <a:p>
            <a:fld id="{B0C61320-6DEA-457F-9A80-6AC2FC6C32AF}" type="slidenum">
              <a:rPr lang="en-US" smtClean="0"/>
              <a:t>‹#›</a:t>
            </a:fld>
            <a:endParaRPr lang="en-US"/>
          </a:p>
        </p:txBody>
      </p:sp>
    </p:spTree>
    <p:extLst>
      <p:ext uri="{BB962C8B-B14F-4D97-AF65-F5344CB8AC3E}">
        <p14:creationId xmlns:p14="http://schemas.microsoft.com/office/powerpoint/2010/main" val="89713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CFFA64-A001-374F-BDCA-CAE46875BCA7}"/>
              </a:ext>
            </a:extLst>
          </p:cNvPr>
          <p:cNvSpPr>
            <a:spLocks noGrp="1"/>
          </p:cNvSpPr>
          <p:nvPr>
            <p:ph type="dt" sz="half" idx="10"/>
          </p:nvPr>
        </p:nvSpPr>
        <p:spPr/>
        <p:txBody>
          <a:bodyPr/>
          <a:lstStyle/>
          <a:p>
            <a:fld id="{0BD3B45A-4E00-4227-9B85-53324BFBC1AE}" type="datetimeFigureOut">
              <a:rPr lang="en-US" smtClean="0"/>
              <a:t>6/17/2026</a:t>
            </a:fld>
            <a:endParaRPr lang="en-US"/>
          </a:p>
        </p:txBody>
      </p:sp>
      <p:sp>
        <p:nvSpPr>
          <p:cNvPr id="3" name="Footer Placeholder 2">
            <a:extLst>
              <a:ext uri="{FF2B5EF4-FFF2-40B4-BE49-F238E27FC236}">
                <a16:creationId xmlns:a16="http://schemas.microsoft.com/office/drawing/2014/main" id="{E8FFE08A-CBDB-DDA1-EF83-02C8640599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5D53CD-7F41-2BDA-B767-3AD456B5DEBB}"/>
              </a:ext>
            </a:extLst>
          </p:cNvPr>
          <p:cNvSpPr>
            <a:spLocks noGrp="1"/>
          </p:cNvSpPr>
          <p:nvPr>
            <p:ph type="sldNum" sz="quarter" idx="12"/>
          </p:nvPr>
        </p:nvSpPr>
        <p:spPr/>
        <p:txBody>
          <a:bodyPr/>
          <a:lstStyle/>
          <a:p>
            <a:fld id="{B0C61320-6DEA-457F-9A80-6AC2FC6C32AF}" type="slidenum">
              <a:rPr lang="en-US" smtClean="0"/>
              <a:t>‹#›</a:t>
            </a:fld>
            <a:endParaRPr lang="en-US"/>
          </a:p>
        </p:txBody>
      </p:sp>
    </p:spTree>
    <p:extLst>
      <p:ext uri="{BB962C8B-B14F-4D97-AF65-F5344CB8AC3E}">
        <p14:creationId xmlns:p14="http://schemas.microsoft.com/office/powerpoint/2010/main" val="643375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E6D10-5BBE-2693-5889-9F08667F9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910910-96AB-CE75-102F-E781D5F57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6002CB-5D0C-E7B7-C603-1862F08E7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DBB23A-F258-FF0A-ECFD-9C56D12A6387}"/>
              </a:ext>
            </a:extLst>
          </p:cNvPr>
          <p:cNvSpPr>
            <a:spLocks noGrp="1"/>
          </p:cNvSpPr>
          <p:nvPr>
            <p:ph type="dt" sz="half" idx="10"/>
          </p:nvPr>
        </p:nvSpPr>
        <p:spPr/>
        <p:txBody>
          <a:bodyPr/>
          <a:lstStyle/>
          <a:p>
            <a:fld id="{0BD3B45A-4E00-4227-9B85-53324BFBC1AE}" type="datetimeFigureOut">
              <a:rPr lang="en-US" smtClean="0"/>
              <a:t>6/17/2026</a:t>
            </a:fld>
            <a:endParaRPr lang="en-US"/>
          </a:p>
        </p:txBody>
      </p:sp>
      <p:sp>
        <p:nvSpPr>
          <p:cNvPr id="6" name="Footer Placeholder 5">
            <a:extLst>
              <a:ext uri="{FF2B5EF4-FFF2-40B4-BE49-F238E27FC236}">
                <a16:creationId xmlns:a16="http://schemas.microsoft.com/office/drawing/2014/main" id="{69499583-6640-30D5-6D6F-8B959D684A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F2A45A-93CD-CE53-EB68-8A7A43DAB673}"/>
              </a:ext>
            </a:extLst>
          </p:cNvPr>
          <p:cNvSpPr>
            <a:spLocks noGrp="1"/>
          </p:cNvSpPr>
          <p:nvPr>
            <p:ph type="sldNum" sz="quarter" idx="12"/>
          </p:nvPr>
        </p:nvSpPr>
        <p:spPr/>
        <p:txBody>
          <a:bodyPr/>
          <a:lstStyle/>
          <a:p>
            <a:fld id="{B0C61320-6DEA-457F-9A80-6AC2FC6C32AF}" type="slidenum">
              <a:rPr lang="en-US" smtClean="0"/>
              <a:t>‹#›</a:t>
            </a:fld>
            <a:endParaRPr lang="en-US"/>
          </a:p>
        </p:txBody>
      </p:sp>
    </p:spTree>
    <p:extLst>
      <p:ext uri="{BB962C8B-B14F-4D97-AF65-F5344CB8AC3E}">
        <p14:creationId xmlns:p14="http://schemas.microsoft.com/office/powerpoint/2010/main" val="129922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26F7-4B6B-966C-2ECF-F76A88EF5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7B88A9-611A-614B-7997-4CB7F1B86C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4E23C0-FEFC-943D-005A-2F9B4C1A4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497E0A-4091-6DA2-C76D-E886020DB2A3}"/>
              </a:ext>
            </a:extLst>
          </p:cNvPr>
          <p:cNvSpPr>
            <a:spLocks noGrp="1"/>
          </p:cNvSpPr>
          <p:nvPr>
            <p:ph type="dt" sz="half" idx="10"/>
          </p:nvPr>
        </p:nvSpPr>
        <p:spPr/>
        <p:txBody>
          <a:bodyPr/>
          <a:lstStyle/>
          <a:p>
            <a:fld id="{0BD3B45A-4E00-4227-9B85-53324BFBC1AE}" type="datetimeFigureOut">
              <a:rPr lang="en-US" smtClean="0"/>
              <a:t>6/17/2026</a:t>
            </a:fld>
            <a:endParaRPr lang="en-US"/>
          </a:p>
        </p:txBody>
      </p:sp>
      <p:sp>
        <p:nvSpPr>
          <p:cNvPr id="6" name="Footer Placeholder 5">
            <a:extLst>
              <a:ext uri="{FF2B5EF4-FFF2-40B4-BE49-F238E27FC236}">
                <a16:creationId xmlns:a16="http://schemas.microsoft.com/office/drawing/2014/main" id="{CC734D42-7521-D654-74F2-34772CC3DB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76F35-B912-3A93-B28E-9EACE9C4BF73}"/>
              </a:ext>
            </a:extLst>
          </p:cNvPr>
          <p:cNvSpPr>
            <a:spLocks noGrp="1"/>
          </p:cNvSpPr>
          <p:nvPr>
            <p:ph type="sldNum" sz="quarter" idx="12"/>
          </p:nvPr>
        </p:nvSpPr>
        <p:spPr/>
        <p:txBody>
          <a:bodyPr/>
          <a:lstStyle/>
          <a:p>
            <a:fld id="{B0C61320-6DEA-457F-9A80-6AC2FC6C32AF}" type="slidenum">
              <a:rPr lang="en-US" smtClean="0"/>
              <a:t>‹#›</a:t>
            </a:fld>
            <a:endParaRPr lang="en-US"/>
          </a:p>
        </p:txBody>
      </p:sp>
    </p:spTree>
    <p:extLst>
      <p:ext uri="{BB962C8B-B14F-4D97-AF65-F5344CB8AC3E}">
        <p14:creationId xmlns:p14="http://schemas.microsoft.com/office/powerpoint/2010/main" val="272028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8158A2-C8A5-71EF-20E4-2755FB9597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488DFC-F23F-C72F-6FFA-468AF0CB40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B0238-4850-6DD6-DF23-855502EB94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D3B45A-4E00-4227-9B85-53324BFBC1AE}" type="datetimeFigureOut">
              <a:rPr lang="en-US" smtClean="0"/>
              <a:t>6/17/2026</a:t>
            </a:fld>
            <a:endParaRPr lang="en-US"/>
          </a:p>
        </p:txBody>
      </p:sp>
      <p:sp>
        <p:nvSpPr>
          <p:cNvPr id="5" name="Footer Placeholder 4">
            <a:extLst>
              <a:ext uri="{FF2B5EF4-FFF2-40B4-BE49-F238E27FC236}">
                <a16:creationId xmlns:a16="http://schemas.microsoft.com/office/drawing/2014/main" id="{DAAB19F8-4B70-F141-8D4F-98D8D718A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95454EB-E031-415A-0C2A-D21F29D9F8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C61320-6DEA-457F-9A80-6AC2FC6C32AF}" type="slidenum">
              <a:rPr lang="en-US" smtClean="0"/>
              <a:t>‹#›</a:t>
            </a:fld>
            <a:endParaRPr lang="en-US"/>
          </a:p>
        </p:txBody>
      </p:sp>
    </p:spTree>
    <p:extLst>
      <p:ext uri="{BB962C8B-B14F-4D97-AF65-F5344CB8AC3E}">
        <p14:creationId xmlns:p14="http://schemas.microsoft.com/office/powerpoint/2010/main" val="2057525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F1BB3A-5E6D-F308-B30B-5EC1DE407E81}"/>
              </a:ext>
            </a:extLst>
          </p:cNvPr>
          <p:cNvSpPr txBox="1"/>
          <p:nvPr/>
        </p:nvSpPr>
        <p:spPr>
          <a:xfrm>
            <a:off x="1257545" y="1808593"/>
            <a:ext cx="9676910"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all figures, all significantly differentially expressed genes are shown in red or black color with a colored background, except that genes in black with green background indicates that the gene was not differentially expressed. Genes for which no homologue exist in this study are in black with white background. Gene expression is from -1 (red, most downregulated) to +1 (blue, most upregulated)</a:t>
            </a:r>
          </a:p>
          <a:p>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3C9CC0A-E134-2596-7D46-2A4F94D4718C}"/>
              </a:ext>
            </a:extLst>
          </p:cNvPr>
          <p:cNvSpPr txBox="1"/>
          <p:nvPr/>
        </p:nvSpPr>
        <p:spPr>
          <a:xfrm>
            <a:off x="190919" y="367388"/>
            <a:ext cx="11836958" cy="1200329"/>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(Continued) KEGG Mapper Analyses for selected pathways of </a:t>
            </a:r>
            <a:r>
              <a:rPr lang="en-US" b="1" i="1" dirty="0">
                <a:latin typeface="Times New Roman" panose="02020603050405020304" pitchFamily="18" charset="0"/>
                <a:cs typeface="Times New Roman" panose="02020603050405020304" pitchFamily="18" charset="0"/>
              </a:rPr>
              <a:t>Xanthomonas euvesicatoria pv. perforans  </a:t>
            </a:r>
            <a:r>
              <a:rPr lang="en-US" b="1" dirty="0">
                <a:latin typeface="Times New Roman" panose="02020603050405020304" pitchFamily="18" charset="0"/>
                <a:cs typeface="Times New Roman" panose="02020603050405020304" pitchFamily="18" charset="0"/>
              </a:rPr>
              <a:t>as mapped onto the LH3 genome on KEGG (https://www.genome.jp/kegg/mapper/color.html ) at 0-1 hr and 1-4 hr following exposure to carvacrol. </a:t>
            </a:r>
          </a:p>
          <a:p>
            <a:endParaRPr lang="en-US"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26FBE3F-74AB-F69B-EEDA-1DD03E2596AB}"/>
              </a:ext>
            </a:extLst>
          </p:cNvPr>
          <p:cNvPicPr>
            <a:picLocks noChangeAspect="1"/>
          </p:cNvPicPr>
          <p:nvPr/>
        </p:nvPicPr>
        <p:blipFill>
          <a:blip r:embed="rId2"/>
          <a:stretch>
            <a:fillRect/>
          </a:stretch>
        </p:blipFill>
        <p:spPr>
          <a:xfrm>
            <a:off x="3732752" y="4373832"/>
            <a:ext cx="4526548" cy="1184801"/>
          </a:xfrm>
          <a:prstGeom prst="rect">
            <a:avLst/>
          </a:prstGeom>
        </p:spPr>
      </p:pic>
      <p:sp>
        <p:nvSpPr>
          <p:cNvPr id="7" name="TextBox 6">
            <a:extLst>
              <a:ext uri="{FF2B5EF4-FFF2-40B4-BE49-F238E27FC236}">
                <a16:creationId xmlns:a16="http://schemas.microsoft.com/office/drawing/2014/main" id="{1A531B87-8881-CEA6-BEDC-02E48050C78C}"/>
              </a:ext>
            </a:extLst>
          </p:cNvPr>
          <p:cNvSpPr txBox="1"/>
          <p:nvPr/>
        </p:nvSpPr>
        <p:spPr>
          <a:xfrm>
            <a:off x="4323303" y="3941411"/>
            <a:ext cx="2958402" cy="369332"/>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Gene expression key </a:t>
            </a:r>
            <a:endParaRPr lang="en-US" b="1" dirty="0"/>
          </a:p>
        </p:txBody>
      </p:sp>
    </p:spTree>
    <p:extLst>
      <p:ext uri="{BB962C8B-B14F-4D97-AF65-F5344CB8AC3E}">
        <p14:creationId xmlns:p14="http://schemas.microsoft.com/office/powerpoint/2010/main" val="37589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02180-3348-8093-8A43-9E8E4013B3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879ED8C-A5DF-4017-5140-9B6EA8611BAE}"/>
              </a:ext>
            </a:extLst>
          </p:cNvPr>
          <p:cNvPicPr>
            <a:picLocks noChangeAspect="1"/>
          </p:cNvPicPr>
          <p:nvPr/>
        </p:nvPicPr>
        <p:blipFill>
          <a:blip r:embed="rId2"/>
          <a:stretch>
            <a:fillRect/>
          </a:stretch>
        </p:blipFill>
        <p:spPr>
          <a:xfrm>
            <a:off x="5009163" y="234043"/>
            <a:ext cx="4755241" cy="6389914"/>
          </a:xfrm>
          <a:prstGeom prst="rect">
            <a:avLst/>
          </a:prstGeom>
        </p:spPr>
      </p:pic>
      <p:pic>
        <p:nvPicPr>
          <p:cNvPr id="5" name="Picture 4">
            <a:extLst>
              <a:ext uri="{FF2B5EF4-FFF2-40B4-BE49-F238E27FC236}">
                <a16:creationId xmlns:a16="http://schemas.microsoft.com/office/drawing/2014/main" id="{289AAD0F-9F7B-70C8-3FB5-83773C0FEC0B}"/>
              </a:ext>
            </a:extLst>
          </p:cNvPr>
          <p:cNvPicPr>
            <a:picLocks noChangeAspect="1"/>
          </p:cNvPicPr>
          <p:nvPr/>
        </p:nvPicPr>
        <p:blipFill>
          <a:blip r:embed="rId3"/>
          <a:stretch>
            <a:fillRect/>
          </a:stretch>
        </p:blipFill>
        <p:spPr>
          <a:xfrm>
            <a:off x="136436" y="195943"/>
            <a:ext cx="4668782" cy="6466114"/>
          </a:xfrm>
          <a:prstGeom prst="rect">
            <a:avLst/>
          </a:prstGeom>
        </p:spPr>
      </p:pic>
      <p:sp>
        <p:nvSpPr>
          <p:cNvPr id="6" name="TextBox 5">
            <a:extLst>
              <a:ext uri="{FF2B5EF4-FFF2-40B4-BE49-F238E27FC236}">
                <a16:creationId xmlns:a16="http://schemas.microsoft.com/office/drawing/2014/main" id="{3CB0BEB0-B624-3AE0-FAEC-BDD2615AE09D}"/>
              </a:ext>
            </a:extLst>
          </p:cNvPr>
          <p:cNvSpPr txBox="1"/>
          <p:nvPr/>
        </p:nvSpPr>
        <p:spPr>
          <a:xfrm>
            <a:off x="9968349" y="234043"/>
            <a:ext cx="2058236" cy="4154984"/>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S10. Regulation of genes in the lipopolysaccharide biosynthesis pathway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(a) 0-1hr and (b) 1-4hr.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A11C5D2-8FB1-6E45-BDAA-8F040427CAAD}"/>
              </a:ext>
            </a:extLst>
          </p:cNvPr>
          <p:cNvSpPr txBox="1"/>
          <p:nvPr/>
        </p:nvSpPr>
        <p:spPr>
          <a:xfrm>
            <a:off x="6696273" y="234043"/>
            <a:ext cx="37061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b.</a:t>
            </a:r>
          </a:p>
        </p:txBody>
      </p:sp>
      <p:sp>
        <p:nvSpPr>
          <p:cNvPr id="8" name="TextBox 7">
            <a:extLst>
              <a:ext uri="{FF2B5EF4-FFF2-40B4-BE49-F238E27FC236}">
                <a16:creationId xmlns:a16="http://schemas.microsoft.com/office/drawing/2014/main" id="{DEAC4EB5-A7E1-FBAB-90B4-8AA56D8120E5}"/>
              </a:ext>
            </a:extLst>
          </p:cNvPr>
          <p:cNvSpPr txBox="1"/>
          <p:nvPr/>
        </p:nvSpPr>
        <p:spPr>
          <a:xfrm>
            <a:off x="1768441" y="195943"/>
            <a:ext cx="35779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a:t>
            </a:r>
          </a:p>
        </p:txBody>
      </p:sp>
      <p:pic>
        <p:nvPicPr>
          <p:cNvPr id="4" name="Picture 3">
            <a:extLst>
              <a:ext uri="{FF2B5EF4-FFF2-40B4-BE49-F238E27FC236}">
                <a16:creationId xmlns:a16="http://schemas.microsoft.com/office/drawing/2014/main" id="{F64C624B-E3C8-D544-5ACB-D59F49C70BA0}"/>
              </a:ext>
            </a:extLst>
          </p:cNvPr>
          <p:cNvPicPr>
            <a:picLocks noChangeAspect="1"/>
          </p:cNvPicPr>
          <p:nvPr/>
        </p:nvPicPr>
        <p:blipFill>
          <a:blip r:embed="rId4"/>
          <a:stretch>
            <a:fillRect/>
          </a:stretch>
        </p:blipFill>
        <p:spPr>
          <a:xfrm>
            <a:off x="9968349" y="5212059"/>
            <a:ext cx="1816765" cy="475529"/>
          </a:xfrm>
          <a:prstGeom prst="rect">
            <a:avLst/>
          </a:prstGeom>
        </p:spPr>
      </p:pic>
    </p:spTree>
    <p:extLst>
      <p:ext uri="{BB962C8B-B14F-4D97-AF65-F5344CB8AC3E}">
        <p14:creationId xmlns:p14="http://schemas.microsoft.com/office/powerpoint/2010/main" val="282755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CD9863-1AE1-7511-A7C4-239602FACA8D}"/>
              </a:ext>
            </a:extLst>
          </p:cNvPr>
          <p:cNvPicPr>
            <a:picLocks noChangeAspect="1"/>
          </p:cNvPicPr>
          <p:nvPr/>
        </p:nvPicPr>
        <p:blipFill>
          <a:blip r:embed="rId2"/>
          <a:stretch>
            <a:fillRect/>
          </a:stretch>
        </p:blipFill>
        <p:spPr>
          <a:xfrm>
            <a:off x="5129561" y="141849"/>
            <a:ext cx="5221515" cy="6574300"/>
          </a:xfrm>
          <a:prstGeom prst="rect">
            <a:avLst/>
          </a:prstGeom>
        </p:spPr>
      </p:pic>
      <p:pic>
        <p:nvPicPr>
          <p:cNvPr id="5" name="Picture 4">
            <a:extLst>
              <a:ext uri="{FF2B5EF4-FFF2-40B4-BE49-F238E27FC236}">
                <a16:creationId xmlns:a16="http://schemas.microsoft.com/office/drawing/2014/main" id="{CCD0CF6B-FAC3-5BD6-8583-397AB3BC2ADF}"/>
              </a:ext>
            </a:extLst>
          </p:cNvPr>
          <p:cNvPicPr>
            <a:picLocks noChangeAspect="1"/>
          </p:cNvPicPr>
          <p:nvPr/>
        </p:nvPicPr>
        <p:blipFill>
          <a:blip r:embed="rId3"/>
          <a:stretch>
            <a:fillRect/>
          </a:stretch>
        </p:blipFill>
        <p:spPr>
          <a:xfrm>
            <a:off x="130628" y="141850"/>
            <a:ext cx="4998933" cy="6574299"/>
          </a:xfrm>
          <a:prstGeom prst="rect">
            <a:avLst/>
          </a:prstGeom>
        </p:spPr>
      </p:pic>
      <p:sp>
        <p:nvSpPr>
          <p:cNvPr id="6" name="TextBox 5">
            <a:extLst>
              <a:ext uri="{FF2B5EF4-FFF2-40B4-BE49-F238E27FC236}">
                <a16:creationId xmlns:a16="http://schemas.microsoft.com/office/drawing/2014/main" id="{D74CDCDA-66B1-1112-4F5F-5DD883A38E8B}"/>
              </a:ext>
            </a:extLst>
          </p:cNvPr>
          <p:cNvSpPr txBox="1"/>
          <p:nvPr/>
        </p:nvSpPr>
        <p:spPr>
          <a:xfrm>
            <a:off x="6696273" y="234043"/>
            <a:ext cx="370614"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b.</a:t>
            </a:r>
          </a:p>
        </p:txBody>
      </p:sp>
      <p:sp>
        <p:nvSpPr>
          <p:cNvPr id="7" name="TextBox 6">
            <a:extLst>
              <a:ext uri="{FF2B5EF4-FFF2-40B4-BE49-F238E27FC236}">
                <a16:creationId xmlns:a16="http://schemas.microsoft.com/office/drawing/2014/main" id="{ED1EBD76-00B4-FA1F-D140-F6696E160FA6}"/>
              </a:ext>
            </a:extLst>
          </p:cNvPr>
          <p:cNvSpPr txBox="1"/>
          <p:nvPr/>
        </p:nvSpPr>
        <p:spPr>
          <a:xfrm>
            <a:off x="1768441" y="195943"/>
            <a:ext cx="35779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a:t>
            </a:r>
          </a:p>
        </p:txBody>
      </p:sp>
      <p:sp>
        <p:nvSpPr>
          <p:cNvPr id="8" name="TextBox 7">
            <a:extLst>
              <a:ext uri="{FF2B5EF4-FFF2-40B4-BE49-F238E27FC236}">
                <a16:creationId xmlns:a16="http://schemas.microsoft.com/office/drawing/2014/main" id="{C6650B5D-F1A7-BD67-1D41-07D2E88B4B68}"/>
              </a:ext>
            </a:extLst>
          </p:cNvPr>
          <p:cNvSpPr txBox="1"/>
          <p:nvPr/>
        </p:nvSpPr>
        <p:spPr>
          <a:xfrm>
            <a:off x="10423559" y="234043"/>
            <a:ext cx="1603026" cy="563231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 S11. Regulation of genes in the fatty acid biosynthesis pathway following treatment of </a:t>
            </a:r>
            <a:r>
              <a:rPr lang="en-US" sz="1200" i="1" dirty="0">
                <a:latin typeface="Times New Roman" panose="02020603050405020304" pitchFamily="18" charset="0"/>
                <a:cs typeface="Times New Roman" panose="02020603050405020304" pitchFamily="18" charset="0"/>
              </a:rPr>
              <a:t>Xanthomonas euvesicatoria pv. perforans </a:t>
            </a:r>
            <a:r>
              <a:rPr lang="en-US" sz="1200" dirty="0">
                <a:latin typeface="Times New Roman" panose="02020603050405020304" pitchFamily="18" charset="0"/>
                <a:cs typeface="Times New Roman" panose="02020603050405020304" pitchFamily="18" charset="0"/>
              </a:rPr>
              <a:t>with carvacrol at (a) 0-1hr and (b) 1-4hr.</a:t>
            </a:r>
          </a:p>
          <a:p>
            <a:r>
              <a:rPr lang="en-US" sz="12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endParaRPr lang="en-US" sz="1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526A6AF-50FB-73CD-799B-4EB953AB3E89}"/>
              </a:ext>
            </a:extLst>
          </p:cNvPr>
          <p:cNvPicPr>
            <a:picLocks noChangeAspect="1"/>
          </p:cNvPicPr>
          <p:nvPr/>
        </p:nvPicPr>
        <p:blipFill>
          <a:blip r:embed="rId4"/>
          <a:stretch>
            <a:fillRect/>
          </a:stretch>
        </p:blipFill>
        <p:spPr>
          <a:xfrm>
            <a:off x="10423559" y="6037399"/>
            <a:ext cx="1603027" cy="475529"/>
          </a:xfrm>
          <a:prstGeom prst="rect">
            <a:avLst/>
          </a:prstGeom>
        </p:spPr>
      </p:pic>
    </p:spTree>
    <p:extLst>
      <p:ext uri="{BB962C8B-B14F-4D97-AF65-F5344CB8AC3E}">
        <p14:creationId xmlns:p14="http://schemas.microsoft.com/office/powerpoint/2010/main" val="394573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8031D-A88B-E7DB-3EC7-35D862F8DB71}"/>
              </a:ext>
            </a:extLst>
          </p:cNvPr>
          <p:cNvPicPr>
            <a:picLocks noChangeAspect="1"/>
          </p:cNvPicPr>
          <p:nvPr/>
        </p:nvPicPr>
        <p:blipFill>
          <a:blip r:embed="rId2"/>
          <a:stretch>
            <a:fillRect/>
          </a:stretch>
        </p:blipFill>
        <p:spPr>
          <a:xfrm>
            <a:off x="1338991" y="143379"/>
            <a:ext cx="9297478" cy="6571242"/>
          </a:xfrm>
          <a:prstGeom prst="rect">
            <a:avLst/>
          </a:prstGeom>
        </p:spPr>
      </p:pic>
      <p:sp>
        <p:nvSpPr>
          <p:cNvPr id="4" name="TextBox 3">
            <a:extLst>
              <a:ext uri="{FF2B5EF4-FFF2-40B4-BE49-F238E27FC236}">
                <a16:creationId xmlns:a16="http://schemas.microsoft.com/office/drawing/2014/main" id="{17AB1ABF-2EAC-F59F-AE8A-00FC8BB93DE6}"/>
              </a:ext>
            </a:extLst>
          </p:cNvPr>
          <p:cNvSpPr txBox="1"/>
          <p:nvPr/>
        </p:nvSpPr>
        <p:spPr>
          <a:xfrm>
            <a:off x="10684594" y="207387"/>
            <a:ext cx="1434957" cy="4093428"/>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Figure S12a. Regulation of genes in the secretion systems following treatment of </a:t>
            </a:r>
            <a:r>
              <a:rPr lang="en-US" sz="1000" i="1" dirty="0">
                <a:latin typeface="Times New Roman" panose="02020603050405020304" pitchFamily="18" charset="0"/>
                <a:cs typeface="Times New Roman" panose="02020603050405020304" pitchFamily="18" charset="0"/>
              </a:rPr>
              <a:t>Xanthomonas euvesicatoria pv. perforans </a:t>
            </a:r>
            <a:r>
              <a:rPr lang="en-US" sz="1000" dirty="0">
                <a:latin typeface="Times New Roman" panose="02020603050405020304" pitchFamily="18" charset="0"/>
                <a:cs typeface="Times New Roman" panose="02020603050405020304" pitchFamily="18" charset="0"/>
              </a:rPr>
              <a:t>with carvacrol at 1hr.</a:t>
            </a:r>
          </a:p>
          <a:p>
            <a:r>
              <a:rPr lang="en-US" sz="10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p:txBody>
      </p:sp>
      <p:pic>
        <p:nvPicPr>
          <p:cNvPr id="6" name="Picture 5">
            <a:extLst>
              <a:ext uri="{FF2B5EF4-FFF2-40B4-BE49-F238E27FC236}">
                <a16:creationId xmlns:a16="http://schemas.microsoft.com/office/drawing/2014/main" id="{5D5243D2-291B-9A64-3E60-6F9C340B1482}"/>
              </a:ext>
            </a:extLst>
          </p:cNvPr>
          <p:cNvPicPr>
            <a:picLocks noChangeAspect="1"/>
          </p:cNvPicPr>
          <p:nvPr/>
        </p:nvPicPr>
        <p:blipFill>
          <a:blip r:embed="rId3"/>
          <a:stretch>
            <a:fillRect/>
          </a:stretch>
        </p:blipFill>
        <p:spPr>
          <a:xfrm>
            <a:off x="7560788" y="207387"/>
            <a:ext cx="1540540" cy="475529"/>
          </a:xfrm>
          <a:prstGeom prst="rect">
            <a:avLst/>
          </a:prstGeom>
        </p:spPr>
      </p:pic>
    </p:spTree>
    <p:extLst>
      <p:ext uri="{BB962C8B-B14F-4D97-AF65-F5344CB8AC3E}">
        <p14:creationId xmlns:p14="http://schemas.microsoft.com/office/powerpoint/2010/main" val="236963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16D4E-EA30-4C11-7F93-285F8A048DD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BE2C385-63C9-4039-D7B8-B3389F6D126D}"/>
              </a:ext>
            </a:extLst>
          </p:cNvPr>
          <p:cNvPicPr>
            <a:picLocks noChangeAspect="1"/>
          </p:cNvPicPr>
          <p:nvPr/>
        </p:nvPicPr>
        <p:blipFill>
          <a:blip r:embed="rId2"/>
          <a:stretch>
            <a:fillRect/>
          </a:stretch>
        </p:blipFill>
        <p:spPr>
          <a:xfrm>
            <a:off x="160607" y="130627"/>
            <a:ext cx="10405242" cy="6535101"/>
          </a:xfrm>
          <a:prstGeom prst="rect">
            <a:avLst/>
          </a:prstGeom>
        </p:spPr>
      </p:pic>
      <p:sp>
        <p:nvSpPr>
          <p:cNvPr id="2" name="TextBox 1">
            <a:extLst>
              <a:ext uri="{FF2B5EF4-FFF2-40B4-BE49-F238E27FC236}">
                <a16:creationId xmlns:a16="http://schemas.microsoft.com/office/drawing/2014/main" id="{CF713A3A-7058-4C43-9CF0-DFD291A5C036}"/>
              </a:ext>
            </a:extLst>
          </p:cNvPr>
          <p:cNvSpPr txBox="1"/>
          <p:nvPr/>
        </p:nvSpPr>
        <p:spPr>
          <a:xfrm>
            <a:off x="10685124" y="850493"/>
            <a:ext cx="1434957" cy="4093428"/>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Figure S12b. Regulation of genes in the secretion systems following treatment of </a:t>
            </a:r>
            <a:r>
              <a:rPr lang="en-US" sz="1000" i="1" dirty="0">
                <a:latin typeface="Times New Roman" panose="02020603050405020304" pitchFamily="18" charset="0"/>
                <a:cs typeface="Times New Roman" panose="02020603050405020304" pitchFamily="18" charset="0"/>
              </a:rPr>
              <a:t>Xanthomonas euvesicatoria pv. perforans </a:t>
            </a:r>
            <a:r>
              <a:rPr lang="en-US" sz="1000" dirty="0">
                <a:latin typeface="Times New Roman" panose="02020603050405020304" pitchFamily="18" charset="0"/>
                <a:cs typeface="Times New Roman" panose="02020603050405020304" pitchFamily="18" charset="0"/>
              </a:rPr>
              <a:t>with carvacrol at 4hr.</a:t>
            </a:r>
          </a:p>
          <a:p>
            <a:r>
              <a:rPr lang="en-US" sz="10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p:txBody>
      </p:sp>
      <p:pic>
        <p:nvPicPr>
          <p:cNvPr id="6" name="Picture 5">
            <a:extLst>
              <a:ext uri="{FF2B5EF4-FFF2-40B4-BE49-F238E27FC236}">
                <a16:creationId xmlns:a16="http://schemas.microsoft.com/office/drawing/2014/main" id="{E1ABC6EB-F614-D004-371E-FC2D17D0D23A}"/>
              </a:ext>
            </a:extLst>
          </p:cNvPr>
          <p:cNvPicPr>
            <a:picLocks noChangeAspect="1"/>
          </p:cNvPicPr>
          <p:nvPr/>
        </p:nvPicPr>
        <p:blipFill>
          <a:blip r:embed="rId3"/>
          <a:stretch>
            <a:fillRect/>
          </a:stretch>
        </p:blipFill>
        <p:spPr>
          <a:xfrm>
            <a:off x="7599911" y="192272"/>
            <a:ext cx="1466074" cy="475529"/>
          </a:xfrm>
          <a:prstGeom prst="rect">
            <a:avLst/>
          </a:prstGeom>
        </p:spPr>
      </p:pic>
    </p:spTree>
    <p:extLst>
      <p:ext uri="{BB962C8B-B14F-4D97-AF65-F5344CB8AC3E}">
        <p14:creationId xmlns:p14="http://schemas.microsoft.com/office/powerpoint/2010/main" val="289480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2C15C-C1C1-7DB1-F048-B15DAAC361A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B8E0F45-3E70-65B7-B8D6-BEE93DCCB34C}"/>
              </a:ext>
            </a:extLst>
          </p:cNvPr>
          <p:cNvPicPr>
            <a:picLocks noChangeAspect="1"/>
          </p:cNvPicPr>
          <p:nvPr/>
        </p:nvPicPr>
        <p:blipFill>
          <a:blip r:embed="rId2"/>
          <a:stretch>
            <a:fillRect/>
          </a:stretch>
        </p:blipFill>
        <p:spPr>
          <a:xfrm rot="16200000">
            <a:off x="2864902" y="-2535884"/>
            <a:ext cx="6545422" cy="12026586"/>
          </a:xfrm>
          <a:prstGeom prst="rect">
            <a:avLst/>
          </a:prstGeom>
        </p:spPr>
      </p:pic>
      <p:sp>
        <p:nvSpPr>
          <p:cNvPr id="3" name="TextBox 2">
            <a:extLst>
              <a:ext uri="{FF2B5EF4-FFF2-40B4-BE49-F238E27FC236}">
                <a16:creationId xmlns:a16="http://schemas.microsoft.com/office/drawing/2014/main" id="{BA863824-B164-D29E-9E73-71521C30AF6C}"/>
              </a:ext>
            </a:extLst>
          </p:cNvPr>
          <p:cNvSpPr txBox="1"/>
          <p:nvPr/>
        </p:nvSpPr>
        <p:spPr>
          <a:xfrm>
            <a:off x="9750175" y="234043"/>
            <a:ext cx="2276410" cy="2554545"/>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Figure S13a. Regulation of genes in the ABC transporter pathway following treatment of </a:t>
            </a:r>
            <a:r>
              <a:rPr lang="en-US" sz="1000" i="1" dirty="0">
                <a:latin typeface="Times New Roman" panose="02020603050405020304" pitchFamily="18" charset="0"/>
                <a:cs typeface="Times New Roman" panose="02020603050405020304" pitchFamily="18" charset="0"/>
              </a:rPr>
              <a:t>Xanthomonas euvesicatoria pv. perforans </a:t>
            </a:r>
            <a:r>
              <a:rPr lang="en-US" sz="1000" dirty="0">
                <a:latin typeface="Times New Roman" panose="02020603050405020304" pitchFamily="18" charset="0"/>
                <a:cs typeface="Times New Roman" panose="02020603050405020304" pitchFamily="18" charset="0"/>
              </a:rPr>
              <a:t>with carvacrol at  0-1hr.</a:t>
            </a:r>
          </a:p>
          <a:p>
            <a:r>
              <a:rPr lang="en-US" sz="10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endParaRPr lang="en-US" sz="1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5A59594-A9B5-8DD1-3798-F792A3B603A2}"/>
              </a:ext>
            </a:extLst>
          </p:cNvPr>
          <p:cNvPicPr>
            <a:picLocks noChangeAspect="1"/>
          </p:cNvPicPr>
          <p:nvPr/>
        </p:nvPicPr>
        <p:blipFill>
          <a:blip r:embed="rId3"/>
          <a:stretch>
            <a:fillRect/>
          </a:stretch>
        </p:blipFill>
        <p:spPr>
          <a:xfrm>
            <a:off x="7831157" y="468991"/>
            <a:ext cx="1816765" cy="475529"/>
          </a:xfrm>
          <a:prstGeom prst="rect">
            <a:avLst/>
          </a:prstGeom>
        </p:spPr>
      </p:pic>
    </p:spTree>
    <p:extLst>
      <p:ext uri="{BB962C8B-B14F-4D97-AF65-F5344CB8AC3E}">
        <p14:creationId xmlns:p14="http://schemas.microsoft.com/office/powerpoint/2010/main" val="78421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019AE-1D04-9C89-C343-09730ADBEE4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C411D3-E4FA-F674-C30E-5835699CD1ED}"/>
              </a:ext>
            </a:extLst>
          </p:cNvPr>
          <p:cNvPicPr>
            <a:picLocks noChangeAspect="1"/>
          </p:cNvPicPr>
          <p:nvPr/>
        </p:nvPicPr>
        <p:blipFill>
          <a:blip r:embed="rId2"/>
          <a:stretch>
            <a:fillRect/>
          </a:stretch>
        </p:blipFill>
        <p:spPr>
          <a:xfrm rot="16200000">
            <a:off x="2738626" y="-2573480"/>
            <a:ext cx="6675458" cy="11978536"/>
          </a:xfrm>
          <a:prstGeom prst="rect">
            <a:avLst/>
          </a:prstGeom>
        </p:spPr>
      </p:pic>
      <p:sp>
        <p:nvSpPr>
          <p:cNvPr id="3" name="TextBox 2">
            <a:extLst>
              <a:ext uri="{FF2B5EF4-FFF2-40B4-BE49-F238E27FC236}">
                <a16:creationId xmlns:a16="http://schemas.microsoft.com/office/drawing/2014/main" id="{E2337882-6871-C9EA-5C00-E3E2A121F6EC}"/>
              </a:ext>
            </a:extLst>
          </p:cNvPr>
          <p:cNvSpPr txBox="1"/>
          <p:nvPr/>
        </p:nvSpPr>
        <p:spPr>
          <a:xfrm>
            <a:off x="9750175" y="234043"/>
            <a:ext cx="2276410" cy="2554545"/>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Figure S13b. Regulation of genes in the ABC transporter pathway following treatment of </a:t>
            </a:r>
            <a:r>
              <a:rPr lang="en-US" sz="1000" i="1" dirty="0">
                <a:latin typeface="Times New Roman" panose="02020603050405020304" pitchFamily="18" charset="0"/>
                <a:cs typeface="Times New Roman" panose="02020603050405020304" pitchFamily="18" charset="0"/>
              </a:rPr>
              <a:t>Xanthomonas euvesicatoria pv. perforans </a:t>
            </a:r>
            <a:r>
              <a:rPr lang="en-US" sz="1000" dirty="0">
                <a:latin typeface="Times New Roman" panose="02020603050405020304" pitchFamily="18" charset="0"/>
                <a:cs typeface="Times New Roman" panose="02020603050405020304" pitchFamily="18" charset="0"/>
              </a:rPr>
              <a:t>with carvacrol at 1-4hr.</a:t>
            </a:r>
          </a:p>
          <a:p>
            <a:r>
              <a:rPr lang="en-US" sz="1000" dirty="0">
                <a:latin typeface="Times New Roman" panose="02020603050405020304" pitchFamily="18" charset="0"/>
                <a:cs typeface="Times New Roman" panose="02020603050405020304" pitchFamily="18" charset="0"/>
              </a:rPr>
              <a:t>All significantly differentially expressed genes are shown in red or black color with a colored background. Genes for which no homologue exist in this study are in black with white background. Genes in black with green background indicates that the gene was not differentially expressed. Gene expression is from -1 (red, most downregulated) to +1 (blue, most upregulated)</a:t>
            </a:r>
          </a:p>
          <a:p>
            <a:endParaRPr lang="en-US" sz="1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2C6D9AE-BE63-CFCC-D76A-C84C407B6408}"/>
              </a:ext>
            </a:extLst>
          </p:cNvPr>
          <p:cNvPicPr>
            <a:picLocks noChangeAspect="1"/>
          </p:cNvPicPr>
          <p:nvPr/>
        </p:nvPicPr>
        <p:blipFill>
          <a:blip r:embed="rId3"/>
          <a:stretch>
            <a:fillRect/>
          </a:stretch>
        </p:blipFill>
        <p:spPr>
          <a:xfrm>
            <a:off x="7780322" y="325074"/>
            <a:ext cx="1816765" cy="475529"/>
          </a:xfrm>
          <a:prstGeom prst="rect">
            <a:avLst/>
          </a:prstGeom>
        </p:spPr>
      </p:pic>
    </p:spTree>
    <p:extLst>
      <p:ext uri="{BB962C8B-B14F-4D97-AF65-F5344CB8AC3E}">
        <p14:creationId xmlns:p14="http://schemas.microsoft.com/office/powerpoint/2010/main" val="3879406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335</TotalTime>
  <Words>710</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Jibrin, Mustafa</dc:creator>
  <cp:lastModifiedBy>Mustafa Jibrin</cp:lastModifiedBy>
  <cp:revision>15</cp:revision>
  <dcterms:created xsi:type="dcterms:W3CDTF">2026-05-15T23:11:05Z</dcterms:created>
  <dcterms:modified xsi:type="dcterms:W3CDTF">2026-06-17T16:47:07Z</dcterms:modified>
</cp:coreProperties>
</file>