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66" r:id="rId4"/>
    <p:sldId id="267" r:id="rId5"/>
    <p:sldId id="257" r:id="rId6"/>
    <p:sldId id="264" r:id="rId7"/>
    <p:sldId id="265" r:id="rId8"/>
  </p:sldIdLst>
  <p:sldSz cx="15544800" cy="11522075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53" autoAdjust="0"/>
  </p:normalViewPr>
  <p:slideViewPr>
    <p:cSldViewPr snapToGrid="0">
      <p:cViewPr varScale="1">
        <p:scale>
          <a:sx n="34" d="100"/>
          <a:sy n="34" d="100"/>
        </p:scale>
        <p:origin x="903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F:\&#23454;&#39564;&#30456;&#20851;\Sam%20Wang's%20Project\FAX1%20stuff\seed%20germination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&#23454;&#39564;&#30456;&#20851;\Sam%20Wang's%20Project\FAX1%20stuff\FAX1%20in%20Camelina--2017071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F:\&#23454;&#39564;&#30456;&#20851;\Sam%20Wang's%20Project\FAX1%20stuff\FAX1%20in%20Camelina--2017071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237884898534025"/>
          <c:y val="1.9894102832521656E-2"/>
          <c:w val="0.82121037531062502"/>
          <c:h val="0.93431250284465883"/>
        </c:manualLayout>
      </c:layout>
      <c:lineChart>
        <c:grouping val="standard"/>
        <c:varyColors val="0"/>
        <c:ser>
          <c:idx val="0"/>
          <c:order val="0"/>
          <c:tx>
            <c:strRef>
              <c:f>Sheet2!$C$3</c:f>
              <c:strCache>
                <c:ptCount val="1"/>
                <c:pt idx="0">
                  <c:v>WT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Sheet2!$Q$3:$AA$3</c:f>
                <c:numCache>
                  <c:formatCode>General</c:formatCode>
                  <c:ptCount val="11"/>
                  <c:pt idx="2">
                    <c:v>2.2222222222222154E-2</c:v>
                  </c:pt>
                  <c:pt idx="3">
                    <c:v>3.8490017945975182E-2</c:v>
                  </c:pt>
                  <c:pt idx="4">
                    <c:v>2.222222222222222E-2</c:v>
                  </c:pt>
                  <c:pt idx="6">
                    <c:v>2.222222222222222E-2</c:v>
                  </c:pt>
                  <c:pt idx="7">
                    <c:v>4.4444444444444439E-2</c:v>
                  </c:pt>
                  <c:pt idx="8">
                    <c:v>2.2222222222222258E-2</c:v>
                  </c:pt>
                  <c:pt idx="10">
                    <c:v>0</c:v>
                  </c:pt>
                </c:numCache>
              </c:numRef>
            </c:plus>
            <c:minus>
              <c:numRef>
                <c:f>Sheet2!$Q$3:$AA$3</c:f>
                <c:numCache>
                  <c:formatCode>General</c:formatCode>
                  <c:ptCount val="11"/>
                  <c:pt idx="2">
                    <c:v>2.2222222222222154E-2</c:v>
                  </c:pt>
                  <c:pt idx="3">
                    <c:v>3.8490017945975182E-2</c:v>
                  </c:pt>
                  <c:pt idx="4">
                    <c:v>2.222222222222222E-2</c:v>
                  </c:pt>
                  <c:pt idx="6">
                    <c:v>2.222222222222222E-2</c:v>
                  </c:pt>
                  <c:pt idx="7">
                    <c:v>4.4444444444444439E-2</c:v>
                  </c:pt>
                  <c:pt idx="8">
                    <c:v>2.2222222222222258E-2</c:v>
                  </c:pt>
                  <c:pt idx="10">
                    <c:v>0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Sheet2!$D$2:$N$2</c:f>
              <c:strCache>
                <c:ptCount val="11"/>
                <c:pt idx="0">
                  <c:v>0H</c:v>
                </c:pt>
                <c:pt idx="1">
                  <c:v>6H</c:v>
                </c:pt>
                <c:pt idx="2">
                  <c:v>12H</c:v>
                </c:pt>
                <c:pt idx="3">
                  <c:v>18H</c:v>
                </c:pt>
                <c:pt idx="4">
                  <c:v>24H</c:v>
                </c:pt>
                <c:pt idx="5">
                  <c:v>30H</c:v>
                </c:pt>
                <c:pt idx="6">
                  <c:v>36H</c:v>
                </c:pt>
                <c:pt idx="7">
                  <c:v>42H</c:v>
                </c:pt>
                <c:pt idx="8">
                  <c:v>48H</c:v>
                </c:pt>
                <c:pt idx="9">
                  <c:v>54H</c:v>
                </c:pt>
                <c:pt idx="10">
                  <c:v>60H</c:v>
                </c:pt>
              </c:strCache>
            </c:strRef>
          </c:cat>
          <c:val>
            <c:numRef>
              <c:f>Sheet2!$D$3:$N$3</c:f>
              <c:numCache>
                <c:formatCode>0.000_ </c:formatCode>
                <c:ptCount val="11"/>
                <c:pt idx="0">
                  <c:v>0</c:v>
                </c:pt>
                <c:pt idx="1">
                  <c:v>0.10888888888888849</c:v>
                </c:pt>
                <c:pt idx="2">
                  <c:v>0.21777777777777699</c:v>
                </c:pt>
                <c:pt idx="3">
                  <c:v>0.50333333333333297</c:v>
                </c:pt>
                <c:pt idx="4">
                  <c:v>0.69751111111111097</c:v>
                </c:pt>
                <c:pt idx="5">
                  <c:v>0.76407777777777741</c:v>
                </c:pt>
                <c:pt idx="6">
                  <c:v>0.83064444444444396</c:v>
                </c:pt>
                <c:pt idx="7">
                  <c:v>0.86888888888888005</c:v>
                </c:pt>
                <c:pt idx="8">
                  <c:v>0.897555555555555</c:v>
                </c:pt>
                <c:pt idx="9">
                  <c:v>0.94821717777777748</c:v>
                </c:pt>
                <c:pt idx="10">
                  <c:v>0.99887879999999996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D6-440B-9C4C-C7131A776B73}"/>
            </c:ext>
          </c:extLst>
        </c:ser>
        <c:ser>
          <c:idx val="1"/>
          <c:order val="1"/>
          <c:tx>
            <c:strRef>
              <c:f>Sheet2!$C$4</c:f>
              <c:strCache>
                <c:ptCount val="1"/>
                <c:pt idx="0">
                  <c:v>FAX1-1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Sheet2!$Q$4:$AA$4</c:f>
                <c:numCache>
                  <c:formatCode>General</c:formatCode>
                  <c:ptCount val="11"/>
                  <c:pt idx="2">
                    <c:v>2.222222222222222E-2</c:v>
                  </c:pt>
                  <c:pt idx="3">
                    <c:v>4.4444444444444439E-2</c:v>
                  </c:pt>
                  <c:pt idx="4">
                    <c:v>0</c:v>
                  </c:pt>
                  <c:pt idx="6">
                    <c:v>2.222222222222222E-2</c:v>
                  </c:pt>
                  <c:pt idx="7">
                    <c:v>4.4444444444444439E-2</c:v>
                  </c:pt>
                  <c:pt idx="8">
                    <c:v>2.2222222222222258E-2</c:v>
                  </c:pt>
                  <c:pt idx="10">
                    <c:v>2.222222222222222E-2</c:v>
                  </c:pt>
                </c:numCache>
              </c:numRef>
            </c:plus>
            <c:minus>
              <c:numRef>
                <c:f>Sheet2!$Q$4:$AA$4</c:f>
                <c:numCache>
                  <c:formatCode>General</c:formatCode>
                  <c:ptCount val="11"/>
                  <c:pt idx="2">
                    <c:v>2.222222222222222E-2</c:v>
                  </c:pt>
                  <c:pt idx="3">
                    <c:v>4.4444444444444439E-2</c:v>
                  </c:pt>
                  <c:pt idx="4">
                    <c:v>0</c:v>
                  </c:pt>
                  <c:pt idx="6">
                    <c:v>2.222222222222222E-2</c:v>
                  </c:pt>
                  <c:pt idx="7">
                    <c:v>4.4444444444444439E-2</c:v>
                  </c:pt>
                  <c:pt idx="8">
                    <c:v>2.2222222222222258E-2</c:v>
                  </c:pt>
                  <c:pt idx="10">
                    <c:v>2.222222222222222E-2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Sheet2!$D$2:$N$2</c:f>
              <c:strCache>
                <c:ptCount val="11"/>
                <c:pt idx="0">
                  <c:v>0H</c:v>
                </c:pt>
                <c:pt idx="1">
                  <c:v>6H</c:v>
                </c:pt>
                <c:pt idx="2">
                  <c:v>12H</c:v>
                </c:pt>
                <c:pt idx="3">
                  <c:v>18H</c:v>
                </c:pt>
                <c:pt idx="4">
                  <c:v>24H</c:v>
                </c:pt>
                <c:pt idx="5">
                  <c:v>30H</c:v>
                </c:pt>
                <c:pt idx="6">
                  <c:v>36H</c:v>
                </c:pt>
                <c:pt idx="7">
                  <c:v>42H</c:v>
                </c:pt>
                <c:pt idx="8">
                  <c:v>48H</c:v>
                </c:pt>
                <c:pt idx="9">
                  <c:v>54H</c:v>
                </c:pt>
                <c:pt idx="10">
                  <c:v>60H</c:v>
                </c:pt>
              </c:strCache>
            </c:strRef>
          </c:cat>
          <c:val>
            <c:numRef>
              <c:f>Sheet2!$D$4:$N$4</c:f>
              <c:numCache>
                <c:formatCode>0.000_ </c:formatCode>
                <c:ptCount val="11"/>
                <c:pt idx="0">
                  <c:v>0</c:v>
                </c:pt>
                <c:pt idx="1">
                  <c:v>0.25555555555555554</c:v>
                </c:pt>
                <c:pt idx="2">
                  <c:v>0.51111111111111107</c:v>
                </c:pt>
                <c:pt idx="3">
                  <c:v>0.69555555555555504</c:v>
                </c:pt>
                <c:pt idx="4">
                  <c:v>0.78956780000000004</c:v>
                </c:pt>
                <c:pt idx="5">
                  <c:v>0.84985890000000008</c:v>
                </c:pt>
                <c:pt idx="6">
                  <c:v>0.91015000000000001</c:v>
                </c:pt>
                <c:pt idx="7">
                  <c:v>0.93332999999999999</c:v>
                </c:pt>
                <c:pt idx="8">
                  <c:v>0.96870000000000001</c:v>
                </c:pt>
                <c:pt idx="9">
                  <c:v>0.98377777777777753</c:v>
                </c:pt>
                <c:pt idx="10">
                  <c:v>0.99885555555555505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D6-440B-9C4C-C7131A776B73}"/>
            </c:ext>
          </c:extLst>
        </c:ser>
        <c:ser>
          <c:idx val="2"/>
          <c:order val="2"/>
          <c:tx>
            <c:strRef>
              <c:f>Sheet2!$C$5</c:f>
              <c:strCache>
                <c:ptCount val="1"/>
                <c:pt idx="0">
                  <c:v>FAX1-2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Sheet2!$Q$5:$AA$5</c:f>
                <c:numCache>
                  <c:formatCode>General</c:formatCode>
                  <c:ptCount val="11"/>
                  <c:pt idx="2">
                    <c:v>3.8490017945975424E-2</c:v>
                  </c:pt>
                  <c:pt idx="3">
                    <c:v>8.0123361676978103E-2</c:v>
                  </c:pt>
                  <c:pt idx="4">
                    <c:v>6.6666666666666888E-2</c:v>
                  </c:pt>
                  <c:pt idx="6">
                    <c:v>2.222222222222222E-2</c:v>
                  </c:pt>
                  <c:pt idx="7">
                    <c:v>3.8490017945975043E-2</c:v>
                  </c:pt>
                  <c:pt idx="8">
                    <c:v>2.222222222222222E-2</c:v>
                  </c:pt>
                  <c:pt idx="10">
                    <c:v>2.222222222222222E-2</c:v>
                  </c:pt>
                </c:numCache>
              </c:numRef>
            </c:plus>
            <c:minus>
              <c:numRef>
                <c:f>Sheet2!$Q$5:$AA$5</c:f>
                <c:numCache>
                  <c:formatCode>General</c:formatCode>
                  <c:ptCount val="11"/>
                  <c:pt idx="2">
                    <c:v>3.8490017945975424E-2</c:v>
                  </c:pt>
                  <c:pt idx="3">
                    <c:v>8.0123361676978103E-2</c:v>
                  </c:pt>
                  <c:pt idx="4">
                    <c:v>6.6666666666666888E-2</c:v>
                  </c:pt>
                  <c:pt idx="6">
                    <c:v>2.222222222222222E-2</c:v>
                  </c:pt>
                  <c:pt idx="7">
                    <c:v>3.8490017945975043E-2</c:v>
                  </c:pt>
                  <c:pt idx="8">
                    <c:v>2.222222222222222E-2</c:v>
                  </c:pt>
                  <c:pt idx="10">
                    <c:v>2.222222222222222E-2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Sheet2!$D$2:$N$2</c:f>
              <c:strCache>
                <c:ptCount val="11"/>
                <c:pt idx="0">
                  <c:v>0H</c:v>
                </c:pt>
                <c:pt idx="1">
                  <c:v>6H</c:v>
                </c:pt>
                <c:pt idx="2">
                  <c:v>12H</c:v>
                </c:pt>
                <c:pt idx="3">
                  <c:v>18H</c:v>
                </c:pt>
                <c:pt idx="4">
                  <c:v>24H</c:v>
                </c:pt>
                <c:pt idx="5">
                  <c:v>30H</c:v>
                </c:pt>
                <c:pt idx="6">
                  <c:v>36H</c:v>
                </c:pt>
                <c:pt idx="7">
                  <c:v>42H</c:v>
                </c:pt>
                <c:pt idx="8">
                  <c:v>48H</c:v>
                </c:pt>
                <c:pt idx="9">
                  <c:v>54H</c:v>
                </c:pt>
                <c:pt idx="10">
                  <c:v>60H</c:v>
                </c:pt>
              </c:strCache>
            </c:strRef>
          </c:cat>
          <c:val>
            <c:numRef>
              <c:f>Sheet2!$D$5:$N$5</c:f>
              <c:numCache>
                <c:formatCode>0.000_ </c:formatCode>
                <c:ptCount val="11"/>
                <c:pt idx="0">
                  <c:v>0</c:v>
                </c:pt>
                <c:pt idx="1">
                  <c:v>0.23333333333333331</c:v>
                </c:pt>
                <c:pt idx="2">
                  <c:v>0.46666666666666662</c:v>
                </c:pt>
                <c:pt idx="3">
                  <c:v>0.64444444444444404</c:v>
                </c:pt>
                <c:pt idx="4">
                  <c:v>0.8666666666666667</c:v>
                </c:pt>
                <c:pt idx="5">
                  <c:v>0.89472222222222186</c:v>
                </c:pt>
                <c:pt idx="6">
                  <c:v>0.92277777777777703</c:v>
                </c:pt>
                <c:pt idx="7">
                  <c:v>0.93333333333333324</c:v>
                </c:pt>
                <c:pt idx="8">
                  <c:v>0.9555555555555556</c:v>
                </c:pt>
                <c:pt idx="9">
                  <c:v>0.96666666666666679</c:v>
                </c:pt>
                <c:pt idx="10">
                  <c:v>0.97777777777777786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D6-440B-9C4C-C7131A776B73}"/>
            </c:ext>
          </c:extLst>
        </c:ser>
        <c:ser>
          <c:idx val="3"/>
          <c:order val="3"/>
          <c:tx>
            <c:strRef>
              <c:f>Sheet2!$C$6</c:f>
              <c:strCache>
                <c:ptCount val="1"/>
                <c:pt idx="0">
                  <c:v>ABCA9-1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Sheet2!$Q$6:$AA$6</c:f>
                <c:numCache>
                  <c:formatCode>General</c:formatCode>
                  <c:ptCount val="11"/>
                  <c:pt idx="2">
                    <c:v>2.222222222222205E-2</c:v>
                  </c:pt>
                  <c:pt idx="3">
                    <c:v>7.6980035891950127E-2</c:v>
                  </c:pt>
                  <c:pt idx="4">
                    <c:v>5.8794473579214052E-2</c:v>
                  </c:pt>
                  <c:pt idx="6">
                    <c:v>4.4444444444444439E-2</c:v>
                  </c:pt>
                  <c:pt idx="7">
                    <c:v>3.8490017945975043E-2</c:v>
                  </c:pt>
                  <c:pt idx="8">
                    <c:v>0</c:v>
                  </c:pt>
                  <c:pt idx="10">
                    <c:v>2.222222222222222E-2</c:v>
                  </c:pt>
                </c:numCache>
              </c:numRef>
            </c:plus>
            <c:minus>
              <c:numRef>
                <c:f>Sheet2!$Q$6:$AA$6</c:f>
                <c:numCache>
                  <c:formatCode>General</c:formatCode>
                  <c:ptCount val="11"/>
                  <c:pt idx="2">
                    <c:v>2.222222222222205E-2</c:v>
                  </c:pt>
                  <c:pt idx="3">
                    <c:v>7.6980035891950127E-2</c:v>
                  </c:pt>
                  <c:pt idx="4">
                    <c:v>5.8794473579214052E-2</c:v>
                  </c:pt>
                  <c:pt idx="6">
                    <c:v>4.4444444444444439E-2</c:v>
                  </c:pt>
                  <c:pt idx="7">
                    <c:v>3.8490017945975043E-2</c:v>
                  </c:pt>
                  <c:pt idx="8">
                    <c:v>0</c:v>
                  </c:pt>
                  <c:pt idx="10">
                    <c:v>2.222222222222222E-2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Sheet2!$D$2:$N$2</c:f>
              <c:strCache>
                <c:ptCount val="11"/>
                <c:pt idx="0">
                  <c:v>0H</c:v>
                </c:pt>
                <c:pt idx="1">
                  <c:v>6H</c:v>
                </c:pt>
                <c:pt idx="2">
                  <c:v>12H</c:v>
                </c:pt>
                <c:pt idx="3">
                  <c:v>18H</c:v>
                </c:pt>
                <c:pt idx="4">
                  <c:v>24H</c:v>
                </c:pt>
                <c:pt idx="5">
                  <c:v>30H</c:v>
                </c:pt>
                <c:pt idx="6">
                  <c:v>36H</c:v>
                </c:pt>
                <c:pt idx="7">
                  <c:v>42H</c:v>
                </c:pt>
                <c:pt idx="8">
                  <c:v>48H</c:v>
                </c:pt>
                <c:pt idx="9">
                  <c:v>54H</c:v>
                </c:pt>
                <c:pt idx="10">
                  <c:v>60H</c:v>
                </c:pt>
              </c:strCache>
            </c:strRef>
          </c:cat>
          <c:val>
            <c:numRef>
              <c:f>Sheet2!$D$6:$N$6</c:f>
              <c:numCache>
                <c:formatCode>0.000_ </c:formatCode>
                <c:ptCount val="11"/>
                <c:pt idx="0">
                  <c:v>0</c:v>
                </c:pt>
                <c:pt idx="1">
                  <c:v>0.12222222222222223</c:v>
                </c:pt>
                <c:pt idx="2">
                  <c:v>0.24444444444444446</c:v>
                </c:pt>
                <c:pt idx="3">
                  <c:v>0.6</c:v>
                </c:pt>
                <c:pt idx="4">
                  <c:v>0.77777777777777768</c:v>
                </c:pt>
                <c:pt idx="5">
                  <c:v>0.84444444444444433</c:v>
                </c:pt>
                <c:pt idx="6">
                  <c:v>0.91111111111111109</c:v>
                </c:pt>
                <c:pt idx="7">
                  <c:v>0.93333333333333324</c:v>
                </c:pt>
                <c:pt idx="8">
                  <c:v>0.94555</c:v>
                </c:pt>
                <c:pt idx="9">
                  <c:v>0.96166388888888887</c:v>
                </c:pt>
                <c:pt idx="10">
                  <c:v>0.97777777777777786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0D6-440B-9C4C-C7131A776B73}"/>
            </c:ext>
          </c:extLst>
        </c:ser>
        <c:ser>
          <c:idx val="4"/>
          <c:order val="4"/>
          <c:tx>
            <c:strRef>
              <c:f>Sheet2!$C$7</c:f>
              <c:strCache>
                <c:ptCount val="1"/>
                <c:pt idx="0">
                  <c:v>ABCA9-2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Sheet2!$Q$7:$AA$7</c:f>
                <c:numCache>
                  <c:formatCode>General</c:formatCode>
                  <c:ptCount val="11"/>
                  <c:pt idx="2">
                    <c:v>2.222222222222205E-2</c:v>
                  </c:pt>
                  <c:pt idx="3">
                    <c:v>2.222222222222222E-2</c:v>
                  </c:pt>
                  <c:pt idx="4">
                    <c:v>3.8490017945975077E-2</c:v>
                  </c:pt>
                  <c:pt idx="6">
                    <c:v>2.222222222222222E-2</c:v>
                  </c:pt>
                  <c:pt idx="7">
                    <c:v>2.222222222222222E-2</c:v>
                  </c:pt>
                  <c:pt idx="8">
                    <c:v>2.222222222222222E-2</c:v>
                  </c:pt>
                  <c:pt idx="10">
                    <c:v>0</c:v>
                  </c:pt>
                </c:numCache>
              </c:numRef>
            </c:plus>
            <c:minus>
              <c:numRef>
                <c:f>Sheet2!$Q$7:$AA$7</c:f>
                <c:numCache>
                  <c:formatCode>General</c:formatCode>
                  <c:ptCount val="11"/>
                  <c:pt idx="2">
                    <c:v>2.222222222222205E-2</c:v>
                  </c:pt>
                  <c:pt idx="3">
                    <c:v>2.222222222222222E-2</c:v>
                  </c:pt>
                  <c:pt idx="4">
                    <c:v>3.8490017945975077E-2</c:v>
                  </c:pt>
                  <c:pt idx="6">
                    <c:v>2.222222222222222E-2</c:v>
                  </c:pt>
                  <c:pt idx="7">
                    <c:v>2.222222222222222E-2</c:v>
                  </c:pt>
                  <c:pt idx="8">
                    <c:v>2.222222222222222E-2</c:v>
                  </c:pt>
                  <c:pt idx="10">
                    <c:v>0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Sheet2!$D$2:$N$2</c:f>
              <c:strCache>
                <c:ptCount val="11"/>
                <c:pt idx="0">
                  <c:v>0H</c:v>
                </c:pt>
                <c:pt idx="1">
                  <c:v>6H</c:v>
                </c:pt>
                <c:pt idx="2">
                  <c:v>12H</c:v>
                </c:pt>
                <c:pt idx="3">
                  <c:v>18H</c:v>
                </c:pt>
                <c:pt idx="4">
                  <c:v>24H</c:v>
                </c:pt>
                <c:pt idx="5">
                  <c:v>30H</c:v>
                </c:pt>
                <c:pt idx="6">
                  <c:v>36H</c:v>
                </c:pt>
                <c:pt idx="7">
                  <c:v>42H</c:v>
                </c:pt>
                <c:pt idx="8">
                  <c:v>48H</c:v>
                </c:pt>
                <c:pt idx="9">
                  <c:v>54H</c:v>
                </c:pt>
                <c:pt idx="10">
                  <c:v>60H</c:v>
                </c:pt>
              </c:strCache>
            </c:strRef>
          </c:cat>
          <c:val>
            <c:numRef>
              <c:f>Sheet2!$D$7:$N$7</c:f>
              <c:numCache>
                <c:formatCode>0.000_ </c:formatCode>
                <c:ptCount val="11"/>
                <c:pt idx="0">
                  <c:v>0</c:v>
                </c:pt>
                <c:pt idx="1">
                  <c:v>0.177222222222222</c:v>
                </c:pt>
                <c:pt idx="2">
                  <c:v>0.35444444444444401</c:v>
                </c:pt>
                <c:pt idx="3">
                  <c:v>0.55555555555555547</c:v>
                </c:pt>
                <c:pt idx="4">
                  <c:v>0.79999999999999993</c:v>
                </c:pt>
                <c:pt idx="5">
                  <c:v>0.84444444444444444</c:v>
                </c:pt>
                <c:pt idx="6">
                  <c:v>0.88888888888888895</c:v>
                </c:pt>
                <c:pt idx="7">
                  <c:v>0.905555555555555</c:v>
                </c:pt>
                <c:pt idx="8">
                  <c:v>0.93333333333333324</c:v>
                </c:pt>
                <c:pt idx="9">
                  <c:v>0.96666666666666656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0D6-440B-9C4C-C7131A776B73}"/>
            </c:ext>
          </c:extLst>
        </c:ser>
        <c:ser>
          <c:idx val="5"/>
          <c:order val="5"/>
          <c:tx>
            <c:strRef>
              <c:f>Sheet2!$C$8</c:f>
              <c:strCache>
                <c:ptCount val="1"/>
                <c:pt idx="0">
                  <c:v>FAX1/ABCA9-1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Sheet2!$Q$8:$AA$8</c:f>
                <c:numCache>
                  <c:formatCode>General</c:formatCode>
                  <c:ptCount val="11"/>
                  <c:pt idx="2">
                    <c:v>2.222222222222222E-2</c:v>
                  </c:pt>
                  <c:pt idx="3">
                    <c:v>3.8490017945975043E-2</c:v>
                  </c:pt>
                  <c:pt idx="4">
                    <c:v>3.8490017945975043E-2</c:v>
                  </c:pt>
                  <c:pt idx="6">
                    <c:v>1.44444444444444E-2</c:v>
                  </c:pt>
                  <c:pt idx="7">
                    <c:v>1.22587944735792E-2</c:v>
                  </c:pt>
                  <c:pt idx="8">
                    <c:v>1.22222222222222E-2</c:v>
                  </c:pt>
                  <c:pt idx="10">
                    <c:v>2.222222222222222E-2</c:v>
                  </c:pt>
                </c:numCache>
              </c:numRef>
            </c:plus>
            <c:minus>
              <c:numRef>
                <c:f>Sheet2!$Q$8:$AA$8</c:f>
                <c:numCache>
                  <c:formatCode>General</c:formatCode>
                  <c:ptCount val="11"/>
                  <c:pt idx="2">
                    <c:v>2.222222222222222E-2</c:v>
                  </c:pt>
                  <c:pt idx="3">
                    <c:v>3.8490017945975043E-2</c:v>
                  </c:pt>
                  <c:pt idx="4">
                    <c:v>3.8490017945975043E-2</c:v>
                  </c:pt>
                  <c:pt idx="6">
                    <c:v>1.44444444444444E-2</c:v>
                  </c:pt>
                  <c:pt idx="7">
                    <c:v>1.22587944735792E-2</c:v>
                  </c:pt>
                  <c:pt idx="8">
                    <c:v>1.22222222222222E-2</c:v>
                  </c:pt>
                  <c:pt idx="10">
                    <c:v>2.222222222222222E-2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Sheet2!$D$2:$N$2</c:f>
              <c:strCache>
                <c:ptCount val="11"/>
                <c:pt idx="0">
                  <c:v>0H</c:v>
                </c:pt>
                <c:pt idx="1">
                  <c:v>6H</c:v>
                </c:pt>
                <c:pt idx="2">
                  <c:v>12H</c:v>
                </c:pt>
                <c:pt idx="3">
                  <c:v>18H</c:v>
                </c:pt>
                <c:pt idx="4">
                  <c:v>24H</c:v>
                </c:pt>
                <c:pt idx="5">
                  <c:v>30H</c:v>
                </c:pt>
                <c:pt idx="6">
                  <c:v>36H</c:v>
                </c:pt>
                <c:pt idx="7">
                  <c:v>42H</c:v>
                </c:pt>
                <c:pt idx="8">
                  <c:v>48H</c:v>
                </c:pt>
                <c:pt idx="9">
                  <c:v>54H</c:v>
                </c:pt>
                <c:pt idx="10">
                  <c:v>60H</c:v>
                </c:pt>
              </c:strCache>
            </c:strRef>
          </c:cat>
          <c:val>
            <c:numRef>
              <c:f>Sheet2!$D$8:$N$8</c:f>
              <c:numCache>
                <c:formatCode>0.000_ </c:formatCode>
                <c:ptCount val="11"/>
                <c:pt idx="0">
                  <c:v>0</c:v>
                </c:pt>
                <c:pt idx="1">
                  <c:v>0.27777777777777773</c:v>
                </c:pt>
                <c:pt idx="2">
                  <c:v>0.55555555555555547</c:v>
                </c:pt>
                <c:pt idx="3">
                  <c:v>0.73333333333333295</c:v>
                </c:pt>
                <c:pt idx="4">
                  <c:v>0.87333333333333296</c:v>
                </c:pt>
                <c:pt idx="5">
                  <c:v>0.9093611111111104</c:v>
                </c:pt>
                <c:pt idx="6">
                  <c:v>0.94538888888888795</c:v>
                </c:pt>
                <c:pt idx="7">
                  <c:v>0.96888888888879998</c:v>
                </c:pt>
                <c:pt idx="8">
                  <c:v>0.97888888888888803</c:v>
                </c:pt>
                <c:pt idx="9">
                  <c:v>0.98888888888888804</c:v>
                </c:pt>
                <c:pt idx="10">
                  <c:v>0.99888888888888805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0D6-440B-9C4C-C7131A776B73}"/>
            </c:ext>
          </c:extLst>
        </c:ser>
        <c:ser>
          <c:idx val="6"/>
          <c:order val="6"/>
          <c:tx>
            <c:strRef>
              <c:f>Sheet2!$C$9</c:f>
              <c:strCache>
                <c:ptCount val="1"/>
                <c:pt idx="0">
                  <c:v>FAX1/ABCA9-2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Sheet2!$Q$9:$AA$9</c:f>
                <c:numCache>
                  <c:formatCode>General</c:formatCode>
                  <c:ptCount val="11"/>
                  <c:pt idx="2">
                    <c:v>2.2222222222222154E-2</c:v>
                  </c:pt>
                  <c:pt idx="3">
                    <c:v>3.8490017945974703E-2</c:v>
                  </c:pt>
                  <c:pt idx="4">
                    <c:v>2.2222222222222254E-2</c:v>
                  </c:pt>
                  <c:pt idx="6">
                    <c:v>4.4444444444444439E-2</c:v>
                  </c:pt>
                  <c:pt idx="7">
                    <c:v>5.8794473579213156E-2</c:v>
                  </c:pt>
                  <c:pt idx="8">
                    <c:v>2.222222222222222E-2</c:v>
                  </c:pt>
                  <c:pt idx="10">
                    <c:v>2.222222222222222E-2</c:v>
                  </c:pt>
                </c:numCache>
              </c:numRef>
            </c:plus>
            <c:minus>
              <c:numRef>
                <c:f>Sheet2!$Q$9:$AA$9</c:f>
                <c:numCache>
                  <c:formatCode>General</c:formatCode>
                  <c:ptCount val="11"/>
                  <c:pt idx="2">
                    <c:v>2.2222222222222154E-2</c:v>
                  </c:pt>
                  <c:pt idx="3">
                    <c:v>3.8490017945974703E-2</c:v>
                  </c:pt>
                  <c:pt idx="4">
                    <c:v>2.2222222222222254E-2</c:v>
                  </c:pt>
                  <c:pt idx="6">
                    <c:v>4.4444444444444439E-2</c:v>
                  </c:pt>
                  <c:pt idx="7">
                    <c:v>5.8794473579213156E-2</c:v>
                  </c:pt>
                  <c:pt idx="8">
                    <c:v>2.222222222222222E-2</c:v>
                  </c:pt>
                  <c:pt idx="10">
                    <c:v>2.222222222222222E-2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Sheet2!$D$2:$N$2</c:f>
              <c:strCache>
                <c:ptCount val="11"/>
                <c:pt idx="0">
                  <c:v>0H</c:v>
                </c:pt>
                <c:pt idx="1">
                  <c:v>6H</c:v>
                </c:pt>
                <c:pt idx="2">
                  <c:v>12H</c:v>
                </c:pt>
                <c:pt idx="3">
                  <c:v>18H</c:v>
                </c:pt>
                <c:pt idx="4">
                  <c:v>24H</c:v>
                </c:pt>
                <c:pt idx="5">
                  <c:v>30H</c:v>
                </c:pt>
                <c:pt idx="6">
                  <c:v>36H</c:v>
                </c:pt>
                <c:pt idx="7">
                  <c:v>42H</c:v>
                </c:pt>
                <c:pt idx="8">
                  <c:v>48H</c:v>
                </c:pt>
                <c:pt idx="9">
                  <c:v>54H</c:v>
                </c:pt>
                <c:pt idx="10">
                  <c:v>60H</c:v>
                </c:pt>
              </c:strCache>
            </c:strRef>
          </c:cat>
          <c:val>
            <c:numRef>
              <c:f>Sheet2!$D$9:$N$9</c:f>
              <c:numCache>
                <c:formatCode>0.000_ </c:formatCode>
                <c:ptCount val="11"/>
                <c:pt idx="0">
                  <c:v>0</c:v>
                </c:pt>
                <c:pt idx="1">
                  <c:v>0.22284155555555549</c:v>
                </c:pt>
                <c:pt idx="2">
                  <c:v>0.44568311111111097</c:v>
                </c:pt>
                <c:pt idx="3">
                  <c:v>0.65333333333333299</c:v>
                </c:pt>
                <c:pt idx="4">
                  <c:v>0.77777777777777768</c:v>
                </c:pt>
                <c:pt idx="5">
                  <c:v>0.83333333333333326</c:v>
                </c:pt>
                <c:pt idx="6">
                  <c:v>0.88888888888888895</c:v>
                </c:pt>
                <c:pt idx="7">
                  <c:v>0.91110000000000002</c:v>
                </c:pt>
                <c:pt idx="8">
                  <c:v>0.925111111111111</c:v>
                </c:pt>
                <c:pt idx="9">
                  <c:v>0.95144444444444443</c:v>
                </c:pt>
                <c:pt idx="10">
                  <c:v>0.97777777777777786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0D6-440B-9C4C-C7131A776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8950224"/>
        <c:axId val="1728962288"/>
      </c:lineChart>
      <c:catAx>
        <c:axId val="172895022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962288"/>
        <c:crosses val="autoZero"/>
        <c:auto val="1"/>
        <c:lblAlgn val="ctr"/>
        <c:lblOffset val="100"/>
        <c:noMultiLvlLbl val="0"/>
      </c:catAx>
      <c:valAx>
        <c:axId val="1728962288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600" b="1" dirty="0">
                    <a:solidFill>
                      <a:sysClr val="windowText" lastClr="000000"/>
                    </a:solidFill>
                  </a:rPr>
                  <a:t>Germination rate</a:t>
                </a:r>
                <a:endParaRPr lang="zh-CN" altLang="en-US" sz="1600" b="1" dirty="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3.5569833150013674E-4"/>
              <c:y val="0.30377854535334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_ " sourceLinked="0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9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3813782146411293"/>
          <c:y val="0.39999388849782552"/>
          <c:w val="0.42288713910761161"/>
          <c:h val="0.48244438260186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1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92968642077634"/>
          <c:y val="5.0868328958880139E-2"/>
          <c:w val="0.80408061656766583"/>
          <c:h val="0.887152230971128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5E-4649-B8D6-F995756BAB1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5E-4649-B8D6-F995756BAB1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5E-4649-B8D6-F995756BAB16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35E-4649-B8D6-F995756BAB16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35E-4649-B8D6-F995756BAB16}"/>
              </c:ext>
            </c:extLst>
          </c:dPt>
          <c:errBars>
            <c:errBarType val="both"/>
            <c:errValType val="cust"/>
            <c:noEndCap val="0"/>
            <c:plus>
              <c:numRef>
                <c:f>'leaf area'!$L$48:$L$54</c:f>
                <c:numCache>
                  <c:formatCode>General</c:formatCode>
                  <c:ptCount val="7"/>
                  <c:pt idx="0">
                    <c:v>0.33333333333333337</c:v>
                  </c:pt>
                  <c:pt idx="1">
                    <c:v>0.33333333333333331</c:v>
                  </c:pt>
                  <c:pt idx="2">
                    <c:v>0.33333333333333331</c:v>
                  </c:pt>
                  <c:pt idx="3">
                    <c:v>0.28867513459481292</c:v>
                  </c:pt>
                  <c:pt idx="4">
                    <c:v>0.16666666666666666</c:v>
                  </c:pt>
                  <c:pt idx="5">
                    <c:v>0.17568209223157663</c:v>
                  </c:pt>
                  <c:pt idx="6">
                    <c:v>0.14698618394803278</c:v>
                  </c:pt>
                </c:numCache>
              </c:numRef>
            </c:plus>
            <c:minus>
              <c:numRef>
                <c:f>'leaf area'!$L$48:$L$54</c:f>
                <c:numCache>
                  <c:formatCode>General</c:formatCode>
                  <c:ptCount val="7"/>
                  <c:pt idx="0">
                    <c:v>0.33333333333333337</c:v>
                  </c:pt>
                  <c:pt idx="1">
                    <c:v>0.33333333333333331</c:v>
                  </c:pt>
                  <c:pt idx="2">
                    <c:v>0.33333333333333331</c:v>
                  </c:pt>
                  <c:pt idx="3">
                    <c:v>0.28867513459481292</c:v>
                  </c:pt>
                  <c:pt idx="4">
                    <c:v>0.16666666666666666</c:v>
                  </c:pt>
                  <c:pt idx="5">
                    <c:v>0.17568209223157663</c:v>
                  </c:pt>
                  <c:pt idx="6">
                    <c:v>0.14698618394803278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'leaf area'!$J$48:$J$54</c:f>
              <c:strCache>
                <c:ptCount val="7"/>
                <c:pt idx="0">
                  <c:v>WT</c:v>
                </c:pt>
                <c:pt idx="1">
                  <c:v>AtFAX1-1</c:v>
                </c:pt>
                <c:pt idx="2">
                  <c:v>AtFAX1-2</c:v>
                </c:pt>
                <c:pt idx="3">
                  <c:v>ABCA9-1</c:v>
                </c:pt>
                <c:pt idx="4">
                  <c:v>ABCA9-2</c:v>
                </c:pt>
                <c:pt idx="5">
                  <c:v>AtFAX1/ABCA9-1</c:v>
                </c:pt>
                <c:pt idx="6">
                  <c:v>AtFAX1/ABCA9-2</c:v>
                </c:pt>
              </c:strCache>
            </c:strRef>
          </c:cat>
          <c:val>
            <c:numRef>
              <c:f>'leaf area'!$K$48:$K$54</c:f>
              <c:numCache>
                <c:formatCode>General</c:formatCode>
                <c:ptCount val="7"/>
                <c:pt idx="0">
                  <c:v>7.333333333333333</c:v>
                </c:pt>
                <c:pt idx="1">
                  <c:v>8.3333333333333339</c:v>
                </c:pt>
                <c:pt idx="2">
                  <c:v>8.6666666666666661</c:v>
                </c:pt>
                <c:pt idx="3">
                  <c:v>9</c:v>
                </c:pt>
                <c:pt idx="4">
                  <c:v>9</c:v>
                </c:pt>
                <c:pt idx="5">
                  <c:v>9.3330000000000002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35E-4649-B8D6-F995756BAB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4055775"/>
        <c:axId val="999293791"/>
      </c:barChart>
      <c:catAx>
        <c:axId val="1004055775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1" u="none" strike="noStrike" kern="1200" baseline="0">
                <a:solidFill>
                  <a:sysClr val="windowText" lastClr="000000">
                    <a:alpha val="0"/>
                  </a:sys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9293791"/>
        <c:crosses val="autoZero"/>
        <c:auto val="1"/>
        <c:lblAlgn val="ctr"/>
        <c:lblOffset val="100"/>
        <c:noMultiLvlLbl val="0"/>
      </c:catAx>
      <c:valAx>
        <c:axId val="999293791"/>
        <c:scaling>
          <c:orientation val="minMax"/>
          <c:max val="1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>
                    <a:solidFill>
                      <a:sysClr val="windowText" lastClr="000000"/>
                    </a:solidFill>
                  </a:rPr>
                  <a:t>Leaf number</a:t>
                </a:r>
                <a:endParaRPr lang="zh-CN" altLang="en-US" sz="140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2.5109936915780266E-3"/>
              <c:y val="0.251175634295712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4055775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44923331951926"/>
          <c:y val="5.0868328958880139E-2"/>
          <c:w val="0.80244422572178475"/>
          <c:h val="0.887152230971128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0B2-4EE5-A4D3-2D934D864F3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B2-4EE5-A4D3-2D934D864F3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0B2-4EE5-A4D3-2D934D864F3B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0B2-4EE5-A4D3-2D934D864F3B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0B2-4EE5-A4D3-2D934D864F3B}"/>
              </c:ext>
            </c:extLst>
          </c:dPt>
          <c:errBars>
            <c:errBarType val="both"/>
            <c:errValType val="cust"/>
            <c:noEndCap val="0"/>
            <c:plus>
              <c:numRef>
                <c:f>'fresh weight--11062019'!$Q$61:$Q$67</c:f>
                <c:numCache>
                  <c:formatCode>General</c:formatCode>
                  <c:ptCount val="7"/>
                  <c:pt idx="0">
                    <c:v>1.9936607869277406E-2</c:v>
                  </c:pt>
                  <c:pt idx="1">
                    <c:v>2.70664968844825E-2</c:v>
                  </c:pt>
                  <c:pt idx="2">
                    <c:v>1.7641051454733971E-2</c:v>
                  </c:pt>
                  <c:pt idx="3">
                    <c:v>1.3524225178052409E-2</c:v>
                  </c:pt>
                  <c:pt idx="4">
                    <c:v>1.9082522544639283E-2</c:v>
                  </c:pt>
                  <c:pt idx="5">
                    <c:v>1.7088912097224525E-2</c:v>
                  </c:pt>
                  <c:pt idx="6">
                    <c:v>2.7558161119344799E-2</c:v>
                  </c:pt>
                </c:numCache>
              </c:numRef>
            </c:plus>
            <c:minus>
              <c:numRef>
                <c:f>'fresh weight--11062019'!$Q$61:$Q$67</c:f>
                <c:numCache>
                  <c:formatCode>General</c:formatCode>
                  <c:ptCount val="7"/>
                  <c:pt idx="0">
                    <c:v>1.9936607869277406E-2</c:v>
                  </c:pt>
                  <c:pt idx="1">
                    <c:v>2.70664968844825E-2</c:v>
                  </c:pt>
                  <c:pt idx="2">
                    <c:v>1.7641051454733971E-2</c:v>
                  </c:pt>
                  <c:pt idx="3">
                    <c:v>1.3524225178052409E-2</c:v>
                  </c:pt>
                  <c:pt idx="4">
                    <c:v>1.9082522544639283E-2</c:v>
                  </c:pt>
                  <c:pt idx="5">
                    <c:v>1.7088912097224525E-2</c:v>
                  </c:pt>
                  <c:pt idx="6">
                    <c:v>2.7558161119344799E-2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'fresh weight--11062019'!$O$61:$O$67</c:f>
              <c:strCache>
                <c:ptCount val="7"/>
                <c:pt idx="0">
                  <c:v>WT</c:v>
                </c:pt>
                <c:pt idx="1">
                  <c:v>AtFAX1-1</c:v>
                </c:pt>
                <c:pt idx="2">
                  <c:v>AtFAX1-2</c:v>
                </c:pt>
                <c:pt idx="3">
                  <c:v>ABCA9-1</c:v>
                </c:pt>
                <c:pt idx="4">
                  <c:v>ABCA9-2</c:v>
                </c:pt>
                <c:pt idx="5">
                  <c:v>AtFAX1/ABCA9-1</c:v>
                </c:pt>
                <c:pt idx="6">
                  <c:v>AtFAX1/ABCA9-2</c:v>
                </c:pt>
              </c:strCache>
            </c:strRef>
          </c:cat>
          <c:val>
            <c:numRef>
              <c:f>'fresh weight--11062019'!$P$61:$P$67</c:f>
              <c:numCache>
                <c:formatCode>@</c:formatCode>
                <c:ptCount val="7"/>
                <c:pt idx="0">
                  <c:v>0.58520000000000005</c:v>
                </c:pt>
                <c:pt idx="1">
                  <c:v>0.66698000000000002</c:v>
                </c:pt>
                <c:pt idx="2">
                  <c:v>0.78198750000000006</c:v>
                </c:pt>
                <c:pt idx="3">
                  <c:v>0.70763333333333334</c:v>
                </c:pt>
                <c:pt idx="4">
                  <c:v>0.77763333333333329</c:v>
                </c:pt>
                <c:pt idx="5">
                  <c:v>0.86987499999999995</c:v>
                </c:pt>
                <c:pt idx="6">
                  <c:v>0.96776666666666677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0B2-4EE5-A4D3-2D934D864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4055775"/>
        <c:axId val="999293791"/>
      </c:barChart>
      <c:catAx>
        <c:axId val="1004055775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1" u="none" strike="noStrike" kern="1200" baseline="0">
                <a:solidFill>
                  <a:sysClr val="windowText" lastClr="000000">
                    <a:alpha val="0"/>
                  </a:sys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9293791"/>
        <c:crosses val="autoZero"/>
        <c:auto val="1"/>
        <c:lblAlgn val="ctr"/>
        <c:lblOffset val="100"/>
        <c:noMultiLvlLbl val="0"/>
      </c:catAx>
      <c:valAx>
        <c:axId val="999293791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>
                    <a:solidFill>
                      <a:sysClr val="windowText" lastClr="000000"/>
                    </a:solidFill>
                  </a:rPr>
                  <a:t>Fresh weight (g)</a:t>
                </a:r>
                <a:endParaRPr lang="zh-CN" altLang="en-US" sz="140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2.5109936915780266E-3"/>
              <c:y val="0.188504135846655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@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4055775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885674"/>
            <a:ext cx="13213080" cy="4011389"/>
          </a:xfrm>
        </p:spPr>
        <p:txBody>
          <a:bodyPr anchor="b"/>
          <a:lstStyle>
            <a:lvl1pPr algn="ctr">
              <a:defRPr sz="1008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6051758"/>
            <a:ext cx="11658600" cy="2781833"/>
          </a:xfrm>
        </p:spPr>
        <p:txBody>
          <a:bodyPr/>
          <a:lstStyle>
            <a:lvl1pPr marL="0" indent="0" algn="ctr">
              <a:buNone/>
              <a:defRPr sz="4032"/>
            </a:lvl1pPr>
            <a:lvl2pPr marL="768142" indent="0" algn="ctr">
              <a:buNone/>
              <a:defRPr sz="3360"/>
            </a:lvl2pPr>
            <a:lvl3pPr marL="1536283" indent="0" algn="ctr">
              <a:buNone/>
              <a:defRPr sz="3024"/>
            </a:lvl3pPr>
            <a:lvl4pPr marL="2304425" indent="0" algn="ctr">
              <a:buNone/>
              <a:defRPr sz="2688"/>
            </a:lvl4pPr>
            <a:lvl5pPr marL="3072567" indent="0" algn="ctr">
              <a:buNone/>
              <a:defRPr sz="2688"/>
            </a:lvl5pPr>
            <a:lvl6pPr marL="3840709" indent="0" algn="ctr">
              <a:buNone/>
              <a:defRPr sz="2688"/>
            </a:lvl6pPr>
            <a:lvl7pPr marL="4608850" indent="0" algn="ctr">
              <a:buNone/>
              <a:defRPr sz="2688"/>
            </a:lvl7pPr>
            <a:lvl8pPr marL="5376992" indent="0" algn="ctr">
              <a:buNone/>
              <a:defRPr sz="2688"/>
            </a:lvl8pPr>
            <a:lvl9pPr marL="6145134" indent="0" algn="ctr">
              <a:buNone/>
              <a:defRPr sz="2688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00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5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872521"/>
            <a:ext cx="13407390" cy="4792862"/>
          </a:xfrm>
        </p:spPr>
        <p:txBody>
          <a:bodyPr anchor="b"/>
          <a:lstStyle>
            <a:lvl1pPr>
              <a:defRPr sz="1008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7710725"/>
            <a:ext cx="13407390" cy="2520453"/>
          </a:xfrm>
        </p:spPr>
        <p:txBody>
          <a:bodyPr/>
          <a:lstStyle>
            <a:lvl1pPr marL="0" indent="0">
              <a:buNone/>
              <a:defRPr sz="4032">
                <a:solidFill>
                  <a:schemeClr val="tx1"/>
                </a:solidFill>
              </a:defRPr>
            </a:lvl1pPr>
            <a:lvl2pPr marL="768142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2pPr>
            <a:lvl3pPr marL="1536283" indent="0">
              <a:buNone/>
              <a:defRPr sz="3024">
                <a:solidFill>
                  <a:schemeClr val="tx1">
                    <a:tint val="75000"/>
                  </a:schemeClr>
                </a:solidFill>
              </a:defRPr>
            </a:lvl3pPr>
            <a:lvl4pPr marL="2304425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4pPr>
            <a:lvl5pPr marL="3072567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5pPr>
            <a:lvl6pPr marL="3840709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6pPr>
            <a:lvl7pPr marL="4608850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7pPr>
            <a:lvl8pPr marL="5376992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8pPr>
            <a:lvl9pPr marL="6145134" indent="0">
              <a:buNone/>
              <a:defRPr sz="26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7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3067219"/>
            <a:ext cx="6606540" cy="731065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3067219"/>
            <a:ext cx="6606540" cy="731065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8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13446"/>
            <a:ext cx="13407390" cy="222706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824510"/>
            <a:ext cx="6576178" cy="1384248"/>
          </a:xfrm>
        </p:spPr>
        <p:txBody>
          <a:bodyPr anchor="b"/>
          <a:lstStyle>
            <a:lvl1pPr marL="0" indent="0">
              <a:buNone/>
              <a:defRPr sz="4032" b="1"/>
            </a:lvl1pPr>
            <a:lvl2pPr marL="768142" indent="0">
              <a:buNone/>
              <a:defRPr sz="3360" b="1"/>
            </a:lvl2pPr>
            <a:lvl3pPr marL="1536283" indent="0">
              <a:buNone/>
              <a:defRPr sz="3024" b="1"/>
            </a:lvl3pPr>
            <a:lvl4pPr marL="2304425" indent="0">
              <a:buNone/>
              <a:defRPr sz="2688" b="1"/>
            </a:lvl4pPr>
            <a:lvl5pPr marL="3072567" indent="0">
              <a:buNone/>
              <a:defRPr sz="2688" b="1"/>
            </a:lvl5pPr>
            <a:lvl6pPr marL="3840709" indent="0">
              <a:buNone/>
              <a:defRPr sz="2688" b="1"/>
            </a:lvl6pPr>
            <a:lvl7pPr marL="4608850" indent="0">
              <a:buNone/>
              <a:defRPr sz="2688" b="1"/>
            </a:lvl7pPr>
            <a:lvl8pPr marL="5376992" indent="0">
              <a:buNone/>
              <a:defRPr sz="2688" b="1"/>
            </a:lvl8pPr>
            <a:lvl9pPr marL="6145134" indent="0">
              <a:buNone/>
              <a:defRPr sz="268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4208758"/>
            <a:ext cx="6576178" cy="619044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824510"/>
            <a:ext cx="6608565" cy="1384248"/>
          </a:xfrm>
        </p:spPr>
        <p:txBody>
          <a:bodyPr anchor="b"/>
          <a:lstStyle>
            <a:lvl1pPr marL="0" indent="0">
              <a:buNone/>
              <a:defRPr sz="4032" b="1"/>
            </a:lvl1pPr>
            <a:lvl2pPr marL="768142" indent="0">
              <a:buNone/>
              <a:defRPr sz="3360" b="1"/>
            </a:lvl2pPr>
            <a:lvl3pPr marL="1536283" indent="0">
              <a:buNone/>
              <a:defRPr sz="3024" b="1"/>
            </a:lvl3pPr>
            <a:lvl4pPr marL="2304425" indent="0">
              <a:buNone/>
              <a:defRPr sz="2688" b="1"/>
            </a:lvl4pPr>
            <a:lvl5pPr marL="3072567" indent="0">
              <a:buNone/>
              <a:defRPr sz="2688" b="1"/>
            </a:lvl5pPr>
            <a:lvl6pPr marL="3840709" indent="0">
              <a:buNone/>
              <a:defRPr sz="2688" b="1"/>
            </a:lvl6pPr>
            <a:lvl7pPr marL="4608850" indent="0">
              <a:buNone/>
              <a:defRPr sz="2688" b="1"/>
            </a:lvl7pPr>
            <a:lvl8pPr marL="5376992" indent="0">
              <a:buNone/>
              <a:defRPr sz="2688" b="1"/>
            </a:lvl8pPr>
            <a:lvl9pPr marL="6145134" indent="0">
              <a:buNone/>
              <a:defRPr sz="268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4208758"/>
            <a:ext cx="6608565" cy="619044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0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9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9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768138"/>
            <a:ext cx="5013603" cy="2688484"/>
          </a:xfrm>
        </p:spPr>
        <p:txBody>
          <a:bodyPr anchor="b"/>
          <a:lstStyle>
            <a:lvl1pPr>
              <a:defRPr sz="537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658968"/>
            <a:ext cx="7869555" cy="8188141"/>
          </a:xfrm>
        </p:spPr>
        <p:txBody>
          <a:bodyPr/>
          <a:lstStyle>
            <a:lvl1pPr>
              <a:defRPr sz="5376"/>
            </a:lvl1pPr>
            <a:lvl2pPr>
              <a:defRPr sz="4704"/>
            </a:lvl2pPr>
            <a:lvl3pPr>
              <a:defRPr sz="4032"/>
            </a:lvl3pPr>
            <a:lvl4pPr>
              <a:defRPr sz="3360"/>
            </a:lvl4pPr>
            <a:lvl5pPr>
              <a:defRPr sz="3360"/>
            </a:lvl5pPr>
            <a:lvl6pPr>
              <a:defRPr sz="3360"/>
            </a:lvl6pPr>
            <a:lvl7pPr>
              <a:defRPr sz="3360"/>
            </a:lvl7pPr>
            <a:lvl8pPr>
              <a:defRPr sz="3360"/>
            </a:lvl8pPr>
            <a:lvl9pPr>
              <a:defRPr sz="336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456622"/>
            <a:ext cx="5013603" cy="6403821"/>
          </a:xfrm>
        </p:spPr>
        <p:txBody>
          <a:bodyPr/>
          <a:lstStyle>
            <a:lvl1pPr marL="0" indent="0">
              <a:buNone/>
              <a:defRPr sz="2688"/>
            </a:lvl1pPr>
            <a:lvl2pPr marL="768142" indent="0">
              <a:buNone/>
              <a:defRPr sz="2352"/>
            </a:lvl2pPr>
            <a:lvl3pPr marL="1536283" indent="0">
              <a:buNone/>
              <a:defRPr sz="2016"/>
            </a:lvl3pPr>
            <a:lvl4pPr marL="2304425" indent="0">
              <a:buNone/>
              <a:defRPr sz="1680"/>
            </a:lvl4pPr>
            <a:lvl5pPr marL="3072567" indent="0">
              <a:buNone/>
              <a:defRPr sz="1680"/>
            </a:lvl5pPr>
            <a:lvl6pPr marL="3840709" indent="0">
              <a:buNone/>
              <a:defRPr sz="1680"/>
            </a:lvl6pPr>
            <a:lvl7pPr marL="4608850" indent="0">
              <a:buNone/>
              <a:defRPr sz="1680"/>
            </a:lvl7pPr>
            <a:lvl8pPr marL="5376992" indent="0">
              <a:buNone/>
              <a:defRPr sz="1680"/>
            </a:lvl8pPr>
            <a:lvl9pPr marL="6145134" indent="0">
              <a:buNone/>
              <a:defRPr sz="168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768138"/>
            <a:ext cx="5013603" cy="2688484"/>
          </a:xfrm>
        </p:spPr>
        <p:txBody>
          <a:bodyPr anchor="b"/>
          <a:lstStyle>
            <a:lvl1pPr>
              <a:defRPr sz="537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658968"/>
            <a:ext cx="7869555" cy="8188141"/>
          </a:xfrm>
        </p:spPr>
        <p:txBody>
          <a:bodyPr anchor="t"/>
          <a:lstStyle>
            <a:lvl1pPr marL="0" indent="0">
              <a:buNone/>
              <a:defRPr sz="5376"/>
            </a:lvl1pPr>
            <a:lvl2pPr marL="768142" indent="0">
              <a:buNone/>
              <a:defRPr sz="4704"/>
            </a:lvl2pPr>
            <a:lvl3pPr marL="1536283" indent="0">
              <a:buNone/>
              <a:defRPr sz="4032"/>
            </a:lvl3pPr>
            <a:lvl4pPr marL="2304425" indent="0">
              <a:buNone/>
              <a:defRPr sz="3360"/>
            </a:lvl4pPr>
            <a:lvl5pPr marL="3072567" indent="0">
              <a:buNone/>
              <a:defRPr sz="3360"/>
            </a:lvl5pPr>
            <a:lvl6pPr marL="3840709" indent="0">
              <a:buNone/>
              <a:defRPr sz="3360"/>
            </a:lvl6pPr>
            <a:lvl7pPr marL="4608850" indent="0">
              <a:buNone/>
              <a:defRPr sz="3360"/>
            </a:lvl7pPr>
            <a:lvl8pPr marL="5376992" indent="0">
              <a:buNone/>
              <a:defRPr sz="3360"/>
            </a:lvl8pPr>
            <a:lvl9pPr marL="6145134" indent="0">
              <a:buNone/>
              <a:defRPr sz="336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456622"/>
            <a:ext cx="5013603" cy="6403821"/>
          </a:xfrm>
        </p:spPr>
        <p:txBody>
          <a:bodyPr/>
          <a:lstStyle>
            <a:lvl1pPr marL="0" indent="0">
              <a:buNone/>
              <a:defRPr sz="2688"/>
            </a:lvl1pPr>
            <a:lvl2pPr marL="768142" indent="0">
              <a:buNone/>
              <a:defRPr sz="2352"/>
            </a:lvl2pPr>
            <a:lvl3pPr marL="1536283" indent="0">
              <a:buNone/>
              <a:defRPr sz="2016"/>
            </a:lvl3pPr>
            <a:lvl4pPr marL="2304425" indent="0">
              <a:buNone/>
              <a:defRPr sz="1680"/>
            </a:lvl4pPr>
            <a:lvl5pPr marL="3072567" indent="0">
              <a:buNone/>
              <a:defRPr sz="1680"/>
            </a:lvl5pPr>
            <a:lvl6pPr marL="3840709" indent="0">
              <a:buNone/>
              <a:defRPr sz="1680"/>
            </a:lvl6pPr>
            <a:lvl7pPr marL="4608850" indent="0">
              <a:buNone/>
              <a:defRPr sz="1680"/>
            </a:lvl7pPr>
            <a:lvl8pPr marL="5376992" indent="0">
              <a:buNone/>
              <a:defRPr sz="1680"/>
            </a:lvl8pPr>
            <a:lvl9pPr marL="6145134" indent="0">
              <a:buNone/>
              <a:defRPr sz="168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63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4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613444"/>
            <a:ext cx="3351848" cy="976442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613444"/>
            <a:ext cx="9861233" cy="9764426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6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613446"/>
            <a:ext cx="13407390" cy="2227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3067219"/>
            <a:ext cx="13407390" cy="7310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10679259"/>
            <a:ext cx="3497580" cy="613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21891-C08F-454B-8828-BCF0C461CCC4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10679259"/>
            <a:ext cx="5246370" cy="613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10679259"/>
            <a:ext cx="3497580" cy="613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3F23F-57E6-4D7D-90CC-FA64AE9B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8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536283" rtl="0" eaLnBrk="1" latinLnBrk="0" hangingPunct="1">
        <a:lnSpc>
          <a:spcPct val="90000"/>
        </a:lnSpc>
        <a:spcBef>
          <a:spcPct val="0"/>
        </a:spcBef>
        <a:buNone/>
        <a:defRPr sz="73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4071" indent="-384071" algn="l" defTabSz="1536283" rtl="0" eaLnBrk="1" latinLnBrk="0" hangingPunct="1">
        <a:lnSpc>
          <a:spcPct val="90000"/>
        </a:lnSpc>
        <a:spcBef>
          <a:spcPts val="1680"/>
        </a:spcBef>
        <a:buFont typeface="Arial" panose="020B0604020202020204" pitchFamily="34" charset="0"/>
        <a:buChar char="•"/>
        <a:defRPr sz="4704" kern="1200">
          <a:solidFill>
            <a:schemeClr val="tx1"/>
          </a:solidFill>
          <a:latin typeface="+mn-lt"/>
          <a:ea typeface="+mn-ea"/>
          <a:cs typeface="+mn-cs"/>
        </a:defRPr>
      </a:lvl1pPr>
      <a:lvl2pPr marL="1152213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1920354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688496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4pPr>
      <a:lvl5pPr marL="3456638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5pPr>
      <a:lvl6pPr marL="4224779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6pPr>
      <a:lvl7pPr marL="4992921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7pPr>
      <a:lvl8pPr marL="5761063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8pPr>
      <a:lvl9pPr marL="6529205" indent="-384071" algn="l" defTabSz="153628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1pPr>
      <a:lvl2pPr marL="768142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2pPr>
      <a:lvl3pPr marL="1536283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3pPr>
      <a:lvl4pPr marL="2304425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4pPr>
      <a:lvl5pPr marL="3072567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5pPr>
      <a:lvl6pPr marL="3840709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6pPr>
      <a:lvl7pPr marL="4608850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7pPr>
      <a:lvl8pPr marL="5376992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8pPr>
      <a:lvl9pPr marL="6145134" algn="l" defTabSz="1536283" rtl="0" eaLnBrk="1" latinLnBrk="0" hangingPunct="1">
        <a:defRPr sz="30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8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microsoft.com/office/2007/relationships/hdphoto" Target="../media/hdphoto4.wdp"/><Relationship Id="rId5" Type="http://schemas.microsoft.com/office/2007/relationships/hdphoto" Target="../media/hdphoto2.wdp"/><Relationship Id="rId10" Type="http://schemas.openxmlformats.org/officeDocument/2006/relationships/image" Target="../media/image36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983062" y="9939774"/>
            <a:ext cx="5300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1: Figure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Effect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-OEs on other major agronomic traits.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Flowering time, plant height, and branch number of mature camelina plants. Values are means ± SE (n=18).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576869" y="386139"/>
            <a:ext cx="4120776" cy="9064678"/>
            <a:chOff x="5309578" y="442411"/>
            <a:chExt cx="4120776" cy="906467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/>
            <a:srcRect b="24044"/>
            <a:stretch/>
          </p:blipFill>
          <p:spPr>
            <a:xfrm>
              <a:off x="5315554" y="442411"/>
              <a:ext cx="4114800" cy="277148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/>
            <a:srcRect b="23796"/>
            <a:stretch/>
          </p:blipFill>
          <p:spPr>
            <a:xfrm>
              <a:off x="5309578" y="3340473"/>
              <a:ext cx="4114800" cy="277719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4"/>
            <a:srcRect b="23993"/>
            <a:stretch/>
          </p:blipFill>
          <p:spPr>
            <a:xfrm>
              <a:off x="5309578" y="6240630"/>
              <a:ext cx="4114800" cy="2770020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 rot="18968975">
              <a:off x="6255788" y="9056856"/>
              <a:ext cx="6450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 rot="18968975">
              <a:off x="6729964" y="9045923"/>
              <a:ext cx="683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FAX1-2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 rot="18968975">
              <a:off x="7148284" y="9100072"/>
              <a:ext cx="7323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 rot="18968975">
              <a:off x="7633150" y="9097838"/>
              <a:ext cx="738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ABCA9-2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 rot="18968975">
              <a:off x="7810171" y="9230090"/>
              <a:ext cx="10992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</a:t>
              </a:r>
              <a:r>
                <a:rPr kumimoji="0" lang="en-US" sz="12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/</a:t>
              </a: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 rot="18968975">
              <a:off x="8290917" y="9221738"/>
              <a:ext cx="11219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</a:t>
              </a:r>
              <a:r>
                <a:rPr kumimoji="0" lang="en-US" sz="12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/</a:t>
              </a: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ABCA9-2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 rot="18960000">
              <a:off x="5948926" y="8989139"/>
              <a:ext cx="4063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5859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648912" y="2040426"/>
            <a:ext cx="10376291" cy="5761219"/>
            <a:chOff x="2467708" y="2487238"/>
            <a:chExt cx="10376291" cy="576121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67708" y="2487238"/>
              <a:ext cx="10376291" cy="5761219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3238333" y="665198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03940" y="669009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21136" y="6728011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081675" y="6777636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943113" y="6810191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382269" y="670845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660004" y="670246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643301" y="6372044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09002" y="611860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922784" y="624073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488454" y="597866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343412" y="6010094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065423" y="621806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784008" y="6172944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438040" y="7468457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003647" y="7373867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726159" y="7459417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86698" y="7376137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148136" y="735552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87292" y="745580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59711" y="746045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41915" y="519379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407217" y="500820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124566" y="506998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689104" y="490524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45779" y="492351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985240" y="5031234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67891" y="5038783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042846" y="277063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8453" y="301352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25649" y="296095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890951" y="3220131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752389" y="325269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158203" y="2927106"/>
              <a:ext cx="3462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BC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469280" y="289255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445035" y="6182470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007239" y="640251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0723755" y="624527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265922" y="6370993"/>
              <a:ext cx="3362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CD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146412" y="633210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0591553" y="6263347"/>
              <a:ext cx="1756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63336" y="632963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9238640" y="776807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804247" y="7725874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526759" y="7763791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092061" y="769003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9948736" y="770753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383129" y="7760186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9660311" y="7764836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1634629" y="776401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2200236" y="7764682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1922748" y="7764495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2488050" y="772884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2344725" y="7727288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1779118" y="7765659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2056300" y="7765547"/>
              <a:ext cx="197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2651852" y="8182960"/>
            <a:ext cx="10376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2: 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Effect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-OEs on seed fatty acid composition.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Seed fatty acid composition was measured by gas chromatography, and calculated based on the peak area. Values are means ± SE (n=3). Capital letters indicates a significant difference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0.01) based on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Duncan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-test. </a:t>
            </a:r>
          </a:p>
        </p:txBody>
      </p:sp>
    </p:spTree>
    <p:extLst>
      <p:ext uri="{BB962C8B-B14F-4D97-AF65-F5344CB8AC3E}">
        <p14:creationId xmlns:p14="http://schemas.microsoft.com/office/powerpoint/2010/main" val="2482784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246560" y="7257534"/>
            <a:ext cx="42957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3: Figure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eed germination rate of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and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-OEs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seeds germination rate was monitored at the time-point of 12-, 18-, 24-, 36-, 42-, 48-, and 60-hrs after imbibition. Seeds were scored as germinated when radicle protrusion was visible. The experiment was repeated 3 batches, each batch with 30 seeds of each plant line.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means ± SE. </a:t>
            </a: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1009647"/>
              </p:ext>
            </p:extLst>
          </p:nvPr>
        </p:nvGraphicFramePr>
        <p:xfrm>
          <a:off x="5246559" y="2141347"/>
          <a:ext cx="4295775" cy="458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0764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134001" y="8139212"/>
            <a:ext cx="70906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4: 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S4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-OEs on vegetative tissues.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Morphology of 3-week-old plants. Bar=5 cm.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fresh weight and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leaf number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3-week-old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overground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plants. Values are means ± SE with three batch of repeats, each repeat with 12 plants of each line. Capital letters indicate a significant difference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0.01) based on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Duncan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-test.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DC7BE5BB-D15F-4A6B-8F4B-2C18A9A7B5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0440632"/>
              </p:ext>
            </p:extLst>
          </p:nvPr>
        </p:nvGraphicFramePr>
        <p:xfrm>
          <a:off x="7757345" y="4850894"/>
          <a:ext cx="3474720" cy="201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ABACC8D9-A123-4C37-8AAD-31572FE412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1770542"/>
              </p:ext>
            </p:extLst>
          </p:nvPr>
        </p:nvGraphicFramePr>
        <p:xfrm>
          <a:off x="4055799" y="4857159"/>
          <a:ext cx="3474720" cy="201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1" t="7064" r="11320" b="2348"/>
          <a:stretch/>
        </p:blipFill>
        <p:spPr>
          <a:xfrm rot="5400000">
            <a:off x="4127847" y="2391643"/>
            <a:ext cx="1728000" cy="17156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5" t="4779" r="15849" b="3480"/>
          <a:stretch/>
        </p:blipFill>
        <p:spPr>
          <a:xfrm rot="5400000">
            <a:off x="5888757" y="2377518"/>
            <a:ext cx="1728000" cy="17439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1" t="2977" r="13836" b="7127"/>
          <a:stretch/>
        </p:blipFill>
        <p:spPr>
          <a:xfrm rot="5400000">
            <a:off x="7664793" y="2365702"/>
            <a:ext cx="1728000" cy="176757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1" t="4864" r="15220" b="713"/>
          <a:stretch/>
        </p:blipFill>
        <p:spPr>
          <a:xfrm rot="5400000">
            <a:off x="9439195" y="2377747"/>
            <a:ext cx="1728000" cy="174348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462949" y="2165831"/>
            <a:ext cx="4593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WT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050990" y="2166545"/>
            <a:ext cx="64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FAX1-1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016760" y="4166267"/>
            <a:ext cx="7259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ABCA9-3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76721" y="4162553"/>
            <a:ext cx="1101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FAX1/ABCA9-1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026128" y="2165830"/>
            <a:ext cx="4593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WT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807655" y="2165830"/>
            <a:ext cx="730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ABCA9-2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739481" y="4162553"/>
            <a:ext cx="1116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FAX1/ABCA9-2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836533" y="4162553"/>
            <a:ext cx="647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FAX1-3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916804" y="2165830"/>
            <a:ext cx="4593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WT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752349" y="2165830"/>
            <a:ext cx="563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WT</a:t>
            </a:r>
            <a:r>
              <a:rPr kumimoji="0" lang="en-US" sz="1200" b="0" i="0" u="none" strike="noStrike" kern="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seg</a:t>
            </a:r>
            <a:endParaRPr kumimoji="0" lang="en-US" sz="12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20600" y="4162553"/>
            <a:ext cx="1116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FAX1/ABCA9-3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624976" y="4162553"/>
            <a:ext cx="780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ABCA9-1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642150" y="2165830"/>
            <a:ext cx="4593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WT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0407862" y="2160707"/>
            <a:ext cx="636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FAX1-4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347677" y="4162552"/>
            <a:ext cx="1162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FAX1/ABCA9-4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0507691" y="4162551"/>
            <a:ext cx="661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FAX1-2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10856864" y="4028142"/>
            <a:ext cx="27432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45" name="文本框 44"/>
          <p:cNvSpPr txBox="1"/>
          <p:nvPr/>
        </p:nvSpPr>
        <p:spPr>
          <a:xfrm>
            <a:off x="4007624" y="1875414"/>
            <a:ext cx="385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993913" y="4580448"/>
            <a:ext cx="385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8" name="文本框 47"/>
          <p:cNvSpPr txBox="1"/>
          <p:nvPr/>
        </p:nvSpPr>
        <p:spPr>
          <a:xfrm rot="19500000">
            <a:off x="8529366" y="6832013"/>
            <a:ext cx="645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FAX1-1</a:t>
            </a:r>
          </a:p>
        </p:txBody>
      </p:sp>
      <p:sp>
        <p:nvSpPr>
          <p:cNvPr id="49" name="文本框 48"/>
          <p:cNvSpPr txBox="1"/>
          <p:nvPr/>
        </p:nvSpPr>
        <p:spPr>
          <a:xfrm rot="19500000">
            <a:off x="8912141" y="6821596"/>
            <a:ext cx="683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FAX1-2</a:t>
            </a:r>
          </a:p>
        </p:txBody>
      </p:sp>
      <p:sp>
        <p:nvSpPr>
          <p:cNvPr id="50" name="文本框 49"/>
          <p:cNvSpPr txBox="1"/>
          <p:nvPr/>
        </p:nvSpPr>
        <p:spPr>
          <a:xfrm rot="19500000">
            <a:off x="9228253" y="6863799"/>
            <a:ext cx="732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ABCA9-1</a:t>
            </a:r>
          </a:p>
        </p:txBody>
      </p:sp>
      <p:sp>
        <p:nvSpPr>
          <p:cNvPr id="51" name="文本框 50"/>
          <p:cNvSpPr txBox="1"/>
          <p:nvPr/>
        </p:nvSpPr>
        <p:spPr>
          <a:xfrm rot="19500000">
            <a:off x="9620334" y="6861823"/>
            <a:ext cx="73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ABCA9-2</a:t>
            </a:r>
          </a:p>
        </p:txBody>
      </p:sp>
      <p:sp>
        <p:nvSpPr>
          <p:cNvPr id="52" name="文本框 51"/>
          <p:cNvSpPr txBox="1"/>
          <p:nvPr/>
        </p:nvSpPr>
        <p:spPr>
          <a:xfrm rot="19500000">
            <a:off x="9694869" y="6973993"/>
            <a:ext cx="1099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</a:t>
            </a:r>
            <a:r>
              <a:rPr kumimoji="0" lang="en-US" sz="12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</a:t>
            </a: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ABCA9-1</a:t>
            </a:r>
          </a:p>
        </p:txBody>
      </p:sp>
      <p:sp>
        <p:nvSpPr>
          <p:cNvPr id="53" name="文本框 52"/>
          <p:cNvSpPr txBox="1"/>
          <p:nvPr/>
        </p:nvSpPr>
        <p:spPr>
          <a:xfrm rot="19500000">
            <a:off x="10088399" y="6967177"/>
            <a:ext cx="1121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</a:t>
            </a:r>
            <a:r>
              <a:rPr kumimoji="0" lang="en-US" sz="12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</a:t>
            </a: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ABCA9-2</a:t>
            </a:r>
          </a:p>
        </p:txBody>
      </p:sp>
      <p:sp>
        <p:nvSpPr>
          <p:cNvPr id="54" name="文本框 53"/>
          <p:cNvSpPr txBox="1"/>
          <p:nvPr/>
        </p:nvSpPr>
        <p:spPr>
          <a:xfrm rot="19500000">
            <a:off x="8318841" y="6776242"/>
            <a:ext cx="406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WT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0909235" y="4969785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10514402" y="5041085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10109521" y="5093997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>
                <a:solidFill>
                  <a:prstClr val="black"/>
                </a:solidFill>
              </a:rPr>
              <a:t>B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306838" y="5125525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9714848" y="5071977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8910363" y="5162765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514371" y="5323108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7210848" y="4701721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6810991" y="4882781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6406110" y="5041206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>
                <a:solidFill>
                  <a:prstClr val="black"/>
                </a:solidFill>
              </a:rPr>
              <a:t>C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608451" y="5037561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6011437" y="5174934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5217000" y="5225528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4815984" y="5385869"/>
            <a:ext cx="140011" cy="2769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</a:t>
            </a:r>
          </a:p>
        </p:txBody>
      </p:sp>
      <p:sp>
        <p:nvSpPr>
          <p:cNvPr id="90" name="文本框 89"/>
          <p:cNvSpPr txBox="1"/>
          <p:nvPr/>
        </p:nvSpPr>
        <p:spPr>
          <a:xfrm rot="19500000">
            <a:off x="4831003" y="6841189"/>
            <a:ext cx="645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FAX1-1</a:t>
            </a:r>
          </a:p>
        </p:txBody>
      </p:sp>
      <p:sp>
        <p:nvSpPr>
          <p:cNvPr id="91" name="文本框 90"/>
          <p:cNvSpPr txBox="1"/>
          <p:nvPr/>
        </p:nvSpPr>
        <p:spPr>
          <a:xfrm rot="19500000">
            <a:off x="5213778" y="6830772"/>
            <a:ext cx="683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FAX1-2</a:t>
            </a:r>
          </a:p>
        </p:txBody>
      </p:sp>
      <p:sp>
        <p:nvSpPr>
          <p:cNvPr id="92" name="文本框 91"/>
          <p:cNvSpPr txBox="1"/>
          <p:nvPr/>
        </p:nvSpPr>
        <p:spPr>
          <a:xfrm rot="19500000">
            <a:off x="5529890" y="6872975"/>
            <a:ext cx="732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ABCA9-1</a:t>
            </a:r>
          </a:p>
        </p:txBody>
      </p:sp>
      <p:sp>
        <p:nvSpPr>
          <p:cNvPr id="93" name="文本框 92"/>
          <p:cNvSpPr txBox="1"/>
          <p:nvPr/>
        </p:nvSpPr>
        <p:spPr>
          <a:xfrm rot="19500000">
            <a:off x="5921971" y="6870999"/>
            <a:ext cx="73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ABCA9-2</a:t>
            </a:r>
          </a:p>
        </p:txBody>
      </p:sp>
      <p:sp>
        <p:nvSpPr>
          <p:cNvPr id="94" name="文本框 93"/>
          <p:cNvSpPr txBox="1"/>
          <p:nvPr/>
        </p:nvSpPr>
        <p:spPr>
          <a:xfrm rot="19500000">
            <a:off x="5996506" y="6983169"/>
            <a:ext cx="1099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</a:t>
            </a:r>
            <a:r>
              <a:rPr kumimoji="0" lang="en-US" sz="12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</a:t>
            </a: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ABCA9-1</a:t>
            </a:r>
          </a:p>
        </p:txBody>
      </p:sp>
      <p:sp>
        <p:nvSpPr>
          <p:cNvPr id="95" name="文本框 94"/>
          <p:cNvSpPr txBox="1"/>
          <p:nvPr/>
        </p:nvSpPr>
        <p:spPr>
          <a:xfrm rot="19500000">
            <a:off x="6390036" y="6976353"/>
            <a:ext cx="1121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FAX1</a:t>
            </a:r>
            <a:r>
              <a:rPr kumimoji="0" lang="en-US" sz="12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</a:t>
            </a: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ABCA9-2</a:t>
            </a:r>
          </a:p>
        </p:txBody>
      </p:sp>
      <p:sp>
        <p:nvSpPr>
          <p:cNvPr id="96" name="文本框 95"/>
          <p:cNvSpPr txBox="1"/>
          <p:nvPr/>
        </p:nvSpPr>
        <p:spPr>
          <a:xfrm rot="19500000">
            <a:off x="4620478" y="6785418"/>
            <a:ext cx="406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WT</a:t>
            </a:r>
          </a:p>
        </p:txBody>
      </p:sp>
    </p:spTree>
    <p:extLst>
      <p:ext uri="{BB962C8B-B14F-4D97-AF65-F5344CB8AC3E}">
        <p14:creationId xmlns:p14="http://schemas.microsoft.com/office/powerpoint/2010/main" val="2158101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文本框 87"/>
          <p:cNvSpPr txBox="1"/>
          <p:nvPr/>
        </p:nvSpPr>
        <p:spPr>
          <a:xfrm>
            <a:off x="2117733" y="7625879"/>
            <a:ext cx="114050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5: 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S5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Alterations of membrane glycerolipid levels (mol%) in developing pods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-OEs.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2-week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panel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4-week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panel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old developing pods were sampled for lipid profiling by ESI-MS/MS. The total lipid levels referred to the total amount of major phospholipid (PC, PE, PG, and PA) and galactolipid (MGDG and DGDG) measured. Values are means ± SE with 5 biological replicates. Capital letters on the top of each panel indicate a significant difference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0.01) based on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Duncan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-test. PC: phosphatidylcholine; PE: phosphatidylethanolamine; PG: phosphatidylglycerol; PA: phosphatidic acid; MGDG: monogalactosyldiacylglycerol; DGDG: digalactosyldiacylglycerol. 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92318" y="1876929"/>
            <a:ext cx="14411053" cy="4957792"/>
            <a:chOff x="578250" y="1933201"/>
            <a:chExt cx="14411053" cy="4957792"/>
          </a:xfrm>
        </p:grpSpPr>
        <p:pic>
          <p:nvPicPr>
            <p:cNvPr id="99" name="图片 98"/>
            <p:cNvPicPr>
              <a:picLocks noChangeAspect="1"/>
            </p:cNvPicPr>
            <p:nvPr/>
          </p:nvPicPr>
          <p:blipFill rotWithShape="1">
            <a:blip r:embed="rId2"/>
            <a:srcRect b="6484"/>
            <a:stretch/>
          </p:blipFill>
          <p:spPr>
            <a:xfrm>
              <a:off x="584299" y="4326137"/>
              <a:ext cx="2383743" cy="211513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/>
            <a:srcRect b="6411"/>
            <a:stretch/>
          </p:blipFill>
          <p:spPr>
            <a:xfrm>
              <a:off x="578250" y="2065062"/>
              <a:ext cx="2383743" cy="211679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/>
            <a:srcRect b="6411"/>
            <a:stretch/>
          </p:blipFill>
          <p:spPr>
            <a:xfrm>
              <a:off x="2961993" y="2065062"/>
              <a:ext cx="2383743" cy="2116796"/>
            </a:xfrm>
            <a:prstGeom prst="rect">
              <a:avLst/>
            </a:prstGeom>
          </p:spPr>
        </p:pic>
        <p:pic>
          <p:nvPicPr>
            <p:cNvPr id="89" name="图片 88"/>
            <p:cNvPicPr>
              <a:picLocks noChangeAspect="1"/>
            </p:cNvPicPr>
            <p:nvPr/>
          </p:nvPicPr>
          <p:blipFill rotWithShape="1">
            <a:blip r:embed="rId5"/>
            <a:srcRect b="6411"/>
            <a:stretch/>
          </p:blipFill>
          <p:spPr>
            <a:xfrm>
              <a:off x="5345736" y="2065062"/>
              <a:ext cx="2383743" cy="2116796"/>
            </a:xfrm>
            <a:prstGeom prst="rect">
              <a:avLst/>
            </a:pr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 rotWithShape="1">
            <a:blip r:embed="rId6"/>
            <a:srcRect b="6411"/>
            <a:stretch/>
          </p:blipFill>
          <p:spPr>
            <a:xfrm>
              <a:off x="10177258" y="2065062"/>
              <a:ext cx="2383743" cy="2116796"/>
            </a:xfrm>
            <a:prstGeom prst="rect">
              <a:avLst/>
            </a:pr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 rotWithShape="1">
            <a:blip r:embed="rId7"/>
            <a:srcRect b="6411"/>
            <a:stretch/>
          </p:blipFill>
          <p:spPr>
            <a:xfrm>
              <a:off x="12561001" y="2065062"/>
              <a:ext cx="2383743" cy="2116796"/>
            </a:xfrm>
            <a:prstGeom prst="rect">
              <a:avLst/>
            </a:prstGeom>
          </p:spPr>
        </p:pic>
        <p:pic>
          <p:nvPicPr>
            <p:cNvPr id="92" name="图片 91"/>
            <p:cNvPicPr>
              <a:picLocks noChangeAspect="1"/>
            </p:cNvPicPr>
            <p:nvPr/>
          </p:nvPicPr>
          <p:blipFill rotWithShape="1">
            <a:blip r:embed="rId8"/>
            <a:srcRect b="6411"/>
            <a:stretch/>
          </p:blipFill>
          <p:spPr>
            <a:xfrm>
              <a:off x="7756149" y="2065062"/>
              <a:ext cx="2383743" cy="2116796"/>
            </a:xfrm>
            <a:prstGeom prst="rect">
              <a:avLst/>
            </a:prstGeom>
          </p:spPr>
        </p:pic>
        <p:pic>
          <p:nvPicPr>
            <p:cNvPr id="98" name="图片 97"/>
            <p:cNvPicPr>
              <a:picLocks noChangeAspect="1"/>
            </p:cNvPicPr>
            <p:nvPr/>
          </p:nvPicPr>
          <p:blipFill rotWithShape="1">
            <a:blip r:embed="rId9"/>
            <a:srcRect b="6518"/>
            <a:stretch/>
          </p:blipFill>
          <p:spPr>
            <a:xfrm>
              <a:off x="7756148" y="4326874"/>
              <a:ext cx="2383743" cy="2114402"/>
            </a:xfrm>
            <a:prstGeom prst="rect">
              <a:avLst/>
            </a:prstGeom>
          </p:spPr>
        </p:pic>
        <p:pic>
          <p:nvPicPr>
            <p:cNvPr id="102" name="图片 101"/>
            <p:cNvPicPr>
              <a:picLocks noChangeAspect="1"/>
            </p:cNvPicPr>
            <p:nvPr/>
          </p:nvPicPr>
          <p:blipFill rotWithShape="1">
            <a:blip r:embed="rId10"/>
            <a:srcRect b="5448"/>
            <a:stretch/>
          </p:blipFill>
          <p:spPr>
            <a:xfrm>
              <a:off x="2959124" y="4324880"/>
              <a:ext cx="2383743" cy="2138577"/>
            </a:xfrm>
            <a:prstGeom prst="rect">
              <a:avLst/>
            </a:prstGeom>
          </p:spPr>
        </p:pic>
        <p:pic>
          <p:nvPicPr>
            <p:cNvPr id="103" name="图片 102"/>
            <p:cNvPicPr>
              <a:picLocks noChangeAspect="1"/>
            </p:cNvPicPr>
            <p:nvPr/>
          </p:nvPicPr>
          <p:blipFill rotWithShape="1">
            <a:blip r:embed="rId11"/>
            <a:srcRect b="6429"/>
            <a:stretch/>
          </p:blipFill>
          <p:spPr>
            <a:xfrm>
              <a:off x="5339871" y="4324880"/>
              <a:ext cx="2383743" cy="2116396"/>
            </a:xfrm>
            <a:prstGeom prst="rect">
              <a:avLst/>
            </a:prstGeom>
          </p:spPr>
        </p:pic>
        <p:pic>
          <p:nvPicPr>
            <p:cNvPr id="104" name="图片 103"/>
            <p:cNvPicPr>
              <a:picLocks noChangeAspect="1"/>
            </p:cNvPicPr>
            <p:nvPr/>
          </p:nvPicPr>
          <p:blipFill rotWithShape="1">
            <a:blip r:embed="rId12"/>
            <a:srcRect b="6052"/>
            <a:stretch/>
          </p:blipFill>
          <p:spPr>
            <a:xfrm>
              <a:off x="10174324" y="4316341"/>
              <a:ext cx="2383743" cy="2124935"/>
            </a:xfrm>
            <a:prstGeom prst="rect">
              <a:avLst/>
            </a:prstGeom>
          </p:spPr>
        </p:pic>
        <p:pic>
          <p:nvPicPr>
            <p:cNvPr id="105" name="图片 104"/>
            <p:cNvPicPr>
              <a:picLocks noChangeAspect="1"/>
            </p:cNvPicPr>
            <p:nvPr/>
          </p:nvPicPr>
          <p:blipFill rotWithShape="1">
            <a:blip r:embed="rId13"/>
            <a:srcRect b="6429"/>
            <a:stretch/>
          </p:blipFill>
          <p:spPr>
            <a:xfrm>
              <a:off x="12562936" y="4324880"/>
              <a:ext cx="2383743" cy="211639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243419" y="198460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85345" y="2001860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455574" y="2760015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05041" y="3126134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077807" y="2463425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630195" y="288126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133486" y="1933201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581627" y="201013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17924" y="2075765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959394" y="1966939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008301" y="210920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342794" y="323186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0842902" y="1934252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290468" y="219798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1736741" y="2693232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2177144" y="2724600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225625" y="214784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67095" y="225156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113847" y="238814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52135" y="2430892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427602" y="1935840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753259" y="3435098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869120" y="3100304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312849" y="3082510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26321" y="4469736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574462" y="446131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683954" y="4571401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242893" y="4729686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626911" y="4276884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068471" y="424004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513596" y="4213525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959509" y="4224414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448257" y="4530702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001484" y="4490791"/>
              <a:ext cx="3191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333798" y="4536081"/>
              <a:ext cx="3086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897165" y="4524495"/>
              <a:ext cx="3086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41296" y="4400781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1291671" y="4683214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1699184" y="4681554"/>
              <a:ext cx="3783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BC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2178403" y="482087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3674223" y="4294531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3224860" y="4260590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4117000" y="4416066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4562104" y="4432493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425691" y="4233889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824598" y="5308748"/>
              <a:ext cx="4437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9268327" y="5251913"/>
              <a:ext cx="4437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 rot="19260655">
              <a:off x="1102367" y="6408999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 rot="19260655">
              <a:off x="1368062" y="6462089"/>
              <a:ext cx="6853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 rot="19260655">
              <a:off x="1720986" y="6490797"/>
              <a:ext cx="7978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 rot="19260655">
              <a:off x="1838653" y="6603219"/>
              <a:ext cx="11958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 rot="19260655">
              <a:off x="3491793" y="6408999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 rot="19260655">
              <a:off x="3757593" y="6462611"/>
              <a:ext cx="6826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 rot="19260655">
              <a:off x="4106017" y="6491564"/>
              <a:ext cx="7938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 rot="19260655">
              <a:off x="4218419" y="6600418"/>
              <a:ext cx="1210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 rot="19260655">
              <a:off x="5887344" y="6408998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 rot="19260655">
              <a:off x="6138231" y="6456307"/>
              <a:ext cx="715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 rot="19260655">
              <a:off x="6491301" y="6485740"/>
              <a:ext cx="824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 rot="19260655">
              <a:off x="6609604" y="6601332"/>
              <a:ext cx="12056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 rot="19260655">
              <a:off x="10724549" y="6408998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77" name="文本框 76"/>
            <p:cNvSpPr txBox="1"/>
            <p:nvPr/>
          </p:nvSpPr>
          <p:spPr>
            <a:xfrm rot="19260655">
              <a:off x="10977347" y="6470366"/>
              <a:ext cx="6660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 rot="19260655">
              <a:off x="11323751" y="6484713"/>
              <a:ext cx="829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 rot="19260655">
              <a:off x="11437148" y="6593982"/>
              <a:ext cx="1220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80" name="文本框 79"/>
            <p:cNvSpPr txBox="1"/>
            <p:nvPr/>
          </p:nvSpPr>
          <p:spPr>
            <a:xfrm rot="19260655">
              <a:off x="13107944" y="6413222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81" name="文本框 80"/>
            <p:cNvSpPr txBox="1"/>
            <p:nvPr/>
          </p:nvSpPr>
          <p:spPr>
            <a:xfrm rot="19260655">
              <a:off x="13356329" y="6470724"/>
              <a:ext cx="6625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82" name="文本框 81"/>
            <p:cNvSpPr txBox="1"/>
            <p:nvPr/>
          </p:nvSpPr>
          <p:spPr>
            <a:xfrm rot="19260655">
              <a:off x="13708454" y="6495448"/>
              <a:ext cx="7956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83" name="文本框 82"/>
            <p:cNvSpPr txBox="1"/>
            <p:nvPr/>
          </p:nvSpPr>
          <p:spPr>
            <a:xfrm rot="19260655">
              <a:off x="13827350" y="6613994"/>
              <a:ext cx="1161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 rot="19260655">
              <a:off x="8308775" y="6413222"/>
              <a:ext cx="4188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 rot="19260655">
              <a:off x="8561940" y="6471871"/>
              <a:ext cx="6565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FAX1-1</a:t>
              </a:r>
            </a:p>
          </p:txBody>
        </p:sp>
        <p:sp>
          <p:nvSpPr>
            <p:cNvPr id="86" name="文本框 85"/>
            <p:cNvSpPr txBox="1"/>
            <p:nvPr/>
          </p:nvSpPr>
          <p:spPr>
            <a:xfrm rot="19260655">
              <a:off x="8913477" y="6489125"/>
              <a:ext cx="804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ABCA9-1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 rot="19260655">
              <a:off x="9021587" y="6599266"/>
              <a:ext cx="12146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FAX1/ABCA9-1</a:t>
              </a: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9738649" y="6091242"/>
              <a:ext cx="318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9369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7366" y="2032483"/>
            <a:ext cx="2709093" cy="27432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7366" y="4955513"/>
            <a:ext cx="2704220" cy="2743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892" y="2032623"/>
            <a:ext cx="2713913" cy="27432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9885" y="4955513"/>
            <a:ext cx="2704220" cy="2743200"/>
          </a:xfrm>
          <a:prstGeom prst="rect">
            <a:avLst/>
          </a:prstGeom>
        </p:spPr>
      </p:pic>
      <p:sp>
        <p:nvSpPr>
          <p:cNvPr id="247" name="文本框 246"/>
          <p:cNvSpPr txBox="1"/>
          <p:nvPr/>
        </p:nvSpPr>
        <p:spPr>
          <a:xfrm>
            <a:off x="1415565" y="8061236"/>
            <a:ext cx="127906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6: 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S6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Alterations of PC, PE, PG, MGDG, and DGDG species (mol%) in developing pods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-OEs.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2-week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panel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4-week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panel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old developing pods were sampled for lipid profiling by ESI-MS/MS. The species levels were measured by internal standards. Values are means ± SE with 5 biological replicates. Capital letters on the top of each panel indicate a significant difference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0.01) based on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Duncan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-test. PC: phosphatidylcholine; PE: phosphatidylethanolamine; PG: phosphatidylglycerol; MGDG: monogalactosyldiacylglycerol; and DGDG: digalactosyldiacylglycerol.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761" y="2032857"/>
            <a:ext cx="3079998" cy="2743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3536" y="2032483"/>
            <a:ext cx="3075117" cy="2743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1606" y="2032483"/>
            <a:ext cx="3074528" cy="2743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008" y="4955513"/>
            <a:ext cx="3074528" cy="27432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4125" y="4955513"/>
            <a:ext cx="3074528" cy="27432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38670" y="4955513"/>
            <a:ext cx="3069656" cy="27432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51829" y="3506932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047690" y="350693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82464" y="3599906"/>
            <a:ext cx="274531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241006" y="365904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680437" y="2138592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81118" y="215053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84536" y="252031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393816" y="251396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824829" y="397666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26678" y="395694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022177" y="405881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118379" y="410829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270755" y="3307547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558514" y="352519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365572" y="335663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456644" y="343319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709291" y="2426501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900292" y="238159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804793" y="252152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000761" y="252787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433482" y="358340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242497" y="364528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3342613" y="384079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147594" y="377130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304104" y="3414367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118648" y="329098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025236" y="338114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4217458" y="339304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4648928" y="197427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748962" y="206219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457352" y="230074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555768" y="218971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48" name="文本框 30"/>
          <p:cNvSpPr txBox="1"/>
          <p:nvPr/>
        </p:nvSpPr>
        <p:spPr>
          <a:xfrm>
            <a:off x="4902446" y="396332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9" name="文本框 31"/>
          <p:cNvSpPr txBox="1"/>
          <p:nvPr/>
        </p:nvSpPr>
        <p:spPr>
          <a:xfrm>
            <a:off x="4997027" y="397458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0" name="文本框 32"/>
          <p:cNvSpPr txBox="1"/>
          <p:nvPr/>
        </p:nvSpPr>
        <p:spPr>
          <a:xfrm>
            <a:off x="5184074" y="401072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1" name="文本框 33"/>
          <p:cNvSpPr txBox="1"/>
          <p:nvPr/>
        </p:nvSpPr>
        <p:spPr>
          <a:xfrm>
            <a:off x="5090729" y="404564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2" name="文本框 30"/>
          <p:cNvSpPr txBox="1"/>
          <p:nvPr/>
        </p:nvSpPr>
        <p:spPr>
          <a:xfrm>
            <a:off x="5337788" y="3350130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3" name="文本框 31"/>
          <p:cNvSpPr txBox="1"/>
          <p:nvPr/>
        </p:nvSpPr>
        <p:spPr>
          <a:xfrm>
            <a:off x="5440633" y="341390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4" name="文本框 32"/>
          <p:cNvSpPr txBox="1"/>
          <p:nvPr/>
        </p:nvSpPr>
        <p:spPr>
          <a:xfrm>
            <a:off x="5528616" y="349917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5" name="文本框 33"/>
          <p:cNvSpPr txBox="1"/>
          <p:nvPr/>
        </p:nvSpPr>
        <p:spPr>
          <a:xfrm>
            <a:off x="5622949" y="350577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6" name="文本框 30"/>
          <p:cNvSpPr txBox="1"/>
          <p:nvPr/>
        </p:nvSpPr>
        <p:spPr>
          <a:xfrm>
            <a:off x="5777587" y="2801455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7" name="文本框 31"/>
          <p:cNvSpPr txBox="1"/>
          <p:nvPr/>
        </p:nvSpPr>
        <p:spPr>
          <a:xfrm>
            <a:off x="5873345" y="291914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8" name="文本框 32"/>
          <p:cNvSpPr txBox="1"/>
          <p:nvPr/>
        </p:nvSpPr>
        <p:spPr>
          <a:xfrm>
            <a:off x="6063337" y="291618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59" name="文本框 33"/>
          <p:cNvSpPr txBox="1"/>
          <p:nvPr/>
        </p:nvSpPr>
        <p:spPr>
          <a:xfrm>
            <a:off x="5969103" y="290450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60" name="文本框 30"/>
          <p:cNvSpPr txBox="1"/>
          <p:nvPr/>
        </p:nvSpPr>
        <p:spPr>
          <a:xfrm>
            <a:off x="6213809" y="3581065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1" name="文本框 31"/>
          <p:cNvSpPr txBox="1"/>
          <p:nvPr/>
        </p:nvSpPr>
        <p:spPr>
          <a:xfrm>
            <a:off x="6315917" y="374320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62" name="文本框 32"/>
          <p:cNvSpPr txBox="1"/>
          <p:nvPr/>
        </p:nvSpPr>
        <p:spPr>
          <a:xfrm>
            <a:off x="6505909" y="370214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63" name="文本框 33"/>
          <p:cNvSpPr txBox="1"/>
          <p:nvPr/>
        </p:nvSpPr>
        <p:spPr>
          <a:xfrm>
            <a:off x="6405325" y="374126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64" name="文本框 30"/>
          <p:cNvSpPr txBox="1"/>
          <p:nvPr/>
        </p:nvSpPr>
        <p:spPr>
          <a:xfrm>
            <a:off x="7317606" y="403929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6" name="文本框 32"/>
          <p:cNvSpPr txBox="1"/>
          <p:nvPr/>
        </p:nvSpPr>
        <p:spPr>
          <a:xfrm>
            <a:off x="7415179" y="412322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7" name="文本框 33"/>
          <p:cNvSpPr txBox="1"/>
          <p:nvPr/>
        </p:nvSpPr>
        <p:spPr>
          <a:xfrm>
            <a:off x="7125836" y="413442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8" name="文本框 30"/>
          <p:cNvSpPr txBox="1"/>
          <p:nvPr/>
        </p:nvSpPr>
        <p:spPr>
          <a:xfrm>
            <a:off x="7662471" y="292324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9" name="文本框 31"/>
          <p:cNvSpPr txBox="1"/>
          <p:nvPr/>
        </p:nvSpPr>
        <p:spPr>
          <a:xfrm>
            <a:off x="7565717" y="315438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70" name="文本框 32"/>
          <p:cNvSpPr txBox="1"/>
          <p:nvPr/>
        </p:nvSpPr>
        <p:spPr>
          <a:xfrm>
            <a:off x="7848847" y="325991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71" name="文本框 33"/>
          <p:cNvSpPr txBox="1"/>
          <p:nvPr/>
        </p:nvSpPr>
        <p:spPr>
          <a:xfrm>
            <a:off x="7753853" y="332569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8000446" y="239044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8102957" y="250920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8116665" y="2430205"/>
            <a:ext cx="301097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8291681" y="234818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8531777" y="251618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8635553" y="202789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8732708" y="225970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8441725" y="234186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8881693" y="394753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8978949" y="391999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9171443" y="393953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9076834" y="395953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9750335" y="3930562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9940499" y="392570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10033891" y="396332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9849000" y="398096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10282840" y="4257421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10477116" y="427380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81423" y="425473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10379231" y="42801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92" name="文本框 83"/>
          <p:cNvSpPr txBox="1"/>
          <p:nvPr/>
        </p:nvSpPr>
        <p:spPr>
          <a:xfrm>
            <a:off x="10911154" y="214586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93" name="文本框 84"/>
          <p:cNvSpPr txBox="1"/>
          <p:nvPr/>
        </p:nvSpPr>
        <p:spPr>
          <a:xfrm>
            <a:off x="10714225" y="224333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94" name="文本框 85"/>
          <p:cNvSpPr txBox="1"/>
          <p:nvPr/>
        </p:nvSpPr>
        <p:spPr>
          <a:xfrm>
            <a:off x="10813305" y="204477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5" name="文本框 86"/>
          <p:cNvSpPr txBox="1"/>
          <p:nvPr/>
        </p:nvSpPr>
        <p:spPr>
          <a:xfrm>
            <a:off x="10629011" y="213561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96" name="文本框 83"/>
          <p:cNvSpPr txBox="1"/>
          <p:nvPr/>
        </p:nvSpPr>
        <p:spPr>
          <a:xfrm>
            <a:off x="11344667" y="389740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7" name="文本框 84"/>
          <p:cNvSpPr txBox="1"/>
          <p:nvPr/>
        </p:nvSpPr>
        <p:spPr>
          <a:xfrm>
            <a:off x="11174054" y="3939811"/>
            <a:ext cx="300787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98" name="文本框 85"/>
          <p:cNvSpPr txBox="1"/>
          <p:nvPr/>
        </p:nvSpPr>
        <p:spPr>
          <a:xfrm>
            <a:off x="11157738" y="386686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9" name="文本框 86"/>
          <p:cNvSpPr txBox="1"/>
          <p:nvPr/>
        </p:nvSpPr>
        <p:spPr>
          <a:xfrm>
            <a:off x="11065438" y="394439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00" name="文本框 83"/>
          <p:cNvSpPr txBox="1"/>
          <p:nvPr/>
        </p:nvSpPr>
        <p:spPr>
          <a:xfrm>
            <a:off x="11691560" y="426108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01" name="文本框 84"/>
          <p:cNvSpPr txBox="1"/>
          <p:nvPr/>
        </p:nvSpPr>
        <p:spPr>
          <a:xfrm>
            <a:off x="11784888" y="421914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2" name="文本框 85"/>
          <p:cNvSpPr txBox="1"/>
          <p:nvPr/>
        </p:nvSpPr>
        <p:spPr>
          <a:xfrm>
            <a:off x="11594499" y="419950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3" name="文本框 86"/>
          <p:cNvSpPr txBox="1"/>
          <p:nvPr/>
        </p:nvSpPr>
        <p:spPr>
          <a:xfrm>
            <a:off x="11496614" y="424364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04" name="文本框 83"/>
          <p:cNvSpPr txBox="1"/>
          <p:nvPr/>
        </p:nvSpPr>
        <p:spPr>
          <a:xfrm>
            <a:off x="12126703" y="4296005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5" name="文本框 84"/>
          <p:cNvSpPr txBox="1"/>
          <p:nvPr/>
        </p:nvSpPr>
        <p:spPr>
          <a:xfrm>
            <a:off x="12225972" y="430397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6" name="文本框 85"/>
          <p:cNvSpPr txBox="1"/>
          <p:nvPr/>
        </p:nvSpPr>
        <p:spPr>
          <a:xfrm>
            <a:off x="11932401" y="430722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7" name="文本框 86"/>
          <p:cNvSpPr txBox="1"/>
          <p:nvPr/>
        </p:nvSpPr>
        <p:spPr>
          <a:xfrm>
            <a:off x="12037805" y="428942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8" name="文本框 83"/>
          <p:cNvSpPr txBox="1"/>
          <p:nvPr/>
        </p:nvSpPr>
        <p:spPr>
          <a:xfrm>
            <a:off x="13133599" y="398096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09" name="文本框 84"/>
          <p:cNvSpPr txBox="1"/>
          <p:nvPr/>
        </p:nvSpPr>
        <p:spPr>
          <a:xfrm>
            <a:off x="12944815" y="394439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0" name="文本框 85"/>
          <p:cNvSpPr txBox="1"/>
          <p:nvPr/>
        </p:nvSpPr>
        <p:spPr>
          <a:xfrm>
            <a:off x="12847962" y="395074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1" name="文本框 86"/>
          <p:cNvSpPr txBox="1"/>
          <p:nvPr/>
        </p:nvSpPr>
        <p:spPr>
          <a:xfrm>
            <a:off x="13041668" y="39985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12" name="文本框 111"/>
          <p:cNvSpPr txBox="1"/>
          <p:nvPr/>
        </p:nvSpPr>
        <p:spPr>
          <a:xfrm>
            <a:off x="13282889" y="1997167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3" name="文本框 112"/>
          <p:cNvSpPr txBox="1"/>
          <p:nvPr/>
        </p:nvSpPr>
        <p:spPr>
          <a:xfrm>
            <a:off x="13380851" y="194220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13479890" y="200884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13574124" y="197395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6" name="文本框 83"/>
          <p:cNvSpPr txBox="1"/>
          <p:nvPr/>
        </p:nvSpPr>
        <p:spPr>
          <a:xfrm>
            <a:off x="14010144" y="408450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17" name="文本框 84"/>
          <p:cNvSpPr txBox="1"/>
          <p:nvPr/>
        </p:nvSpPr>
        <p:spPr>
          <a:xfrm>
            <a:off x="13724507" y="407397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8" name="文本框 85"/>
          <p:cNvSpPr txBox="1"/>
          <p:nvPr/>
        </p:nvSpPr>
        <p:spPr>
          <a:xfrm>
            <a:off x="13918610" y="404546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19" name="文本框 86"/>
          <p:cNvSpPr txBox="1"/>
          <p:nvPr/>
        </p:nvSpPr>
        <p:spPr>
          <a:xfrm>
            <a:off x="13821406" y="409813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20" name="文本框 83"/>
          <p:cNvSpPr txBox="1"/>
          <p:nvPr/>
        </p:nvSpPr>
        <p:spPr>
          <a:xfrm>
            <a:off x="14255613" y="4212205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21" name="文本框 84"/>
          <p:cNvSpPr txBox="1"/>
          <p:nvPr/>
        </p:nvSpPr>
        <p:spPr>
          <a:xfrm>
            <a:off x="14455011" y="418511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2" name="文本框 85"/>
          <p:cNvSpPr txBox="1"/>
          <p:nvPr/>
        </p:nvSpPr>
        <p:spPr>
          <a:xfrm>
            <a:off x="14354904" y="416477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3" name="文本框 86"/>
          <p:cNvSpPr txBox="1"/>
          <p:nvPr/>
        </p:nvSpPr>
        <p:spPr>
          <a:xfrm>
            <a:off x="14160779" y="419670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24" name="文本框 83"/>
          <p:cNvSpPr txBox="1"/>
          <p:nvPr/>
        </p:nvSpPr>
        <p:spPr>
          <a:xfrm>
            <a:off x="14598634" y="422720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5" name="文本框 84"/>
          <p:cNvSpPr txBox="1"/>
          <p:nvPr/>
        </p:nvSpPr>
        <p:spPr>
          <a:xfrm>
            <a:off x="14897475" y="4211077"/>
            <a:ext cx="134658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6" name="文本框 85"/>
          <p:cNvSpPr txBox="1"/>
          <p:nvPr/>
        </p:nvSpPr>
        <p:spPr>
          <a:xfrm>
            <a:off x="14792648" y="422248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7" name="文本框 86"/>
          <p:cNvSpPr txBox="1"/>
          <p:nvPr/>
        </p:nvSpPr>
        <p:spPr>
          <a:xfrm>
            <a:off x="14703482" y="424205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28" name="文本框 127"/>
          <p:cNvSpPr txBox="1"/>
          <p:nvPr/>
        </p:nvSpPr>
        <p:spPr>
          <a:xfrm>
            <a:off x="950616" y="5793672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29" name="文本框 128"/>
          <p:cNvSpPr txBox="1"/>
          <p:nvPr/>
        </p:nvSpPr>
        <p:spPr>
          <a:xfrm>
            <a:off x="1048064" y="580002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30" name="文本框 129"/>
          <p:cNvSpPr txBox="1"/>
          <p:nvPr/>
        </p:nvSpPr>
        <p:spPr>
          <a:xfrm>
            <a:off x="1076488" y="5905696"/>
            <a:ext cx="274531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131" name="文本框 130"/>
          <p:cNvSpPr txBox="1"/>
          <p:nvPr/>
        </p:nvSpPr>
        <p:spPr>
          <a:xfrm>
            <a:off x="1235030" y="597118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32" name="文本框 131"/>
          <p:cNvSpPr txBox="1"/>
          <p:nvPr/>
        </p:nvSpPr>
        <p:spPr>
          <a:xfrm>
            <a:off x="1595220" y="5536334"/>
            <a:ext cx="295751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133" name="文本框 132"/>
          <p:cNvSpPr txBox="1"/>
          <p:nvPr/>
        </p:nvSpPr>
        <p:spPr>
          <a:xfrm>
            <a:off x="1579905" y="545093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34" name="文本框 133"/>
          <p:cNvSpPr txBox="1"/>
          <p:nvPr/>
        </p:nvSpPr>
        <p:spPr>
          <a:xfrm>
            <a:off x="1483323" y="569488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35" name="文本框 134"/>
          <p:cNvSpPr txBox="1"/>
          <p:nvPr/>
        </p:nvSpPr>
        <p:spPr>
          <a:xfrm>
            <a:off x="1387840" y="554690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39" name="文本框 138"/>
          <p:cNvSpPr txBox="1"/>
          <p:nvPr/>
        </p:nvSpPr>
        <p:spPr>
          <a:xfrm>
            <a:off x="1848857" y="5686878"/>
            <a:ext cx="295751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140" name="文本框 139"/>
          <p:cNvSpPr txBox="1"/>
          <p:nvPr/>
        </p:nvSpPr>
        <p:spPr>
          <a:xfrm>
            <a:off x="1828275" y="559930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41" name="文本框 140"/>
          <p:cNvSpPr txBox="1"/>
          <p:nvPr/>
        </p:nvSpPr>
        <p:spPr>
          <a:xfrm>
            <a:off x="2115797" y="593927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2017850" y="587624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43" name="文本框 142"/>
          <p:cNvSpPr txBox="1"/>
          <p:nvPr/>
        </p:nvSpPr>
        <p:spPr>
          <a:xfrm>
            <a:off x="2548639" y="505365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44" name="文本框 143"/>
          <p:cNvSpPr txBox="1"/>
          <p:nvPr/>
        </p:nvSpPr>
        <p:spPr>
          <a:xfrm>
            <a:off x="2457200" y="510174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45" name="文本框 144"/>
          <p:cNvSpPr txBox="1"/>
          <p:nvPr/>
        </p:nvSpPr>
        <p:spPr>
          <a:xfrm>
            <a:off x="2364359" y="520593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46" name="文本框 145"/>
          <p:cNvSpPr txBox="1"/>
          <p:nvPr/>
        </p:nvSpPr>
        <p:spPr>
          <a:xfrm>
            <a:off x="2261474" y="530434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47" name="文本框 146"/>
          <p:cNvSpPr txBox="1"/>
          <p:nvPr/>
        </p:nvSpPr>
        <p:spPr>
          <a:xfrm>
            <a:off x="2988487" y="543117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48" name="文本框 147"/>
          <p:cNvSpPr txBox="1"/>
          <p:nvPr/>
        </p:nvSpPr>
        <p:spPr>
          <a:xfrm>
            <a:off x="2802175" y="559442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49" name="文本框 148"/>
          <p:cNvSpPr txBox="1"/>
          <p:nvPr/>
        </p:nvSpPr>
        <p:spPr>
          <a:xfrm>
            <a:off x="2898900" y="563277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50" name="文本框 149"/>
          <p:cNvSpPr txBox="1"/>
          <p:nvPr/>
        </p:nvSpPr>
        <p:spPr>
          <a:xfrm>
            <a:off x="2705450" y="563019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3232440" y="6971020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2" name="文本框 151"/>
          <p:cNvSpPr txBox="1"/>
          <p:nvPr/>
        </p:nvSpPr>
        <p:spPr>
          <a:xfrm>
            <a:off x="3330355" y="702548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3" name="文本框 152"/>
          <p:cNvSpPr txBox="1"/>
          <p:nvPr/>
        </p:nvSpPr>
        <p:spPr>
          <a:xfrm>
            <a:off x="3139798" y="712688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54" name="文本框 153"/>
          <p:cNvSpPr txBox="1"/>
          <p:nvPr/>
        </p:nvSpPr>
        <p:spPr>
          <a:xfrm>
            <a:off x="3427851" y="702548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5" name="文本框 154"/>
          <p:cNvSpPr txBox="1"/>
          <p:nvPr/>
        </p:nvSpPr>
        <p:spPr>
          <a:xfrm>
            <a:off x="4113931" y="489408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6" name="文本框 155"/>
          <p:cNvSpPr txBox="1"/>
          <p:nvPr/>
        </p:nvSpPr>
        <p:spPr>
          <a:xfrm>
            <a:off x="4217822" y="493062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7" name="文本框 156"/>
          <p:cNvSpPr txBox="1"/>
          <p:nvPr/>
        </p:nvSpPr>
        <p:spPr>
          <a:xfrm>
            <a:off x="4027265" y="483479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8" name="文本框 157"/>
          <p:cNvSpPr txBox="1"/>
          <p:nvPr/>
        </p:nvSpPr>
        <p:spPr>
          <a:xfrm>
            <a:off x="4309342" y="494854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9" name="文本框 158"/>
          <p:cNvSpPr txBox="1"/>
          <p:nvPr/>
        </p:nvSpPr>
        <p:spPr>
          <a:xfrm>
            <a:off x="4556400" y="564197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0" name="文本框 159"/>
          <p:cNvSpPr txBox="1"/>
          <p:nvPr/>
        </p:nvSpPr>
        <p:spPr>
          <a:xfrm>
            <a:off x="4654315" y="545738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1" name="文本框 160"/>
          <p:cNvSpPr txBox="1"/>
          <p:nvPr/>
        </p:nvSpPr>
        <p:spPr>
          <a:xfrm>
            <a:off x="4463758" y="565440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2" name="文本框 161"/>
          <p:cNvSpPr txBox="1"/>
          <p:nvPr/>
        </p:nvSpPr>
        <p:spPr>
          <a:xfrm>
            <a:off x="4751811" y="543945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3" name="文本框 162"/>
          <p:cNvSpPr txBox="1"/>
          <p:nvPr/>
        </p:nvSpPr>
        <p:spPr>
          <a:xfrm>
            <a:off x="5187109" y="617118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4997027" y="593320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5" name="文本框 164"/>
          <p:cNvSpPr txBox="1"/>
          <p:nvPr/>
        </p:nvSpPr>
        <p:spPr>
          <a:xfrm>
            <a:off x="5094467" y="617764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6" name="文本框 165"/>
          <p:cNvSpPr txBox="1"/>
          <p:nvPr/>
        </p:nvSpPr>
        <p:spPr>
          <a:xfrm>
            <a:off x="4899377" y="589072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7" name="文本框 166"/>
          <p:cNvSpPr txBox="1"/>
          <p:nvPr/>
        </p:nvSpPr>
        <p:spPr>
          <a:xfrm>
            <a:off x="5429086" y="5972212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8" name="文本框 167"/>
          <p:cNvSpPr txBox="1"/>
          <p:nvPr/>
        </p:nvSpPr>
        <p:spPr>
          <a:xfrm>
            <a:off x="5532977" y="588921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5336444" y="603245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70" name="文本框 169"/>
          <p:cNvSpPr txBox="1"/>
          <p:nvPr/>
        </p:nvSpPr>
        <p:spPr>
          <a:xfrm>
            <a:off x="5624497" y="588324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5866101" y="623852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72" name="文本框 171"/>
          <p:cNvSpPr txBox="1"/>
          <p:nvPr/>
        </p:nvSpPr>
        <p:spPr>
          <a:xfrm>
            <a:off x="5969992" y="614357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73" name="文本框 172"/>
          <p:cNvSpPr txBox="1"/>
          <p:nvPr/>
        </p:nvSpPr>
        <p:spPr>
          <a:xfrm>
            <a:off x="5773459" y="623302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74" name="文本框 173"/>
          <p:cNvSpPr txBox="1"/>
          <p:nvPr/>
        </p:nvSpPr>
        <p:spPr>
          <a:xfrm>
            <a:off x="6061512" y="616748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75" name="文本框 174"/>
          <p:cNvSpPr txBox="1"/>
          <p:nvPr/>
        </p:nvSpPr>
        <p:spPr>
          <a:xfrm>
            <a:off x="6500636" y="691650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76" name="文本框 175"/>
          <p:cNvSpPr txBox="1"/>
          <p:nvPr/>
        </p:nvSpPr>
        <p:spPr>
          <a:xfrm>
            <a:off x="6310554" y="685183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77" name="文本框 176"/>
          <p:cNvSpPr txBox="1"/>
          <p:nvPr/>
        </p:nvSpPr>
        <p:spPr>
          <a:xfrm>
            <a:off x="6407994" y="691100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78" name="文本框 177"/>
          <p:cNvSpPr txBox="1"/>
          <p:nvPr/>
        </p:nvSpPr>
        <p:spPr>
          <a:xfrm>
            <a:off x="6212904" y="683326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79" name="文本框 178"/>
          <p:cNvSpPr txBox="1"/>
          <p:nvPr/>
        </p:nvSpPr>
        <p:spPr>
          <a:xfrm>
            <a:off x="7410630" y="714889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80" name="文本框 179"/>
          <p:cNvSpPr txBox="1"/>
          <p:nvPr/>
        </p:nvSpPr>
        <p:spPr>
          <a:xfrm>
            <a:off x="7220548" y="697505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81" name="文本框 180"/>
          <p:cNvSpPr txBox="1"/>
          <p:nvPr/>
        </p:nvSpPr>
        <p:spPr>
          <a:xfrm>
            <a:off x="7313439" y="709790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82" name="文本框 181"/>
          <p:cNvSpPr txBox="1"/>
          <p:nvPr/>
        </p:nvSpPr>
        <p:spPr>
          <a:xfrm>
            <a:off x="7122898" y="70838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83" name="文本框 182"/>
          <p:cNvSpPr txBox="1"/>
          <p:nvPr/>
        </p:nvSpPr>
        <p:spPr>
          <a:xfrm>
            <a:off x="7845796" y="700417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84" name="文本框 183"/>
          <p:cNvSpPr txBox="1"/>
          <p:nvPr/>
        </p:nvSpPr>
        <p:spPr>
          <a:xfrm>
            <a:off x="7655714" y="671204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85" name="文本框 184"/>
          <p:cNvSpPr txBox="1"/>
          <p:nvPr/>
        </p:nvSpPr>
        <p:spPr>
          <a:xfrm>
            <a:off x="7753154" y="71624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86" name="文本框 185"/>
          <p:cNvSpPr txBox="1"/>
          <p:nvPr/>
        </p:nvSpPr>
        <p:spPr>
          <a:xfrm>
            <a:off x="7562613" y="683905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87" name="文本框 174"/>
          <p:cNvSpPr txBox="1"/>
          <p:nvPr/>
        </p:nvSpPr>
        <p:spPr>
          <a:xfrm>
            <a:off x="8190373" y="508858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88" name="文本框 175"/>
          <p:cNvSpPr txBox="1"/>
          <p:nvPr/>
        </p:nvSpPr>
        <p:spPr>
          <a:xfrm>
            <a:off x="8091911" y="521480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89" name="文本框 176"/>
          <p:cNvSpPr txBox="1"/>
          <p:nvPr/>
        </p:nvSpPr>
        <p:spPr>
          <a:xfrm>
            <a:off x="7998815" y="512964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90" name="文本框 177"/>
          <p:cNvSpPr txBox="1"/>
          <p:nvPr/>
        </p:nvSpPr>
        <p:spPr>
          <a:xfrm>
            <a:off x="8289554" y="492210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1" name="文本框 174"/>
          <p:cNvSpPr txBox="1"/>
          <p:nvPr/>
        </p:nvSpPr>
        <p:spPr>
          <a:xfrm>
            <a:off x="8531776" y="5960274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92" name="文本框 175"/>
          <p:cNvSpPr txBox="1"/>
          <p:nvPr/>
        </p:nvSpPr>
        <p:spPr>
          <a:xfrm>
            <a:off x="8726783" y="564531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3" name="文本框 176"/>
          <p:cNvSpPr txBox="1"/>
          <p:nvPr/>
        </p:nvSpPr>
        <p:spPr>
          <a:xfrm>
            <a:off x="8437453" y="583986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94" name="文本框 177"/>
          <p:cNvSpPr txBox="1"/>
          <p:nvPr/>
        </p:nvSpPr>
        <p:spPr>
          <a:xfrm>
            <a:off x="8631004" y="551026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5" name="文本框 174"/>
          <p:cNvSpPr txBox="1"/>
          <p:nvPr/>
        </p:nvSpPr>
        <p:spPr>
          <a:xfrm>
            <a:off x="9164326" y="721507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96" name="文本框 175"/>
          <p:cNvSpPr txBox="1"/>
          <p:nvPr/>
        </p:nvSpPr>
        <p:spPr>
          <a:xfrm>
            <a:off x="8976359" y="704296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7" name="文本框 176"/>
          <p:cNvSpPr txBox="1"/>
          <p:nvPr/>
        </p:nvSpPr>
        <p:spPr>
          <a:xfrm>
            <a:off x="9067736" y="691839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8" name="文本框 177"/>
          <p:cNvSpPr txBox="1"/>
          <p:nvPr/>
        </p:nvSpPr>
        <p:spPr>
          <a:xfrm>
            <a:off x="8879121" y="693711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99" name="文本框 174"/>
          <p:cNvSpPr txBox="1"/>
          <p:nvPr/>
        </p:nvSpPr>
        <p:spPr>
          <a:xfrm>
            <a:off x="9859702" y="697465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00" name="文本框 175"/>
          <p:cNvSpPr txBox="1"/>
          <p:nvPr/>
        </p:nvSpPr>
        <p:spPr>
          <a:xfrm>
            <a:off x="9959513" y="690993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01" name="文本框 176"/>
          <p:cNvSpPr txBox="1"/>
          <p:nvPr/>
        </p:nvSpPr>
        <p:spPr>
          <a:xfrm>
            <a:off x="9765163" y="694701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02" name="文本框 177"/>
          <p:cNvSpPr txBox="1"/>
          <p:nvPr/>
        </p:nvSpPr>
        <p:spPr>
          <a:xfrm>
            <a:off x="10053505" y="682360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03" name="文本框 174"/>
          <p:cNvSpPr txBox="1"/>
          <p:nvPr/>
        </p:nvSpPr>
        <p:spPr>
          <a:xfrm>
            <a:off x="10198164" y="7215073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04" name="文本框 175"/>
          <p:cNvSpPr txBox="1"/>
          <p:nvPr/>
        </p:nvSpPr>
        <p:spPr>
          <a:xfrm>
            <a:off x="10394890" y="722766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05" name="文本框 176"/>
          <p:cNvSpPr txBox="1"/>
          <p:nvPr/>
        </p:nvSpPr>
        <p:spPr>
          <a:xfrm>
            <a:off x="10301076" y="718191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06" name="文本框 177"/>
          <p:cNvSpPr txBox="1"/>
          <p:nvPr/>
        </p:nvSpPr>
        <p:spPr>
          <a:xfrm>
            <a:off x="10493267" y="722314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07" name="文本框 174"/>
          <p:cNvSpPr txBox="1"/>
          <p:nvPr/>
        </p:nvSpPr>
        <p:spPr>
          <a:xfrm>
            <a:off x="10927499" y="5083427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08" name="文本框 175"/>
          <p:cNvSpPr txBox="1"/>
          <p:nvPr/>
        </p:nvSpPr>
        <p:spPr>
          <a:xfrm>
            <a:off x="10641203" y="496392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09" name="文本框 176"/>
          <p:cNvSpPr txBox="1"/>
          <p:nvPr/>
        </p:nvSpPr>
        <p:spPr>
          <a:xfrm>
            <a:off x="10739912" y="515683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10" name="文本框 177"/>
          <p:cNvSpPr txBox="1"/>
          <p:nvPr/>
        </p:nvSpPr>
        <p:spPr>
          <a:xfrm>
            <a:off x="10835226" y="4913051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11" name="文本框 174"/>
          <p:cNvSpPr txBox="1"/>
          <p:nvPr/>
        </p:nvSpPr>
        <p:spPr>
          <a:xfrm>
            <a:off x="11269045" y="683326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12" name="文本框 175"/>
          <p:cNvSpPr txBox="1"/>
          <p:nvPr/>
        </p:nvSpPr>
        <p:spPr>
          <a:xfrm>
            <a:off x="11082179" y="685269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13" name="文本框 176"/>
          <p:cNvSpPr txBox="1"/>
          <p:nvPr/>
        </p:nvSpPr>
        <p:spPr>
          <a:xfrm>
            <a:off x="11301236" y="6762108"/>
            <a:ext cx="286396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214" name="文本框 177"/>
          <p:cNvSpPr txBox="1"/>
          <p:nvPr/>
        </p:nvSpPr>
        <p:spPr>
          <a:xfrm>
            <a:off x="11177648" y="672131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15" name="文本框 174"/>
          <p:cNvSpPr txBox="1"/>
          <p:nvPr/>
        </p:nvSpPr>
        <p:spPr>
          <a:xfrm>
            <a:off x="11514940" y="7162457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16" name="文本框 175"/>
          <p:cNvSpPr txBox="1"/>
          <p:nvPr/>
        </p:nvSpPr>
        <p:spPr>
          <a:xfrm>
            <a:off x="11618412" y="714588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17" name="文本框 176"/>
          <p:cNvSpPr txBox="1"/>
          <p:nvPr/>
        </p:nvSpPr>
        <p:spPr>
          <a:xfrm>
            <a:off x="11808356" y="71624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18" name="文本框 177"/>
          <p:cNvSpPr txBox="1"/>
          <p:nvPr/>
        </p:nvSpPr>
        <p:spPr>
          <a:xfrm>
            <a:off x="11709025" y="719403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219" name="文本框 174"/>
          <p:cNvSpPr txBox="1"/>
          <p:nvPr/>
        </p:nvSpPr>
        <p:spPr>
          <a:xfrm>
            <a:off x="12240720" y="7210178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20" name="文本框 175"/>
          <p:cNvSpPr txBox="1"/>
          <p:nvPr/>
        </p:nvSpPr>
        <p:spPr>
          <a:xfrm>
            <a:off x="12055626" y="716245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1" name="文本框 176"/>
          <p:cNvSpPr txBox="1"/>
          <p:nvPr/>
        </p:nvSpPr>
        <p:spPr>
          <a:xfrm>
            <a:off x="12150629" y="720108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22" name="文本框 177"/>
          <p:cNvSpPr txBox="1"/>
          <p:nvPr/>
        </p:nvSpPr>
        <p:spPr>
          <a:xfrm>
            <a:off x="11960960" y="7181210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3" name="文本框 174"/>
          <p:cNvSpPr txBox="1"/>
          <p:nvPr/>
        </p:nvSpPr>
        <p:spPr>
          <a:xfrm>
            <a:off x="12946087" y="6944710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4" name="文本框 175"/>
          <p:cNvSpPr txBox="1"/>
          <p:nvPr/>
        </p:nvSpPr>
        <p:spPr>
          <a:xfrm>
            <a:off x="13041668" y="7020329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5" name="文本框 176"/>
          <p:cNvSpPr txBox="1"/>
          <p:nvPr/>
        </p:nvSpPr>
        <p:spPr>
          <a:xfrm>
            <a:off x="12847348" y="701221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6" name="文本框 177"/>
          <p:cNvSpPr txBox="1"/>
          <p:nvPr/>
        </p:nvSpPr>
        <p:spPr>
          <a:xfrm>
            <a:off x="13134821" y="7040474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7" name="文本框 174"/>
          <p:cNvSpPr txBox="1"/>
          <p:nvPr/>
        </p:nvSpPr>
        <p:spPr>
          <a:xfrm>
            <a:off x="13380505" y="5060819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28" name="文本框 175"/>
          <p:cNvSpPr txBox="1"/>
          <p:nvPr/>
        </p:nvSpPr>
        <p:spPr>
          <a:xfrm>
            <a:off x="13574124" y="484279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29" name="文本框 176"/>
          <p:cNvSpPr txBox="1"/>
          <p:nvPr/>
        </p:nvSpPr>
        <p:spPr>
          <a:xfrm>
            <a:off x="13285525" y="4967417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0" name="文本框 177"/>
          <p:cNvSpPr txBox="1"/>
          <p:nvPr/>
        </p:nvSpPr>
        <p:spPr>
          <a:xfrm>
            <a:off x="13479192" y="490675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1" name="文本框 174"/>
          <p:cNvSpPr txBox="1"/>
          <p:nvPr/>
        </p:nvSpPr>
        <p:spPr>
          <a:xfrm>
            <a:off x="14448099" y="7153765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2" name="文本框 175"/>
          <p:cNvSpPr txBox="1"/>
          <p:nvPr/>
        </p:nvSpPr>
        <p:spPr>
          <a:xfrm>
            <a:off x="14261046" y="710766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3" name="文本框 176"/>
          <p:cNvSpPr txBox="1"/>
          <p:nvPr/>
        </p:nvSpPr>
        <p:spPr>
          <a:xfrm>
            <a:off x="14162579" y="7141236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4" name="文本框 177"/>
          <p:cNvSpPr txBox="1"/>
          <p:nvPr/>
        </p:nvSpPr>
        <p:spPr>
          <a:xfrm>
            <a:off x="14354904" y="713279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5" name="文本框 174"/>
          <p:cNvSpPr txBox="1"/>
          <p:nvPr/>
        </p:nvSpPr>
        <p:spPr>
          <a:xfrm>
            <a:off x="13817701" y="6985636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236" name="文本框 175"/>
          <p:cNvSpPr txBox="1"/>
          <p:nvPr/>
        </p:nvSpPr>
        <p:spPr>
          <a:xfrm>
            <a:off x="13724507" y="692579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37" name="文本框 176"/>
          <p:cNvSpPr txBox="1"/>
          <p:nvPr/>
        </p:nvSpPr>
        <p:spPr>
          <a:xfrm>
            <a:off x="13943329" y="6940171"/>
            <a:ext cx="286396" cy="18466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AB</a:t>
            </a:r>
          </a:p>
        </p:txBody>
      </p:sp>
      <p:sp>
        <p:nvSpPr>
          <p:cNvPr id="238" name="文本框 177"/>
          <p:cNvSpPr txBox="1"/>
          <p:nvPr/>
        </p:nvSpPr>
        <p:spPr>
          <a:xfrm>
            <a:off x="13918610" y="6887358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43" name="文本框 174"/>
          <p:cNvSpPr txBox="1"/>
          <p:nvPr/>
        </p:nvSpPr>
        <p:spPr>
          <a:xfrm>
            <a:off x="14602163" y="7044161"/>
            <a:ext cx="145383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44" name="文本框 175"/>
          <p:cNvSpPr txBox="1"/>
          <p:nvPr/>
        </p:nvSpPr>
        <p:spPr>
          <a:xfrm>
            <a:off x="14792325" y="713678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45" name="文本框 176"/>
          <p:cNvSpPr txBox="1"/>
          <p:nvPr/>
        </p:nvSpPr>
        <p:spPr>
          <a:xfrm>
            <a:off x="14699118" y="6992395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46" name="文本框 177"/>
          <p:cNvSpPr txBox="1"/>
          <p:nvPr/>
        </p:nvSpPr>
        <p:spPr>
          <a:xfrm>
            <a:off x="14889875" y="7066582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48" name="文本框 33"/>
          <p:cNvSpPr txBox="1"/>
          <p:nvPr/>
        </p:nvSpPr>
        <p:spPr>
          <a:xfrm>
            <a:off x="7227783" y="4045463"/>
            <a:ext cx="140110" cy="21544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321304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6139427" y="2502071"/>
            <a:ext cx="3209234" cy="2543520"/>
            <a:chOff x="3241472" y="2150377"/>
            <a:chExt cx="3209234" cy="254352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61" t="27155" r="9861" b="70031"/>
            <a:stretch/>
          </p:blipFill>
          <p:spPr>
            <a:xfrm>
              <a:off x="3803643" y="3126845"/>
              <a:ext cx="1896835" cy="19294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24" t="81549" r="8998" b="15638"/>
            <a:stretch/>
          </p:blipFill>
          <p:spPr>
            <a:xfrm>
              <a:off x="3803642" y="3363524"/>
              <a:ext cx="1896835" cy="192947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83" t="33747" r="9339" b="63439"/>
            <a:stretch/>
          </p:blipFill>
          <p:spPr>
            <a:xfrm>
              <a:off x="3803642" y="4223899"/>
              <a:ext cx="1896836" cy="19294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04" t="81939" r="49618" b="15248"/>
            <a:stretch/>
          </p:blipFill>
          <p:spPr>
            <a:xfrm>
              <a:off x="3803641" y="4457036"/>
              <a:ext cx="1896835" cy="19294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31" t="81904" r="8091" b="15283"/>
            <a:stretch/>
          </p:blipFill>
          <p:spPr>
            <a:xfrm>
              <a:off x="3803642" y="3600819"/>
              <a:ext cx="1896835" cy="19294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35" t="34546" r="7987" b="62641"/>
            <a:stretch/>
          </p:blipFill>
          <p:spPr>
            <a:xfrm>
              <a:off x="3803641" y="3991374"/>
              <a:ext cx="1896835" cy="19294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3803642" y="3126844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241472" y="3305951"/>
              <a:ext cx="4463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2W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663951" y="3079660"/>
              <a:ext cx="666498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AtFAX1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3803642" y="3363524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803642" y="4223899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245570" y="4167378"/>
              <a:ext cx="4422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4W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803641" y="4457036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803642" y="3600819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3803642" y="3991374"/>
              <a:ext cx="1896835" cy="19294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651482" y="3556430"/>
              <a:ext cx="666499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CsACT2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663950" y="3319685"/>
              <a:ext cx="786756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AtABCA9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 rot="18802806">
              <a:off x="4015704" y="2739570"/>
              <a:ext cx="6635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FAX1-1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 rot="18802806">
              <a:off x="4287983" y="2740156"/>
              <a:ext cx="6635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FAX1-2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 rot="18802806">
              <a:off x="4536571" y="2706221"/>
              <a:ext cx="7452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ABCA9-1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 rot="18802806">
              <a:off x="4810750" y="2703777"/>
              <a:ext cx="7452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ABCA9-2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 rot="18802806">
              <a:off x="5020441" y="2569472"/>
              <a:ext cx="1115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ABCA9/FAX1-1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 rot="18802806">
              <a:off x="5297293" y="2569472"/>
              <a:ext cx="1115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ABCA9/FAX1-2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714801" y="2804446"/>
              <a:ext cx="400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WT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663951" y="3948440"/>
              <a:ext cx="666498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AtFAX1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5651482" y="4416898"/>
              <a:ext cx="666499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CsACT2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5663950" y="4180153"/>
              <a:ext cx="786756" cy="27699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200" i="1" dirty="0"/>
                <a:t>AtABCA9</a:t>
              </a: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5223199" y="5557397"/>
            <a:ext cx="50030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7: Figure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S7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expression level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developing seeds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camelina OE lines.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RNA was extracted from 2-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4-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week (W) old developing seeds.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 as the internal standard for cDNA input adjustment. The expression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were semi-quantified by PCR with the primers specific binding to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AtFAX1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AtABCA9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experiment was performed at least three times with similar results.</a:t>
            </a:r>
          </a:p>
        </p:txBody>
      </p:sp>
    </p:spTree>
    <p:extLst>
      <p:ext uri="{BB962C8B-B14F-4D97-AF65-F5344CB8AC3E}">
        <p14:creationId xmlns:p14="http://schemas.microsoft.com/office/powerpoint/2010/main" val="366019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6901</TotalTime>
  <Words>1059</Words>
  <Application>Microsoft Office PowerPoint</Application>
  <PresentationFormat>Custom</PresentationFormat>
  <Paragraphs>430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Cai, Guanggin</dc:creator>
  <cp:lastModifiedBy>Wang, Xuemin</cp:lastModifiedBy>
  <cp:revision>96</cp:revision>
  <cp:lastPrinted>2019-12-09T21:25:57Z</cp:lastPrinted>
  <dcterms:created xsi:type="dcterms:W3CDTF">2019-12-08T22:23:00Z</dcterms:created>
  <dcterms:modified xsi:type="dcterms:W3CDTF">2021-01-13T16:54:20Z</dcterms:modified>
</cp:coreProperties>
</file>