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5553"/>
    <a:srgbClr val="68B786"/>
    <a:srgbClr val="154A48"/>
    <a:srgbClr val="1735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3" autoAdjust="0"/>
    <p:restoredTop sz="95614"/>
  </p:normalViewPr>
  <p:slideViewPr>
    <p:cSldViewPr snapToGrid="0">
      <p:cViewPr varScale="1">
        <p:scale>
          <a:sx n="89" d="100"/>
          <a:sy n="89" d="100"/>
        </p:scale>
        <p:origin x="1792" y="4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DCBFB-7905-4E4F-869B-AD15E236F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9869F7-8DD9-2AC8-E552-C8BB18996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9B6C4-1AF4-4624-48CA-C1E7558FB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40472-10FF-D09C-D41F-3C6EB6B1D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0D0BE-8421-C48A-23B1-D1483A01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7875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846A2-D62F-220B-F772-FF9B53E4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55DDE0-C478-DC6D-777C-650A884A34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F978E-2BED-31A0-B070-9283DBF7C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7A8A5-B427-740B-1788-4AF8181D7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3C533-6013-005C-2711-91C92766F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2234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2EA9F9-D9D2-69AD-8343-C513ADF310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3E53B-FF89-194A-78F4-FD95293EC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BBD9B-483C-2E50-99AB-1EDFFB75E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60C6B-3C34-B6E6-B4AF-7AD9D0FBE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35EF2-30AC-B4DB-2817-D608D554A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6289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88B1A-BD81-B923-9755-14F230D7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4F844-885F-D8A1-D8E4-A5A28417B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90571-9DC7-45E7-E611-D11767B2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5CBB3-70FB-A354-2ACD-B85280318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9563C-AEB5-E172-D5C7-009AAAA09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0404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51414-D918-3C7D-2762-76AB6C539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61560-2A08-65E6-FEDF-6B83F914F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171EF-E03A-AA15-BC5B-3B07713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87611-9BD2-BB30-8E5E-9F26D1FA8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859BC-DBE5-C1AF-D81B-755356120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0092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97AA4-BC18-0D8C-7560-84D1F33CE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E11A6-BF67-06FE-8784-2DBFC7BEC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797AA9-EDB4-15F4-ABAF-5454788C4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AD78B-3820-4270-C49C-DBBB96F12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284DA6-54AE-2577-9E7D-06FB50AF9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8FB8C-9B74-7D35-975C-3551A6D85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197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FF1C9-62FC-78BF-0019-D66A62D6C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6076B-7182-BA29-42E7-73F2B94AA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60A996-5B81-A205-2312-45DA06A13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DE7EF9-1286-0E7C-27BB-E80767D1C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23DFF1-62EA-B37C-9E1F-7068A1D49A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DFE1AE-F0CD-371E-BB2E-405644A4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F99B66-9019-3C87-03DD-210285420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0FDBB9-78AB-BD1A-3572-94FB9B448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07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E05CE-22C3-495F-07F7-244D25CE2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1548D6-A5D8-19FD-AE6F-F0C7E37E4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171078-B85E-FD31-CAB1-01C1521F5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DB2E3-FDEE-1689-B1FA-5FD8C8440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343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587E67-372A-9A79-E5F5-BB36A0FA0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EC0AAC-AF30-975B-C04B-6ECD73029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19194D-AE8F-E7C0-145F-3EC7C5B4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84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C28CB-0839-CBF5-32B8-053E6EA5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D2C51-F143-82A9-0897-A3B011F9F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09262-3EA9-8BA4-9B5A-D72D3E496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3F81A6-B256-0D37-6758-81D6C064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0F220-EA5D-C22F-90D4-EED09C660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B02BE3-FD64-4E24-E812-086D5222E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0891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3E0F4-A1CE-9996-5C08-2C0CAA756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7D45E9-7669-6613-83DE-9EC03DC8D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06EC6-1BA7-CCED-DB7C-495B66035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86716D-6088-0CCB-C16E-05A7253FA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3F6B25-14BE-D0B4-1E74-5BCCC329F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ADFA8-3D4F-14C1-E5CA-2892E7CE5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2000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67B90F-6368-966B-610E-60951526B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3750B-B668-8128-7302-728DD7EDE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414B1-E084-F4A6-1E00-B5C9797EA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CDE1A-7EE3-4095-8204-77F0E0F77B5F}" type="datetimeFigureOut">
              <a:rPr lang="en-AU" smtClean="0"/>
              <a:t>14/6/2026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35AC4-60B6-4AC3-8FC3-53F660662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81F6E-66AD-F74C-7332-049966194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41B72-1A70-4D16-A7C2-B8D1CA6CD5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410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10320-FB1E-965B-A662-00BBD91A1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9D7FE427-6729-B39E-CF20-D41486DA0212}"/>
              </a:ext>
            </a:extLst>
          </p:cNvPr>
          <p:cNvSpPr/>
          <p:nvPr/>
        </p:nvSpPr>
        <p:spPr>
          <a:xfrm>
            <a:off x="7584061" y="1268960"/>
            <a:ext cx="4607939" cy="20664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8B9869-1457-7D8E-D089-91BA5AD1E2C8}"/>
              </a:ext>
            </a:extLst>
          </p:cNvPr>
          <p:cNvSpPr/>
          <p:nvPr/>
        </p:nvSpPr>
        <p:spPr>
          <a:xfrm>
            <a:off x="9608865" y="6397743"/>
            <a:ext cx="1203915" cy="453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012C401-5B98-A9B1-D9E5-E523D992E5FB}"/>
              </a:ext>
            </a:extLst>
          </p:cNvPr>
          <p:cNvSpPr/>
          <p:nvPr/>
        </p:nvSpPr>
        <p:spPr>
          <a:xfrm>
            <a:off x="7581301" y="4107355"/>
            <a:ext cx="4610536" cy="1532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0500" indent="-190500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0500" indent="-190500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0233FF28-4107-33DD-C5E7-3F1F5DC5C987}"/>
              </a:ext>
            </a:extLst>
          </p:cNvPr>
          <p:cNvSpPr/>
          <p:nvPr/>
        </p:nvSpPr>
        <p:spPr>
          <a:xfrm>
            <a:off x="163" y="1268963"/>
            <a:ext cx="4098777" cy="44102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DC1ABC5-59B3-9DB1-F739-171F18CAD919}"/>
              </a:ext>
            </a:extLst>
          </p:cNvPr>
          <p:cNvSpPr/>
          <p:nvPr/>
        </p:nvSpPr>
        <p:spPr>
          <a:xfrm>
            <a:off x="4109244" y="1268962"/>
            <a:ext cx="3464513" cy="44102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BE2CB9-21BC-465B-10E1-F54FB2175F4F}"/>
              </a:ext>
            </a:extLst>
          </p:cNvPr>
          <p:cNvSpPr/>
          <p:nvPr/>
        </p:nvSpPr>
        <p:spPr>
          <a:xfrm>
            <a:off x="0" y="0"/>
            <a:ext cx="12192000" cy="11937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994E5AAF-984F-0067-0A8E-3B5EAE2A7BFE}"/>
              </a:ext>
            </a:extLst>
          </p:cNvPr>
          <p:cNvSpPr/>
          <p:nvPr/>
        </p:nvSpPr>
        <p:spPr>
          <a:xfrm>
            <a:off x="0" y="1178768"/>
            <a:ext cx="12192000" cy="90195"/>
          </a:xfrm>
          <a:prstGeom prst="rect">
            <a:avLst/>
          </a:prstGeom>
          <a:solidFill>
            <a:srgbClr val="68B78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C9CB5A-6568-EA34-2540-D0C5FEADC138}"/>
              </a:ext>
            </a:extLst>
          </p:cNvPr>
          <p:cNvSpPr txBox="1"/>
          <p:nvPr/>
        </p:nvSpPr>
        <p:spPr>
          <a:xfrm>
            <a:off x="1337582" y="156654"/>
            <a:ext cx="9445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Randomized Placebo-Controlled Trial of Psyllium Fiber in Functional Abdominal Pain Disorders in Children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C67AF3-3B7A-F57F-9CFC-603B2691BB20}"/>
              </a:ext>
            </a:extLst>
          </p:cNvPr>
          <p:cNvSpPr/>
          <p:nvPr/>
        </p:nvSpPr>
        <p:spPr>
          <a:xfrm>
            <a:off x="0" y="5662565"/>
            <a:ext cx="12192000" cy="7492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568DDC-F9A1-7ECF-29E9-9933942E8916}"/>
              </a:ext>
            </a:extLst>
          </p:cNvPr>
          <p:cNvSpPr txBox="1"/>
          <p:nvPr/>
        </p:nvSpPr>
        <p:spPr>
          <a:xfrm>
            <a:off x="717177" y="5771808"/>
            <a:ext cx="10745397" cy="80021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1400" b="1" spc="300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N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 12-week trial of psyllium fiber improves pain in most and gives sustained relief in three-fourths of children with FAP-NOS and IBS.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c 6" descr="Man">
            <a:extLst>
              <a:ext uri="{FF2B5EF4-FFF2-40B4-BE49-F238E27FC236}">
                <a16:creationId xmlns:a16="http://schemas.microsoft.com/office/drawing/2014/main" id="{0DE01719-7351-36F7-009A-A8EFE2C90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6700" y="2154881"/>
            <a:ext cx="922833" cy="922833"/>
          </a:xfrm>
          <a:prstGeom prst="rect">
            <a:avLst/>
          </a:prstGeom>
        </p:spPr>
      </p:pic>
      <p:pic>
        <p:nvPicPr>
          <p:cNvPr id="9" name="Graphic 8" descr="Woman">
            <a:extLst>
              <a:ext uri="{FF2B5EF4-FFF2-40B4-BE49-F238E27FC236}">
                <a16:creationId xmlns:a16="http://schemas.microsoft.com/office/drawing/2014/main" id="{87DE902B-AA26-DDAC-49B2-EB1C11F34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9415" y="2153412"/>
            <a:ext cx="960048" cy="960048"/>
          </a:xfrm>
          <a:prstGeom prst="rect">
            <a:avLst/>
          </a:prstGeom>
        </p:spPr>
      </p:pic>
      <p:pic>
        <p:nvPicPr>
          <p:cNvPr id="11" name="Graphic 10" descr="Man">
            <a:extLst>
              <a:ext uri="{FF2B5EF4-FFF2-40B4-BE49-F238E27FC236}">
                <a16:creationId xmlns:a16="http://schemas.microsoft.com/office/drawing/2014/main" id="{FCE4F104-2B2A-892E-2500-573FF1969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883" y="3549419"/>
            <a:ext cx="869651" cy="957110"/>
          </a:xfrm>
          <a:prstGeom prst="rect">
            <a:avLst/>
          </a:prstGeom>
        </p:spPr>
      </p:pic>
      <p:pic>
        <p:nvPicPr>
          <p:cNvPr id="12" name="Graphic 11" descr="Woman">
            <a:extLst>
              <a:ext uri="{FF2B5EF4-FFF2-40B4-BE49-F238E27FC236}">
                <a16:creationId xmlns:a16="http://schemas.microsoft.com/office/drawing/2014/main" id="{14BE88B0-8D9F-ECE5-60F4-B7037ADB5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8068" y="3547954"/>
            <a:ext cx="960044" cy="96004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04AD6B-10B9-73A8-7194-548E113EF908}"/>
              </a:ext>
            </a:extLst>
          </p:cNvPr>
          <p:cNvCxnSpPr/>
          <p:nvPr/>
        </p:nvCxnSpPr>
        <p:spPr>
          <a:xfrm>
            <a:off x="1681424" y="3328449"/>
            <a:ext cx="1653261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D6C4F7E-2ABB-29FD-DF42-8F7CA8B0ACC3}"/>
              </a:ext>
            </a:extLst>
          </p:cNvPr>
          <p:cNvCxnSpPr>
            <a:cxnSpLocks/>
          </p:cNvCxnSpPr>
          <p:nvPr/>
        </p:nvCxnSpPr>
        <p:spPr>
          <a:xfrm flipV="1">
            <a:off x="3321491" y="2500640"/>
            <a:ext cx="755321" cy="824285"/>
          </a:xfrm>
          <a:prstGeom prst="straightConnector1">
            <a:avLst/>
          </a:prstGeom>
          <a:ln w="38100" cmpd="sng">
            <a:tailEnd type="stealth" w="lg" len="lg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B72F500-FF59-60C4-4E7A-DEEC9509BDE2}"/>
              </a:ext>
            </a:extLst>
          </p:cNvPr>
          <p:cNvCxnSpPr>
            <a:cxnSpLocks/>
          </p:cNvCxnSpPr>
          <p:nvPr/>
        </p:nvCxnSpPr>
        <p:spPr>
          <a:xfrm>
            <a:off x="3317486" y="3340615"/>
            <a:ext cx="868232" cy="630452"/>
          </a:xfrm>
          <a:prstGeom prst="straightConnector1">
            <a:avLst/>
          </a:prstGeom>
          <a:ln w="38100" cmpd="sng">
            <a:tailEnd type="stealth" w="lg" len="lg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E18C1B2-B8D0-2FE6-A879-9125EEA7E2E4}"/>
              </a:ext>
            </a:extLst>
          </p:cNvPr>
          <p:cNvSpPr txBox="1"/>
          <p:nvPr/>
        </p:nvSpPr>
        <p:spPr>
          <a:xfrm>
            <a:off x="0" y="4498139"/>
            <a:ext cx="4076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109 Children (5-18 years) with FAPD (FAP-NOS and IBS) diagnosed by Rome IV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591D0D-5E50-960D-B10A-89D6DAB85245}"/>
              </a:ext>
            </a:extLst>
          </p:cNvPr>
          <p:cNvSpPr txBox="1"/>
          <p:nvPr/>
        </p:nvSpPr>
        <p:spPr>
          <a:xfrm>
            <a:off x="1692552" y="2373627"/>
            <a:ext cx="1711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Baseline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(4 weeks)</a:t>
            </a:r>
          </a:p>
        </p:txBody>
      </p:sp>
      <p:pic>
        <p:nvPicPr>
          <p:cNvPr id="21" name="Graphic 20" descr="Man">
            <a:extLst>
              <a:ext uri="{FF2B5EF4-FFF2-40B4-BE49-F238E27FC236}">
                <a16:creationId xmlns:a16="http://schemas.microsoft.com/office/drawing/2014/main" id="{05D012D9-7F46-19D2-5AD6-57069D5AE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7064" y="1642060"/>
            <a:ext cx="922833" cy="922833"/>
          </a:xfrm>
          <a:prstGeom prst="rect">
            <a:avLst/>
          </a:prstGeom>
        </p:spPr>
      </p:pic>
      <p:pic>
        <p:nvPicPr>
          <p:cNvPr id="22" name="Graphic 21" descr="Woman">
            <a:extLst>
              <a:ext uri="{FF2B5EF4-FFF2-40B4-BE49-F238E27FC236}">
                <a16:creationId xmlns:a16="http://schemas.microsoft.com/office/drawing/2014/main" id="{F12FDE70-7E93-381C-40C2-D26218324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2581" y="1605255"/>
            <a:ext cx="960048" cy="960048"/>
          </a:xfrm>
          <a:prstGeom prst="rect">
            <a:avLst/>
          </a:prstGeom>
        </p:spPr>
      </p:pic>
      <p:pic>
        <p:nvPicPr>
          <p:cNvPr id="25" name="Graphic 24" descr="Man">
            <a:extLst>
              <a:ext uri="{FF2B5EF4-FFF2-40B4-BE49-F238E27FC236}">
                <a16:creationId xmlns:a16="http://schemas.microsoft.com/office/drawing/2014/main" id="{910C0239-1FA2-2C7E-9F42-8447FFD27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2194" y="3636074"/>
            <a:ext cx="869651" cy="957110"/>
          </a:xfrm>
          <a:prstGeom prst="rect">
            <a:avLst/>
          </a:prstGeom>
        </p:spPr>
      </p:pic>
      <p:pic>
        <p:nvPicPr>
          <p:cNvPr id="27" name="Graphic 26" descr="Woman">
            <a:extLst>
              <a:ext uri="{FF2B5EF4-FFF2-40B4-BE49-F238E27FC236}">
                <a16:creationId xmlns:a16="http://schemas.microsoft.com/office/drawing/2014/main" id="{325E6D59-7A08-3665-86AB-9F60FB945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12513" y="3633140"/>
            <a:ext cx="961200" cy="9612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CABD09B-E2F0-7ADD-B77B-B86EA5163DCB}"/>
              </a:ext>
            </a:extLst>
          </p:cNvPr>
          <p:cNvSpPr txBox="1"/>
          <p:nvPr/>
        </p:nvSpPr>
        <p:spPr>
          <a:xfrm>
            <a:off x="4011800" y="2556823"/>
            <a:ext cx="1454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Psyllium (n=57)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9561B77-70C0-D129-07C9-CC5457FBA8BA}"/>
              </a:ext>
            </a:extLst>
          </p:cNvPr>
          <p:cNvSpPr txBox="1"/>
          <p:nvPr/>
        </p:nvSpPr>
        <p:spPr>
          <a:xfrm>
            <a:off x="4111978" y="4545662"/>
            <a:ext cx="21904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Placebo (Maltodextrin) (n=52)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BC836DC-A1A2-0702-9363-F1E341A77F6E}"/>
              </a:ext>
            </a:extLst>
          </p:cNvPr>
          <p:cNvSpPr txBox="1"/>
          <p:nvPr/>
        </p:nvSpPr>
        <p:spPr>
          <a:xfrm>
            <a:off x="5013282" y="1190967"/>
            <a:ext cx="25604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Randomization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216221-764F-CF2B-D2DB-5F7213040C75}"/>
              </a:ext>
            </a:extLst>
          </p:cNvPr>
          <p:cNvSpPr txBox="1"/>
          <p:nvPr/>
        </p:nvSpPr>
        <p:spPr>
          <a:xfrm>
            <a:off x="5520699" y="2643665"/>
            <a:ext cx="21291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Pain scores 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at  week-12 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(post randomization) 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C40A547-45B5-7A9A-AA29-727F248B2E44}"/>
              </a:ext>
            </a:extLst>
          </p:cNvPr>
          <p:cNvCxnSpPr>
            <a:cxnSpLocks/>
          </p:cNvCxnSpPr>
          <p:nvPr/>
        </p:nvCxnSpPr>
        <p:spPr>
          <a:xfrm flipV="1">
            <a:off x="5473713" y="3372230"/>
            <a:ext cx="1899325" cy="16520"/>
          </a:xfrm>
          <a:prstGeom prst="straightConnector1">
            <a:avLst/>
          </a:prstGeom>
          <a:ln w="38100" cmpd="sng">
            <a:tailEnd type="stealth" w="lg" len="lg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7" name="Picture 46" descr="A graph of a number of people&#10;&#10;AI-generated content may be incorrect.">
            <a:extLst>
              <a:ext uri="{FF2B5EF4-FFF2-40B4-BE49-F238E27FC236}">
                <a16:creationId xmlns:a16="http://schemas.microsoft.com/office/drawing/2014/main" id="{41BE7888-38B5-88DF-603E-50FEDD2396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1801" y="1281163"/>
            <a:ext cx="4633431" cy="3112406"/>
          </a:xfrm>
          <a:prstGeom prst="rect">
            <a:avLst/>
          </a:prstGeom>
        </p:spPr>
      </p:pic>
      <p:graphicFrame>
        <p:nvGraphicFramePr>
          <p:cNvPr id="48" name="Table 47">
            <a:extLst>
              <a:ext uri="{FF2B5EF4-FFF2-40B4-BE49-F238E27FC236}">
                <a16:creationId xmlns:a16="http://schemas.microsoft.com/office/drawing/2014/main" id="{97BF2DF2-30C7-9324-CD64-C5D845938F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015696"/>
              </p:ext>
            </p:extLst>
          </p:nvPr>
        </p:nvGraphicFramePr>
        <p:xfrm>
          <a:off x="7551800" y="4410748"/>
          <a:ext cx="4640200" cy="1244600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349015">
                  <a:extLst>
                    <a:ext uri="{9D8B030D-6E8A-4147-A177-3AD203B41FA5}">
                      <a16:colId xmlns:a16="http://schemas.microsoft.com/office/drawing/2014/main" val="3399747022"/>
                    </a:ext>
                  </a:extLst>
                </a:gridCol>
                <a:gridCol w="1529803">
                  <a:extLst>
                    <a:ext uri="{9D8B030D-6E8A-4147-A177-3AD203B41FA5}">
                      <a16:colId xmlns:a16="http://schemas.microsoft.com/office/drawing/2014/main" val="4069465730"/>
                    </a:ext>
                  </a:extLst>
                </a:gridCol>
                <a:gridCol w="1761382">
                  <a:extLst>
                    <a:ext uri="{9D8B030D-6E8A-4147-A177-3AD203B41FA5}">
                      <a16:colId xmlns:a16="http://schemas.microsoft.com/office/drawing/2014/main" val="3964999141"/>
                    </a:ext>
                  </a:extLst>
                </a:gridCol>
              </a:tblGrid>
              <a:tr h="7054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</a:t>
                      </a:r>
                      <a:endParaRPr lang="en-IN" sz="16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870" marR="10287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 pain score </a:t>
                      </a:r>
                      <a:endParaRPr lang="en-IN" sz="16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870" marR="10287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Post-intervention pain score </a:t>
                      </a:r>
                      <a:endParaRPr lang="en-IN" sz="16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870" marR="10287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52164"/>
                  </a:ext>
                </a:extLst>
              </a:tr>
              <a:tr h="2474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Psyllium</a:t>
                      </a:r>
                      <a:endParaRPr lang="en-IN" sz="16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870" marR="10287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IN" sz="16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870" marR="10287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6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05</a:t>
                      </a:r>
                    </a:p>
                  </a:txBody>
                  <a:tcPr marL="102870" marR="10287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589773"/>
                  </a:ext>
                </a:extLst>
              </a:tr>
              <a:tr h="2474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  <a:endParaRPr lang="en-IN" sz="16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870" marR="10287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IN" sz="16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870" marR="10287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IN" sz="16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870" marR="10287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94528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A1AF2A6-FE55-2D42-9C3A-9709FC1CB7E6}"/>
              </a:ext>
            </a:extLst>
          </p:cNvPr>
          <p:cNvSpPr txBox="1"/>
          <p:nvPr/>
        </p:nvSpPr>
        <p:spPr>
          <a:xfrm>
            <a:off x="0" y="6397743"/>
            <a:ext cx="12198768" cy="338554"/>
          </a:xfrm>
          <a:prstGeom prst="rect">
            <a:avLst/>
          </a:prstGeom>
          <a:solidFill>
            <a:srgbClr val="960405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Kaur M et al. </a:t>
            </a:r>
            <a:r>
              <a:rPr lang="en-IN" sz="16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Randomized Placebo-Controlled Trial of Psyllium Fiber in Functional Abdominal Pain Disorders </a:t>
            </a:r>
            <a:r>
              <a:rPr lang="en-IN" sz="160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 Children</a:t>
            </a:r>
            <a:r>
              <a:rPr lang="en-IN" sz="16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>
                <a:solidFill>
                  <a:schemeClr val="bg1"/>
                </a:solidFill>
                <a:latin typeface="Avenir Book" panose="02000503020000020003"/>
                <a:ea typeface="Aptos" panose="020B0004020202020204" pitchFamily="34" charset="0"/>
                <a:cs typeface="Arial" panose="020B0604020202020204" pitchFamily="34" charset="0"/>
              </a:rPr>
              <a:t>Dig Dis Sci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40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9921</TotalTime>
  <Words>119</Words>
  <Application>Microsoft Macintosh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Book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Salisbury, Jane</dc:creator>
  <cp:lastModifiedBy>Manjit Saini</cp:lastModifiedBy>
  <cp:revision>19</cp:revision>
  <dcterms:created xsi:type="dcterms:W3CDTF">2023-04-12T02:48:52Z</dcterms:created>
  <dcterms:modified xsi:type="dcterms:W3CDTF">2026-06-14T10:57:44Z</dcterms:modified>
</cp:coreProperties>
</file>