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4" r:id="rId2"/>
    <p:sldId id="265" r:id="rId3"/>
    <p:sldId id="289" r:id="rId4"/>
    <p:sldId id="291" r:id="rId5"/>
    <p:sldId id="285" r:id="rId6"/>
    <p:sldId id="266" r:id="rId7"/>
    <p:sldId id="288" r:id="rId8"/>
    <p:sldId id="286" r:id="rId9"/>
  </p:sldIdLst>
  <p:sldSz cx="6858000" cy="9144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1" userDrawn="1">
          <p15:clr>
            <a:srgbClr val="A4A3A4"/>
          </p15:clr>
        </p15:guide>
        <p15:guide id="2" pos="2115" userDrawn="1">
          <p15:clr>
            <a:srgbClr val="A4A3A4"/>
          </p15:clr>
        </p15:guide>
        <p15:guide id="3" orient="horz" pos="5511" userDrawn="1">
          <p15:clr>
            <a:srgbClr val="A4A3A4"/>
          </p15:clr>
        </p15:guide>
        <p15:guide id="4" pos="391" userDrawn="1">
          <p15:clr>
            <a:srgbClr val="A4A3A4"/>
          </p15:clr>
        </p15:guide>
        <p15:guide id="5" pos="1480" userDrawn="1">
          <p15:clr>
            <a:srgbClr val="A4A3A4"/>
          </p15:clr>
        </p15:guide>
        <p15:guide id="6" pos="4020" userDrawn="1">
          <p15:clr>
            <a:srgbClr val="A4A3A4"/>
          </p15:clr>
        </p15:guide>
        <p15:guide id="7" pos="4065" userDrawn="1">
          <p15:clr>
            <a:srgbClr val="A4A3A4"/>
          </p15:clr>
        </p15:guide>
        <p15:guide id="8" orient="horz" pos="521" userDrawn="1">
          <p15:clr>
            <a:srgbClr val="A4A3A4"/>
          </p15:clr>
        </p15:guide>
        <p15:guide id="9" orient="horz" pos="3515" userDrawn="1">
          <p15:clr>
            <a:srgbClr val="A4A3A4"/>
          </p15:clr>
        </p15:guide>
        <p15:guide id="10" orient="horz" pos="1429" userDrawn="1">
          <p15:clr>
            <a:srgbClr val="A4A3A4"/>
          </p15:clr>
        </p15:guide>
        <p15:guide id="11" orient="horz" pos="2472" userDrawn="1">
          <p15:clr>
            <a:srgbClr val="A4A3A4"/>
          </p15:clr>
        </p15:guide>
        <p15:guide id="12" orient="horz" pos="4014">
          <p15:clr>
            <a:srgbClr val="A4A3A4"/>
          </p15:clr>
        </p15:guide>
        <p15:guide id="13" orient="horz" pos="249">
          <p15:clr>
            <a:srgbClr val="A4A3A4"/>
          </p15:clr>
        </p15:guide>
        <p15:guide id="14" orient="horz" pos="1338">
          <p15:clr>
            <a:srgbClr val="A4A3A4"/>
          </p15:clr>
        </p15:guide>
        <p15:guide id="15" orient="horz" pos="1927">
          <p15:clr>
            <a:srgbClr val="A4A3A4"/>
          </p15:clr>
        </p15:guide>
        <p15:guide id="16" pos="2160">
          <p15:clr>
            <a:srgbClr val="A4A3A4"/>
          </p15:clr>
        </p15:guide>
        <p15:guide id="17" pos="164">
          <p15:clr>
            <a:srgbClr val="A4A3A4"/>
          </p15:clr>
        </p15:guide>
        <p15:guide id="18" pos="1298">
          <p15:clr>
            <a:srgbClr val="A4A3A4"/>
          </p15:clr>
        </p15:guide>
        <p15:guide id="19" pos="3022">
          <p15:clr>
            <a:srgbClr val="A4A3A4"/>
          </p15:clr>
        </p15:guide>
        <p15:guide id="20" pos="397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llabata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030FF"/>
    <a:srgbClr val="000000"/>
    <a:srgbClr val="FB0106"/>
    <a:srgbClr val="393939"/>
    <a:srgbClr val="A00000"/>
    <a:srgbClr val="D4D4D4"/>
    <a:srgbClr val="FF4848"/>
    <a:srgbClr val="FF9090"/>
    <a:srgbClr val="D4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8046" autoAdjust="0"/>
  </p:normalViewPr>
  <p:slideViewPr>
    <p:cSldViewPr snapToObjects="1">
      <p:cViewPr varScale="1">
        <p:scale>
          <a:sx n="96" d="100"/>
          <a:sy n="96" d="100"/>
        </p:scale>
        <p:origin x="2622" y="96"/>
      </p:cViewPr>
      <p:guideLst>
        <p:guide orient="horz" pos="3061"/>
        <p:guide pos="2115"/>
        <p:guide orient="horz" pos="5511"/>
        <p:guide pos="391"/>
        <p:guide pos="1480"/>
        <p:guide pos="4020"/>
        <p:guide pos="4065"/>
        <p:guide orient="horz" pos="521"/>
        <p:guide orient="horz" pos="3515"/>
        <p:guide orient="horz" pos="1429"/>
        <p:guide orient="horz" pos="2472"/>
        <p:guide orient="horz" pos="4014"/>
        <p:guide orient="horz" pos="249"/>
        <p:guide orient="horz" pos="1338"/>
        <p:guide orient="horz" pos="1927"/>
        <p:guide pos="2160"/>
        <p:guide pos="164"/>
        <p:guide pos="1298"/>
        <p:guide pos="3022"/>
        <p:guide pos="3974"/>
      </p:guideLst>
    </p:cSldViewPr>
  </p:slideViewPr>
  <p:outlineViewPr>
    <p:cViewPr>
      <p:scale>
        <a:sx n="100" d="100"/>
        <a:sy n="100" d="100"/>
      </p:scale>
      <p:origin x="0" y="-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03E907E-4AFA-43D1-9CC3-E81636279AD2}" type="datetimeFigureOut">
              <a:rPr lang="es-ES" smtClean="0"/>
              <a:pPr/>
              <a:t>30/10/2020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02B4AE6-5A35-416A-BCAE-A53DCDC8FDE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37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269EB-0871-4B36-84E2-ECB84EEBCF83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99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B4AE6-5A35-416A-BCAE-A53DCDC8FDEC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3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B4AE6-5A35-416A-BCAE-A53DCDC8FDEC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89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B4AE6-5A35-416A-BCAE-A53DCDC8FDEC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798BB-F55F-4278-B4B7-19DC20D26A00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4D28-F990-4BB8-A6F6-2C78768C7FC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wmf"/><Relationship Id="rId18" Type="http://schemas.openxmlformats.org/officeDocument/2006/relationships/image" Target="../media/image16.emf"/><Relationship Id="rId26" Type="http://schemas.openxmlformats.org/officeDocument/2006/relationships/image" Target="../media/image21.png"/><Relationship Id="rId39" Type="http://schemas.openxmlformats.org/officeDocument/2006/relationships/image" Target="../media/image30.emf"/><Relationship Id="rId21" Type="http://schemas.openxmlformats.org/officeDocument/2006/relationships/image" Target="../media/image18.png"/><Relationship Id="rId34" Type="http://schemas.openxmlformats.org/officeDocument/2006/relationships/image" Target="../media/image25.emf"/><Relationship Id="rId42" Type="http://schemas.openxmlformats.org/officeDocument/2006/relationships/image" Target="../media/image33.pn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11" Type="http://schemas.openxmlformats.org/officeDocument/2006/relationships/image" Target="../media/image9.wmf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1.emf"/><Relationship Id="rId45" Type="http://schemas.openxmlformats.org/officeDocument/2006/relationships/image" Target="../media/image36.png"/><Relationship Id="rId5" Type="http://schemas.openxmlformats.org/officeDocument/2006/relationships/image" Target="../media/image3.wmf"/><Relationship Id="rId15" Type="http://schemas.openxmlformats.org/officeDocument/2006/relationships/image" Target="../media/image13.wmf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36" Type="http://schemas.openxmlformats.org/officeDocument/2006/relationships/image" Target="../media/image27.png"/><Relationship Id="rId10" Type="http://schemas.openxmlformats.org/officeDocument/2006/relationships/image" Target="../media/image8.emf"/><Relationship Id="rId19" Type="http://schemas.openxmlformats.org/officeDocument/2006/relationships/image" Target="../media/image17.png"/><Relationship Id="rId31" Type="http://schemas.microsoft.com/office/2007/relationships/hdphoto" Target="../media/hdphoto6.wdp"/><Relationship Id="rId44" Type="http://schemas.openxmlformats.org/officeDocument/2006/relationships/image" Target="../media/image35.png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wmf"/><Relationship Id="rId22" Type="http://schemas.microsoft.com/office/2007/relationships/hdphoto" Target="../media/hdphoto2.wdp"/><Relationship Id="rId27" Type="http://schemas.microsoft.com/office/2007/relationships/hdphoto" Target="../media/hdphoto4.wdp"/><Relationship Id="rId30" Type="http://schemas.openxmlformats.org/officeDocument/2006/relationships/image" Target="../media/image23.png"/><Relationship Id="rId35" Type="http://schemas.openxmlformats.org/officeDocument/2006/relationships/image" Target="../media/image26.png"/><Relationship Id="rId43" Type="http://schemas.openxmlformats.org/officeDocument/2006/relationships/image" Target="../media/image34.png"/><Relationship Id="rId8" Type="http://schemas.openxmlformats.org/officeDocument/2006/relationships/image" Target="../media/image6.wmf"/><Relationship Id="rId3" Type="http://schemas.openxmlformats.org/officeDocument/2006/relationships/image" Target="../media/image1.wmf"/><Relationship Id="rId12" Type="http://schemas.openxmlformats.org/officeDocument/2006/relationships/image" Target="../media/image10.wmf"/><Relationship Id="rId17" Type="http://schemas.openxmlformats.org/officeDocument/2006/relationships/image" Target="../media/image15.emf"/><Relationship Id="rId25" Type="http://schemas.microsoft.com/office/2007/relationships/hdphoto" Target="../media/hdphoto3.wdp"/><Relationship Id="rId33" Type="http://schemas.microsoft.com/office/2007/relationships/hdphoto" Target="../media/hdphoto7.wdp"/><Relationship Id="rId38" Type="http://schemas.openxmlformats.org/officeDocument/2006/relationships/image" Target="../media/image29.emf"/><Relationship Id="rId20" Type="http://schemas.microsoft.com/office/2007/relationships/hdphoto" Target="../media/hdphoto1.wdp"/><Relationship Id="rId41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emf"/><Relationship Id="rId18" Type="http://schemas.openxmlformats.org/officeDocument/2006/relationships/image" Target="../media/image51.png"/><Relationship Id="rId3" Type="http://schemas.microsoft.com/office/2007/relationships/hdphoto" Target="../media/hdphoto8.wdp"/><Relationship Id="rId21" Type="http://schemas.openxmlformats.org/officeDocument/2006/relationships/image" Target="../media/image54.emf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17" Type="http://schemas.openxmlformats.org/officeDocument/2006/relationships/image" Target="../media/image50.emf"/><Relationship Id="rId2" Type="http://schemas.openxmlformats.org/officeDocument/2006/relationships/image" Target="../media/image37.png"/><Relationship Id="rId16" Type="http://schemas.openxmlformats.org/officeDocument/2006/relationships/image" Target="../media/image49.emf"/><Relationship Id="rId20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24" Type="http://schemas.openxmlformats.org/officeDocument/2006/relationships/image" Target="../media/image57.emf"/><Relationship Id="rId5" Type="http://schemas.microsoft.com/office/2007/relationships/hdphoto" Target="../media/hdphoto9.wdp"/><Relationship Id="rId15" Type="http://schemas.openxmlformats.org/officeDocument/2006/relationships/image" Target="../media/image48.emf"/><Relationship Id="rId23" Type="http://schemas.openxmlformats.org/officeDocument/2006/relationships/image" Target="../media/image56.emf"/><Relationship Id="rId10" Type="http://schemas.openxmlformats.org/officeDocument/2006/relationships/image" Target="../media/image43.emf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2.emf"/><Relationship Id="rId14" Type="http://schemas.openxmlformats.org/officeDocument/2006/relationships/image" Target="../media/image47.emf"/><Relationship Id="rId22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5.emf"/><Relationship Id="rId18" Type="http://schemas.openxmlformats.org/officeDocument/2006/relationships/image" Target="../media/image80.emf"/><Relationship Id="rId26" Type="http://schemas.openxmlformats.org/officeDocument/2006/relationships/image" Target="../media/image88.emf"/><Relationship Id="rId3" Type="http://schemas.openxmlformats.org/officeDocument/2006/relationships/image" Target="../media/image65.emf"/><Relationship Id="rId21" Type="http://schemas.openxmlformats.org/officeDocument/2006/relationships/image" Target="../media/image83.emf"/><Relationship Id="rId7" Type="http://schemas.openxmlformats.org/officeDocument/2006/relationships/image" Target="../media/image69.emf"/><Relationship Id="rId12" Type="http://schemas.openxmlformats.org/officeDocument/2006/relationships/image" Target="../media/image74.emf"/><Relationship Id="rId17" Type="http://schemas.openxmlformats.org/officeDocument/2006/relationships/image" Target="../media/image79.emf"/><Relationship Id="rId25" Type="http://schemas.openxmlformats.org/officeDocument/2006/relationships/image" Target="../media/image87.emf"/><Relationship Id="rId2" Type="http://schemas.openxmlformats.org/officeDocument/2006/relationships/image" Target="../media/image64.emf"/><Relationship Id="rId16" Type="http://schemas.openxmlformats.org/officeDocument/2006/relationships/image" Target="../media/image78.emf"/><Relationship Id="rId20" Type="http://schemas.openxmlformats.org/officeDocument/2006/relationships/image" Target="../media/image82.emf"/><Relationship Id="rId29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11" Type="http://schemas.openxmlformats.org/officeDocument/2006/relationships/image" Target="../media/image73.emf"/><Relationship Id="rId24" Type="http://schemas.openxmlformats.org/officeDocument/2006/relationships/image" Target="../media/image86.emf"/><Relationship Id="rId32" Type="http://schemas.openxmlformats.org/officeDocument/2006/relationships/image" Target="../media/image94.emf"/><Relationship Id="rId5" Type="http://schemas.openxmlformats.org/officeDocument/2006/relationships/image" Target="../media/image67.emf"/><Relationship Id="rId15" Type="http://schemas.openxmlformats.org/officeDocument/2006/relationships/image" Target="../media/image77.emf"/><Relationship Id="rId23" Type="http://schemas.openxmlformats.org/officeDocument/2006/relationships/image" Target="../media/image85.emf"/><Relationship Id="rId28" Type="http://schemas.openxmlformats.org/officeDocument/2006/relationships/image" Target="../media/image90.emf"/><Relationship Id="rId10" Type="http://schemas.openxmlformats.org/officeDocument/2006/relationships/image" Target="../media/image72.emf"/><Relationship Id="rId19" Type="http://schemas.openxmlformats.org/officeDocument/2006/relationships/image" Target="../media/image81.emf"/><Relationship Id="rId31" Type="http://schemas.openxmlformats.org/officeDocument/2006/relationships/image" Target="../media/image93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Relationship Id="rId14" Type="http://schemas.openxmlformats.org/officeDocument/2006/relationships/image" Target="../media/image76.emf"/><Relationship Id="rId22" Type="http://schemas.openxmlformats.org/officeDocument/2006/relationships/image" Target="../media/image84.emf"/><Relationship Id="rId27" Type="http://schemas.openxmlformats.org/officeDocument/2006/relationships/image" Target="../media/image89.emf"/><Relationship Id="rId30" Type="http://schemas.openxmlformats.org/officeDocument/2006/relationships/image" Target="../media/image92.emf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2.wdp"/><Relationship Id="rId18" Type="http://schemas.openxmlformats.org/officeDocument/2006/relationships/image" Target="../media/image107.png"/><Relationship Id="rId26" Type="http://schemas.microsoft.com/office/2007/relationships/hdphoto" Target="../media/hdphoto16.wdp"/><Relationship Id="rId39" Type="http://schemas.openxmlformats.org/officeDocument/2006/relationships/image" Target="../media/image119.png"/><Relationship Id="rId21" Type="http://schemas.openxmlformats.org/officeDocument/2006/relationships/image" Target="../media/image109.emf"/><Relationship Id="rId34" Type="http://schemas.microsoft.com/office/2007/relationships/hdphoto" Target="../media/hdphoto20.wdp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6.emf"/><Relationship Id="rId25" Type="http://schemas.openxmlformats.org/officeDocument/2006/relationships/image" Target="../media/image112.png"/><Relationship Id="rId33" Type="http://schemas.openxmlformats.org/officeDocument/2006/relationships/image" Target="../media/image116.png"/><Relationship Id="rId38" Type="http://schemas.microsoft.com/office/2007/relationships/hdphoto" Target="../media/hdphoto2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5.emf"/><Relationship Id="rId20" Type="http://schemas.openxmlformats.org/officeDocument/2006/relationships/image" Target="../media/image108.emf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emf"/><Relationship Id="rId11" Type="http://schemas.openxmlformats.org/officeDocument/2006/relationships/image" Target="../media/image102.jpeg"/><Relationship Id="rId24" Type="http://schemas.openxmlformats.org/officeDocument/2006/relationships/image" Target="../media/image111.png"/><Relationship Id="rId32" Type="http://schemas.microsoft.com/office/2007/relationships/hdphoto" Target="../media/hdphoto19.wdp"/><Relationship Id="rId37" Type="http://schemas.openxmlformats.org/officeDocument/2006/relationships/image" Target="../media/image118.png"/><Relationship Id="rId40" Type="http://schemas.microsoft.com/office/2007/relationships/hdphoto" Target="../media/hdphoto23.wdp"/><Relationship Id="rId5" Type="http://schemas.openxmlformats.org/officeDocument/2006/relationships/image" Target="../media/image97.emf"/><Relationship Id="rId15" Type="http://schemas.microsoft.com/office/2007/relationships/hdphoto" Target="../media/hdphoto13.wdp"/><Relationship Id="rId23" Type="http://schemas.microsoft.com/office/2007/relationships/hdphoto" Target="../media/hdphoto15.wdp"/><Relationship Id="rId28" Type="http://schemas.microsoft.com/office/2007/relationships/hdphoto" Target="../media/hdphoto17.wdp"/><Relationship Id="rId36" Type="http://schemas.microsoft.com/office/2007/relationships/hdphoto" Target="../media/hdphoto21.wdp"/><Relationship Id="rId10" Type="http://schemas.openxmlformats.org/officeDocument/2006/relationships/image" Target="../media/image101.jpeg"/><Relationship Id="rId19" Type="http://schemas.microsoft.com/office/2007/relationships/hdphoto" Target="../media/hdphoto14.wdp"/><Relationship Id="rId31" Type="http://schemas.openxmlformats.org/officeDocument/2006/relationships/image" Target="../media/image115.png"/><Relationship Id="rId4" Type="http://schemas.openxmlformats.org/officeDocument/2006/relationships/image" Target="../media/image96.emf"/><Relationship Id="rId9" Type="http://schemas.openxmlformats.org/officeDocument/2006/relationships/image" Target="../media/image100.png"/><Relationship Id="rId14" Type="http://schemas.openxmlformats.org/officeDocument/2006/relationships/image" Target="../media/image104.png"/><Relationship Id="rId22" Type="http://schemas.openxmlformats.org/officeDocument/2006/relationships/image" Target="../media/image110.png"/><Relationship Id="rId27" Type="http://schemas.openxmlformats.org/officeDocument/2006/relationships/image" Target="../media/image113.png"/><Relationship Id="rId30" Type="http://schemas.microsoft.com/office/2007/relationships/hdphoto" Target="../media/hdphoto18.wdp"/><Relationship Id="rId35" Type="http://schemas.openxmlformats.org/officeDocument/2006/relationships/image" Target="../media/image117.png"/><Relationship Id="rId8" Type="http://schemas.microsoft.com/office/2007/relationships/hdphoto" Target="../media/hdphoto11.wdp"/><Relationship Id="rId3" Type="http://schemas.openxmlformats.org/officeDocument/2006/relationships/image" Target="../media/image9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13" Type="http://schemas.openxmlformats.org/officeDocument/2006/relationships/image" Target="../media/image131.wmf"/><Relationship Id="rId18" Type="http://schemas.openxmlformats.org/officeDocument/2006/relationships/image" Target="../media/image136.png"/><Relationship Id="rId26" Type="http://schemas.openxmlformats.org/officeDocument/2006/relationships/image" Target="../media/image144.emf"/><Relationship Id="rId3" Type="http://schemas.openxmlformats.org/officeDocument/2006/relationships/image" Target="../media/image121.emf"/><Relationship Id="rId21" Type="http://schemas.openxmlformats.org/officeDocument/2006/relationships/image" Target="../media/image139.emf"/><Relationship Id="rId7" Type="http://schemas.openxmlformats.org/officeDocument/2006/relationships/image" Target="../media/image125.wmf"/><Relationship Id="rId12" Type="http://schemas.openxmlformats.org/officeDocument/2006/relationships/image" Target="../media/image130.wmf"/><Relationship Id="rId17" Type="http://schemas.openxmlformats.org/officeDocument/2006/relationships/image" Target="../media/image135.png"/><Relationship Id="rId25" Type="http://schemas.openxmlformats.org/officeDocument/2006/relationships/image" Target="../media/image143.emf"/><Relationship Id="rId2" Type="http://schemas.openxmlformats.org/officeDocument/2006/relationships/image" Target="../media/image120.emf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29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wmf"/><Relationship Id="rId11" Type="http://schemas.openxmlformats.org/officeDocument/2006/relationships/image" Target="../media/image129.emf"/><Relationship Id="rId24" Type="http://schemas.openxmlformats.org/officeDocument/2006/relationships/image" Target="../media/image142.emf"/><Relationship Id="rId5" Type="http://schemas.openxmlformats.org/officeDocument/2006/relationships/image" Target="../media/image123.wmf"/><Relationship Id="rId15" Type="http://schemas.openxmlformats.org/officeDocument/2006/relationships/image" Target="../media/image133.png"/><Relationship Id="rId23" Type="http://schemas.openxmlformats.org/officeDocument/2006/relationships/image" Target="../media/image141.emf"/><Relationship Id="rId28" Type="http://schemas.openxmlformats.org/officeDocument/2006/relationships/image" Target="../media/image146.emf"/><Relationship Id="rId10" Type="http://schemas.openxmlformats.org/officeDocument/2006/relationships/image" Target="../media/image128.wmf"/><Relationship Id="rId19" Type="http://schemas.openxmlformats.org/officeDocument/2006/relationships/image" Target="../media/image137.png"/><Relationship Id="rId4" Type="http://schemas.openxmlformats.org/officeDocument/2006/relationships/image" Target="../media/image122.emf"/><Relationship Id="rId9" Type="http://schemas.openxmlformats.org/officeDocument/2006/relationships/image" Target="../media/image127.wmf"/><Relationship Id="rId14" Type="http://schemas.openxmlformats.org/officeDocument/2006/relationships/image" Target="../media/image132.wmf"/><Relationship Id="rId22" Type="http://schemas.openxmlformats.org/officeDocument/2006/relationships/image" Target="../media/image140.emf"/><Relationship Id="rId27" Type="http://schemas.openxmlformats.org/officeDocument/2006/relationships/image" Target="../media/image145.emf"/><Relationship Id="rId30" Type="http://schemas.openxmlformats.org/officeDocument/2006/relationships/image" Target="../media/image14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image" Target="../media/image160.emf"/><Relationship Id="rId18" Type="http://schemas.openxmlformats.org/officeDocument/2006/relationships/image" Target="../media/image165.emf"/><Relationship Id="rId3" Type="http://schemas.openxmlformats.org/officeDocument/2006/relationships/image" Target="../media/image150.emf"/><Relationship Id="rId21" Type="http://schemas.openxmlformats.org/officeDocument/2006/relationships/image" Target="../media/image168.emf"/><Relationship Id="rId7" Type="http://schemas.openxmlformats.org/officeDocument/2006/relationships/image" Target="../media/image154.emf"/><Relationship Id="rId12" Type="http://schemas.openxmlformats.org/officeDocument/2006/relationships/image" Target="../media/image159.emf"/><Relationship Id="rId17" Type="http://schemas.openxmlformats.org/officeDocument/2006/relationships/image" Target="../media/image164.emf"/><Relationship Id="rId25" Type="http://schemas.openxmlformats.org/officeDocument/2006/relationships/image" Target="../media/image172.emf"/><Relationship Id="rId2" Type="http://schemas.openxmlformats.org/officeDocument/2006/relationships/image" Target="../media/image149.emf"/><Relationship Id="rId16" Type="http://schemas.openxmlformats.org/officeDocument/2006/relationships/image" Target="../media/image163.emf"/><Relationship Id="rId20" Type="http://schemas.openxmlformats.org/officeDocument/2006/relationships/image" Target="../media/image1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emf"/><Relationship Id="rId11" Type="http://schemas.openxmlformats.org/officeDocument/2006/relationships/image" Target="../media/image158.emf"/><Relationship Id="rId24" Type="http://schemas.openxmlformats.org/officeDocument/2006/relationships/image" Target="../media/image171.emf"/><Relationship Id="rId5" Type="http://schemas.openxmlformats.org/officeDocument/2006/relationships/image" Target="../media/image152.emf"/><Relationship Id="rId15" Type="http://schemas.openxmlformats.org/officeDocument/2006/relationships/image" Target="../media/image162.emf"/><Relationship Id="rId23" Type="http://schemas.openxmlformats.org/officeDocument/2006/relationships/image" Target="../media/image170.emf"/><Relationship Id="rId10" Type="http://schemas.openxmlformats.org/officeDocument/2006/relationships/image" Target="../media/image157.emf"/><Relationship Id="rId19" Type="http://schemas.openxmlformats.org/officeDocument/2006/relationships/image" Target="../media/image166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Relationship Id="rId14" Type="http://schemas.openxmlformats.org/officeDocument/2006/relationships/image" Target="../media/image161.emf"/><Relationship Id="rId22" Type="http://schemas.openxmlformats.org/officeDocument/2006/relationships/image" Target="../media/image169.emf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183.emf"/><Relationship Id="rId26" Type="http://schemas.openxmlformats.org/officeDocument/2006/relationships/image" Target="../media/image191.emf"/><Relationship Id="rId21" Type="http://schemas.openxmlformats.org/officeDocument/2006/relationships/image" Target="../media/image186.emf"/><Relationship Id="rId34" Type="http://schemas.openxmlformats.org/officeDocument/2006/relationships/image" Target="../media/image197.emf"/><Relationship Id="rId7" Type="http://schemas.openxmlformats.org/officeDocument/2006/relationships/image" Target="../media/image176.png"/><Relationship Id="rId12" Type="http://schemas.openxmlformats.org/officeDocument/2006/relationships/image" Target="../media/image179.png"/><Relationship Id="rId17" Type="http://schemas.openxmlformats.org/officeDocument/2006/relationships/image" Target="../media/image182.emf"/><Relationship Id="rId25" Type="http://schemas.openxmlformats.org/officeDocument/2006/relationships/image" Target="../media/image190.emf"/><Relationship Id="rId33" Type="http://schemas.openxmlformats.org/officeDocument/2006/relationships/image" Target="../media/image196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1.emf"/><Relationship Id="rId20" Type="http://schemas.openxmlformats.org/officeDocument/2006/relationships/image" Target="../media/image185.emf"/><Relationship Id="rId29" Type="http://schemas.microsoft.com/office/2007/relationships/hdphoto" Target="../media/hdphoto2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emf"/><Relationship Id="rId11" Type="http://schemas.microsoft.com/office/2007/relationships/hdphoto" Target="../media/hdphoto26.wdp"/><Relationship Id="rId24" Type="http://schemas.openxmlformats.org/officeDocument/2006/relationships/image" Target="../media/image189.emf"/><Relationship Id="rId32" Type="http://schemas.openxmlformats.org/officeDocument/2006/relationships/image" Target="../media/image195.emf"/><Relationship Id="rId37" Type="http://schemas.openxmlformats.org/officeDocument/2006/relationships/image" Target="../media/image200.emf"/><Relationship Id="rId5" Type="http://schemas.microsoft.com/office/2007/relationships/hdphoto" Target="../media/hdphoto24.wdp"/><Relationship Id="rId15" Type="http://schemas.microsoft.com/office/2007/relationships/hdphoto" Target="../media/hdphoto28.wdp"/><Relationship Id="rId23" Type="http://schemas.openxmlformats.org/officeDocument/2006/relationships/image" Target="../media/image188.emf"/><Relationship Id="rId28" Type="http://schemas.openxmlformats.org/officeDocument/2006/relationships/image" Target="../media/image193.png"/><Relationship Id="rId36" Type="http://schemas.openxmlformats.org/officeDocument/2006/relationships/image" Target="../media/image199.emf"/><Relationship Id="rId10" Type="http://schemas.openxmlformats.org/officeDocument/2006/relationships/image" Target="../media/image178.png"/><Relationship Id="rId19" Type="http://schemas.openxmlformats.org/officeDocument/2006/relationships/image" Target="../media/image184.emf"/><Relationship Id="rId31" Type="http://schemas.microsoft.com/office/2007/relationships/hdphoto" Target="../media/hdphoto30.wdp"/><Relationship Id="rId4" Type="http://schemas.openxmlformats.org/officeDocument/2006/relationships/image" Target="../media/image174.png"/><Relationship Id="rId9" Type="http://schemas.microsoft.com/office/2007/relationships/hdphoto" Target="../media/hdphoto25.wdp"/><Relationship Id="rId14" Type="http://schemas.openxmlformats.org/officeDocument/2006/relationships/image" Target="../media/image180.png"/><Relationship Id="rId22" Type="http://schemas.openxmlformats.org/officeDocument/2006/relationships/image" Target="../media/image187.emf"/><Relationship Id="rId27" Type="http://schemas.openxmlformats.org/officeDocument/2006/relationships/image" Target="../media/image192.emf"/><Relationship Id="rId30" Type="http://schemas.openxmlformats.org/officeDocument/2006/relationships/image" Target="../media/image194.png"/><Relationship Id="rId35" Type="http://schemas.openxmlformats.org/officeDocument/2006/relationships/image" Target="../media/image198.emf"/><Relationship Id="rId8" Type="http://schemas.openxmlformats.org/officeDocument/2006/relationships/image" Target="../media/image177.png"/><Relationship Id="rId3" Type="http://schemas.openxmlformats.org/officeDocument/2006/relationships/image" Target="../media/image17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adroTexto 206"/>
          <p:cNvSpPr txBox="1"/>
          <p:nvPr/>
        </p:nvSpPr>
        <p:spPr>
          <a:xfrm>
            <a:off x="5800972" y="5943944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DMS273</a:t>
            </a:r>
          </a:p>
        </p:txBody>
      </p:sp>
      <p:sp>
        <p:nvSpPr>
          <p:cNvPr id="138" name="CuadroTexto 137"/>
          <p:cNvSpPr txBox="1"/>
          <p:nvPr/>
        </p:nvSpPr>
        <p:spPr>
          <a:xfrm>
            <a:off x="2361369" y="6551626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H446</a:t>
            </a:r>
          </a:p>
        </p:txBody>
      </p:sp>
      <p:sp>
        <p:nvSpPr>
          <p:cNvPr id="135" name="CuadroTexto 134"/>
          <p:cNvSpPr txBox="1"/>
          <p:nvPr/>
        </p:nvSpPr>
        <p:spPr>
          <a:xfrm>
            <a:off x="613421" y="6577836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DMS114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4857272" y="-57362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-63388" y="613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TextBox 194"/>
          <p:cNvSpPr txBox="1"/>
          <p:nvPr/>
        </p:nvSpPr>
        <p:spPr>
          <a:xfrm>
            <a:off x="-56831" y="4283968"/>
            <a:ext cx="285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82140" y="7683562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H23</a:t>
            </a: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3" cstate="print"/>
          <a:srcRect t="16529" r="13231" b="18177"/>
          <a:stretch/>
        </p:blipFill>
        <p:spPr>
          <a:xfrm>
            <a:off x="182565" y="483801"/>
            <a:ext cx="1805054" cy="894638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4" cstate="print"/>
          <a:srcRect l="16221" t="13897" r="16749" b="19929"/>
          <a:stretch/>
        </p:blipFill>
        <p:spPr>
          <a:xfrm>
            <a:off x="1983105" y="411793"/>
            <a:ext cx="1388144" cy="946097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5" cstate="print"/>
          <a:srcRect l="16103" t="11539" r="18757" b="19193"/>
          <a:stretch/>
        </p:blipFill>
        <p:spPr>
          <a:xfrm>
            <a:off x="5070100" y="339785"/>
            <a:ext cx="1389600" cy="1018786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 rotWithShape="1">
          <a:blip r:embed="rId6" cstate="print"/>
          <a:srcRect t="17346" r="14329" b="17670"/>
          <a:stretch/>
        </p:blipFill>
        <p:spPr>
          <a:xfrm>
            <a:off x="283978" y="1481924"/>
            <a:ext cx="1701003" cy="889576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 rotWithShape="1">
          <a:blip r:embed="rId7" cstate="print"/>
          <a:srcRect l="10556" t="14426" r="12199" b="18031"/>
          <a:stretch/>
        </p:blipFill>
        <p:spPr>
          <a:xfrm>
            <a:off x="1973031" y="1446864"/>
            <a:ext cx="1512168" cy="924636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8" cstate="print"/>
          <a:srcRect l="10247" t="23841" r="17187" b="19485"/>
          <a:stretch/>
        </p:blipFill>
        <p:spPr>
          <a:xfrm>
            <a:off x="3538698" y="1425383"/>
            <a:ext cx="1503206" cy="936830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 rotWithShape="1">
          <a:blip r:embed="rId9" cstate="print"/>
          <a:srcRect l="15805" t="15044" r="18392" b="18322"/>
          <a:stretch/>
        </p:blipFill>
        <p:spPr>
          <a:xfrm>
            <a:off x="5069578" y="1409916"/>
            <a:ext cx="1398015" cy="976164"/>
          </a:xfrm>
          <a:prstGeom prst="rect">
            <a:avLst/>
          </a:prstGeom>
        </p:spPr>
      </p:pic>
      <p:pic>
        <p:nvPicPr>
          <p:cNvPr id="75" name="Imagen 74"/>
          <p:cNvPicPr>
            <a:picLocks noChangeAspect="1"/>
          </p:cNvPicPr>
          <p:nvPr/>
        </p:nvPicPr>
        <p:blipFill rotWithShape="1">
          <a:blip r:embed="rId10" cstate="print"/>
          <a:srcRect t="14441" r="20031" b="20001"/>
          <a:stretch/>
        </p:blipFill>
        <p:spPr>
          <a:xfrm>
            <a:off x="288082" y="2490036"/>
            <a:ext cx="1577723" cy="892937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 rotWithShape="1">
          <a:blip r:embed="rId11" cstate="print"/>
          <a:srcRect l="10213" t="16494" r="21175" b="17848"/>
          <a:stretch/>
        </p:blipFill>
        <p:spPr>
          <a:xfrm>
            <a:off x="1960703" y="2490035"/>
            <a:ext cx="1304920" cy="915845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 rotWithShape="1">
          <a:blip r:embed="rId12" cstate="print"/>
          <a:srcRect l="15649" t="17570" r="19990" b="18725"/>
          <a:stretch/>
        </p:blipFill>
        <p:spPr>
          <a:xfrm>
            <a:off x="3537644" y="2490036"/>
            <a:ext cx="1467047" cy="914951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 rotWithShape="1">
          <a:blip r:embed="rId13" cstate="print"/>
          <a:srcRect l="10765" t="14432" r="20788" b="18792"/>
          <a:stretch/>
        </p:blipFill>
        <p:spPr>
          <a:xfrm>
            <a:off x="5070869" y="2418027"/>
            <a:ext cx="1377674" cy="985749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 rotWithShape="1">
          <a:blip r:embed="rId14" cstate="print"/>
          <a:srcRect t="13188" r="17365" b="12635"/>
          <a:stretch/>
        </p:blipFill>
        <p:spPr>
          <a:xfrm>
            <a:off x="301246" y="3435203"/>
            <a:ext cx="1561774" cy="1021879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15" cstate="print"/>
          <a:srcRect l="15718" t="15123" r="21492" b="12654"/>
          <a:stretch/>
        </p:blipFill>
        <p:spPr>
          <a:xfrm>
            <a:off x="1958205" y="3447904"/>
            <a:ext cx="1287589" cy="1021105"/>
          </a:xfrm>
          <a:prstGeom prst="rect">
            <a:avLst/>
          </a:prstGeom>
        </p:spPr>
      </p:pic>
      <p:sp>
        <p:nvSpPr>
          <p:cNvPr id="83" name="132 CuadroTexto"/>
          <p:cNvSpPr txBox="1">
            <a:spLocks noChangeArrowheads="1"/>
          </p:cNvSpPr>
          <p:nvPr/>
        </p:nvSpPr>
        <p:spPr bwMode="auto">
          <a:xfrm>
            <a:off x="2220166" y="191263"/>
            <a:ext cx="9863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MYCamp cells</a:t>
            </a:r>
            <a:endParaRPr lang="en-US" sz="8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84" name="133 CuadroTexto"/>
          <p:cNvSpPr txBox="1">
            <a:spLocks noChangeArrowheads="1"/>
          </p:cNvSpPr>
          <p:nvPr/>
        </p:nvSpPr>
        <p:spPr bwMode="auto">
          <a:xfrm>
            <a:off x="484502" y="209757"/>
            <a:ext cx="10913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800" dirty="0">
                <a:latin typeface="Arial" charset="0"/>
                <a:ea typeface="MS PGothic" charset="0"/>
                <a:cs typeface="MS PGothic" charset="0"/>
              </a:rPr>
              <a:t>SMARCA4def cells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1575525" y="321624"/>
            <a:ext cx="374030" cy="0"/>
          </a:xfrm>
          <a:prstGeom prst="line">
            <a:avLst/>
          </a:prstGeom>
          <a:ln>
            <a:solidFill>
              <a:srgbClr val="0000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/>
          <p:cNvCxnSpPr/>
          <p:nvPr/>
        </p:nvCxnSpPr>
        <p:spPr>
          <a:xfrm>
            <a:off x="3140184" y="321550"/>
            <a:ext cx="374030" cy="0"/>
          </a:xfrm>
          <a:prstGeom prst="line">
            <a:avLst/>
          </a:prstGeom>
          <a:ln>
            <a:solidFill>
              <a:srgbClr val="FB0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541615" y="454781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H460</a:t>
            </a:r>
          </a:p>
        </p:txBody>
      </p:sp>
      <p:sp>
        <p:nvSpPr>
          <p:cNvPr id="86" name="CuadroTexto 85"/>
          <p:cNvSpPr txBox="1"/>
          <p:nvPr/>
        </p:nvSpPr>
        <p:spPr>
          <a:xfrm>
            <a:off x="2804386" y="375350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DMS273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6129082" y="368963"/>
            <a:ext cx="39626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H69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1439022" y="1427726"/>
            <a:ext cx="56297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HCC33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2913390" y="1397072"/>
            <a:ext cx="52450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H2170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4589412" y="1422469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H446</a:t>
            </a:r>
          </a:p>
        </p:txBody>
      </p:sp>
      <p:sp>
        <p:nvSpPr>
          <p:cNvPr id="92" name="CuadroTexto 91"/>
          <p:cNvSpPr txBox="1"/>
          <p:nvPr/>
        </p:nvSpPr>
        <p:spPr>
          <a:xfrm>
            <a:off x="6000841" y="1401829"/>
            <a:ext cx="52450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H1963</a:t>
            </a:r>
          </a:p>
        </p:txBody>
      </p:sp>
      <p:sp>
        <p:nvSpPr>
          <p:cNvPr id="93" name="CuadroTexto 92"/>
          <p:cNvSpPr txBox="1"/>
          <p:nvPr/>
        </p:nvSpPr>
        <p:spPr>
          <a:xfrm>
            <a:off x="1605735" y="2379024"/>
            <a:ext cx="39626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H23</a:t>
            </a:r>
          </a:p>
        </p:txBody>
      </p:sp>
      <p:sp>
        <p:nvSpPr>
          <p:cNvPr id="94" name="CuadroTexto 93"/>
          <p:cNvSpPr txBox="1"/>
          <p:nvPr/>
        </p:nvSpPr>
        <p:spPr>
          <a:xfrm>
            <a:off x="2977511" y="2419095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H841</a:t>
            </a:r>
          </a:p>
        </p:txBody>
      </p:sp>
      <p:sp>
        <p:nvSpPr>
          <p:cNvPr id="95" name="CuadroTexto 94"/>
          <p:cNvSpPr txBox="1"/>
          <p:nvPr/>
        </p:nvSpPr>
        <p:spPr>
          <a:xfrm>
            <a:off x="4525291" y="2357760"/>
            <a:ext cx="52450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H1299</a:t>
            </a:r>
          </a:p>
        </p:txBody>
      </p:sp>
      <p:sp>
        <p:nvSpPr>
          <p:cNvPr id="96" name="CuadroTexto 95"/>
          <p:cNvSpPr txBox="1"/>
          <p:nvPr/>
        </p:nvSpPr>
        <p:spPr>
          <a:xfrm>
            <a:off x="6064962" y="2357760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H157</a:t>
            </a:r>
          </a:p>
        </p:txBody>
      </p:sp>
      <p:sp>
        <p:nvSpPr>
          <p:cNvPr id="97" name="CuadroTexto 96"/>
          <p:cNvSpPr txBox="1"/>
          <p:nvPr/>
        </p:nvSpPr>
        <p:spPr>
          <a:xfrm>
            <a:off x="1368490" y="3518327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DMS114</a:t>
            </a:r>
          </a:p>
        </p:txBody>
      </p:sp>
      <p:sp>
        <p:nvSpPr>
          <p:cNvPr id="98" name="CuadroTexto 97"/>
          <p:cNvSpPr txBox="1"/>
          <p:nvPr/>
        </p:nvSpPr>
        <p:spPr>
          <a:xfrm>
            <a:off x="2983923" y="3497284"/>
            <a:ext cx="45397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A549</a:t>
            </a:r>
          </a:p>
        </p:txBody>
      </p:sp>
      <p:graphicFrame>
        <p:nvGraphicFramePr>
          <p:cNvPr id="99" name="Tabla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848584"/>
              </p:ext>
            </p:extLst>
          </p:nvPr>
        </p:nvGraphicFramePr>
        <p:xfrm>
          <a:off x="512136" y="1190584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0.83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1" name="Tabla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454327"/>
              </p:ext>
            </p:extLst>
          </p:nvPr>
        </p:nvGraphicFramePr>
        <p:xfrm>
          <a:off x="1905782" y="1182733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0.27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3" name="Tabla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23793"/>
              </p:ext>
            </p:extLst>
          </p:nvPr>
        </p:nvGraphicFramePr>
        <p:xfrm>
          <a:off x="5004554" y="1190951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0.38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4" name="Tabla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545503"/>
              </p:ext>
            </p:extLst>
          </p:nvPr>
        </p:nvGraphicFramePr>
        <p:xfrm>
          <a:off x="512136" y="2167767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0.43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5" name="Tabla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99892"/>
              </p:ext>
            </p:extLst>
          </p:nvPr>
        </p:nvGraphicFramePr>
        <p:xfrm>
          <a:off x="1905782" y="2175475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1.79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6" name="Tabla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698221"/>
              </p:ext>
            </p:extLst>
          </p:nvPr>
        </p:nvGraphicFramePr>
        <p:xfrm>
          <a:off x="3499485" y="2175475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0.58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7" name="Tabla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695969"/>
              </p:ext>
            </p:extLst>
          </p:nvPr>
        </p:nvGraphicFramePr>
        <p:xfrm>
          <a:off x="5004554" y="2175475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0.55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8" name="Tabla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005001"/>
              </p:ext>
            </p:extLst>
          </p:nvPr>
        </p:nvGraphicFramePr>
        <p:xfrm>
          <a:off x="512136" y="3203700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2.46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09" name="Tabla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16079"/>
              </p:ext>
            </p:extLst>
          </p:nvPr>
        </p:nvGraphicFramePr>
        <p:xfrm>
          <a:off x="1905782" y="3212520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1.28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10" name="Tabla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491136"/>
              </p:ext>
            </p:extLst>
          </p:nvPr>
        </p:nvGraphicFramePr>
        <p:xfrm>
          <a:off x="3499485" y="3212182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2.20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11" name="Tabla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230225"/>
              </p:ext>
            </p:extLst>
          </p:nvPr>
        </p:nvGraphicFramePr>
        <p:xfrm>
          <a:off x="5045956" y="3212520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13786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1.42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12" name="Tabla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994709"/>
              </p:ext>
            </p:extLst>
          </p:nvPr>
        </p:nvGraphicFramePr>
        <p:xfrm>
          <a:off x="512136" y="4177161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1.48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13" name="Tabla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023432"/>
              </p:ext>
            </p:extLst>
          </p:nvPr>
        </p:nvGraphicFramePr>
        <p:xfrm>
          <a:off x="1905782" y="4177161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1.35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sp>
        <p:nvSpPr>
          <p:cNvPr id="114" name="CuadroTexto 113"/>
          <p:cNvSpPr txBox="1"/>
          <p:nvPr/>
        </p:nvSpPr>
        <p:spPr>
          <a:xfrm rot="16200000">
            <a:off x="-689299" y="2090414"/>
            <a:ext cx="2017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% cell viability relative to control</a:t>
            </a:r>
          </a:p>
        </p:txBody>
      </p:sp>
      <p:sp>
        <p:nvSpPr>
          <p:cNvPr id="115" name="CuadroTexto 114"/>
          <p:cNvSpPr txBox="1"/>
          <p:nvPr/>
        </p:nvSpPr>
        <p:spPr>
          <a:xfrm>
            <a:off x="931236" y="4435418"/>
            <a:ext cx="200233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Log SAHA concentration [</a:t>
            </a:r>
            <a:r>
              <a:rPr lang="es-ES" sz="800" dirty="0">
                <a:latin typeface="Arial" charset="0"/>
                <a:ea typeface="MS PGothic" charset="0"/>
                <a:cs typeface="MS PGothic" charset="0"/>
              </a:rPr>
              <a:t>μ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sp>
        <p:nvSpPr>
          <p:cNvPr id="81" name="TextBox 194"/>
          <p:cNvSpPr txBox="1"/>
          <p:nvPr/>
        </p:nvSpPr>
        <p:spPr>
          <a:xfrm>
            <a:off x="-56831" y="6483294"/>
            <a:ext cx="285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d</a:t>
            </a:r>
          </a:p>
        </p:txBody>
      </p:sp>
      <p:sp>
        <p:nvSpPr>
          <p:cNvPr id="100" name="TextBox 194"/>
          <p:cNvSpPr txBox="1"/>
          <p:nvPr/>
        </p:nvSpPr>
        <p:spPr>
          <a:xfrm>
            <a:off x="4043802" y="5797548"/>
            <a:ext cx="285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e</a:t>
            </a:r>
          </a:p>
        </p:txBody>
      </p:sp>
      <p:pic>
        <p:nvPicPr>
          <p:cNvPr id="116" name="Imagen 115">
            <a:extLst>
              <a:ext uri="{FF2B5EF4-FFF2-40B4-BE49-F238E27FC236}">
                <a16:creationId xmlns:a16="http://schemas.microsoft.com/office/drawing/2014/main" id="{EA50D39F-3012-4043-BACD-50E284760D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l="7437" t="1" r="28897" b="12733"/>
          <a:stretch/>
        </p:blipFill>
        <p:spPr>
          <a:xfrm>
            <a:off x="381226" y="4771491"/>
            <a:ext cx="1929254" cy="1602396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D244C7E9-5A79-429F-90A0-6BE496FADBB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13510" r="28872" b="14410"/>
          <a:stretch/>
        </p:blipFill>
        <p:spPr>
          <a:xfrm>
            <a:off x="2325486" y="4729316"/>
            <a:ext cx="1794719" cy="1615493"/>
          </a:xfrm>
          <a:prstGeom prst="rect">
            <a:avLst/>
          </a:prstGeom>
        </p:spPr>
      </p:pic>
      <p:sp>
        <p:nvSpPr>
          <p:cNvPr id="121" name="CuadroTexto 120"/>
          <p:cNvSpPr txBox="1"/>
          <p:nvPr/>
        </p:nvSpPr>
        <p:spPr>
          <a:xfrm rot="16200000">
            <a:off x="-696994" y="5340165"/>
            <a:ext cx="20179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% cell viability </a:t>
            </a:r>
            <a:r>
              <a:rPr lang="en-CA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to 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cxnSp>
        <p:nvCxnSpPr>
          <p:cNvPr id="122" name="Conector recto 121"/>
          <p:cNvCxnSpPr/>
          <p:nvPr/>
        </p:nvCxnSpPr>
        <p:spPr>
          <a:xfrm>
            <a:off x="668222" y="5923615"/>
            <a:ext cx="180000" cy="0"/>
          </a:xfrm>
          <a:prstGeom prst="line">
            <a:avLst/>
          </a:prstGeom>
          <a:ln>
            <a:solidFill>
              <a:srgbClr val="606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cto 122"/>
          <p:cNvCxnSpPr/>
          <p:nvPr/>
        </p:nvCxnSpPr>
        <p:spPr>
          <a:xfrm>
            <a:off x="668222" y="6039370"/>
            <a:ext cx="180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769163" y="5817207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DMS114  (EC</a:t>
            </a:r>
            <a:r>
              <a:rPr lang="en-US" sz="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6µM)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H23 (EC</a:t>
            </a:r>
            <a:r>
              <a:rPr lang="en-US" sz="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not reached)</a:t>
            </a:r>
          </a:p>
        </p:txBody>
      </p:sp>
      <p:cxnSp>
        <p:nvCxnSpPr>
          <p:cNvPr id="124" name="Conector recto 123"/>
          <p:cNvCxnSpPr/>
          <p:nvPr/>
        </p:nvCxnSpPr>
        <p:spPr>
          <a:xfrm>
            <a:off x="2465607" y="5930439"/>
            <a:ext cx="180000" cy="0"/>
          </a:xfrm>
          <a:prstGeom prst="line">
            <a:avLst/>
          </a:prstGeom>
          <a:ln>
            <a:solidFill>
              <a:srgbClr val="FF48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129"/>
          <p:cNvCxnSpPr/>
          <p:nvPr/>
        </p:nvCxnSpPr>
        <p:spPr>
          <a:xfrm>
            <a:off x="2465607" y="6038318"/>
            <a:ext cx="180000" cy="0"/>
          </a:xfrm>
          <a:prstGeom prst="line">
            <a:avLst/>
          </a:prstGeom>
          <a:ln>
            <a:solidFill>
              <a:srgbClr val="FF9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CuadroTexto 131"/>
          <p:cNvSpPr txBox="1"/>
          <p:nvPr/>
        </p:nvSpPr>
        <p:spPr>
          <a:xfrm>
            <a:off x="2610287" y="5817207"/>
            <a:ext cx="1122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H446 (EC</a:t>
            </a:r>
            <a:r>
              <a:rPr lang="en-US" sz="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7.4µM)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H460 (EC</a:t>
            </a:r>
            <a:r>
              <a:rPr lang="en-US" sz="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6.9 µM)</a:t>
            </a:r>
          </a:p>
        </p:txBody>
      </p:sp>
      <p:sp>
        <p:nvSpPr>
          <p:cNvPr id="133" name="CuadroTexto 132"/>
          <p:cNvSpPr txBox="1"/>
          <p:nvPr/>
        </p:nvSpPr>
        <p:spPr>
          <a:xfrm>
            <a:off x="1412309" y="6285385"/>
            <a:ext cx="200233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Log GSK-126 concentration [</a:t>
            </a:r>
            <a:r>
              <a:rPr lang="es-ES" sz="800" dirty="0">
                <a:latin typeface="Arial" charset="0"/>
                <a:ea typeface="MS PGothic" charset="0"/>
                <a:cs typeface="MS PGothic" charset="0"/>
              </a:rPr>
              <a:t>μ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pic>
        <p:nvPicPr>
          <p:cNvPr id="134" name="Picture 9"/>
          <p:cNvPicPr>
            <a:picLocks noChangeAspect="1" noChangeArrowheads="1"/>
          </p:cNvPicPr>
          <p:nvPr/>
        </p:nvPicPr>
        <p:blipFill rotWithShape="1">
          <a:blip r:embed="rId18" cstate="print"/>
          <a:srcRect l="6808" r="40316" b="18458"/>
          <a:stretch/>
        </p:blipFill>
        <p:spPr bwMode="auto">
          <a:xfrm>
            <a:off x="413773" y="6594251"/>
            <a:ext cx="1526616" cy="114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" name="TextBox 51"/>
          <p:cNvSpPr txBox="1">
            <a:spLocks noChangeArrowheads="1"/>
          </p:cNvSpPr>
          <p:nvPr/>
        </p:nvSpPr>
        <p:spPr bwMode="auto">
          <a:xfrm>
            <a:off x="4521363" y="5317973"/>
            <a:ext cx="63350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>
                <a:latin typeface="Arial" charset="0"/>
                <a:cs typeface="Arial" charset="0"/>
              </a:rPr>
              <a:t>DMS273</a:t>
            </a:r>
          </a:p>
        </p:txBody>
      </p:sp>
      <p:pic>
        <p:nvPicPr>
          <p:cNvPr id="142" name="Picture 53"/>
          <p:cNvPicPr>
            <a:picLocks noChangeAspect="1"/>
          </p:cNvPicPr>
          <p:nvPr/>
        </p:nvPicPr>
        <p:blipFill>
          <a:blip r:embed="rId19" cstate="print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9084" t="13715" b="-2"/>
          <a:stretch>
            <a:fillRect/>
          </a:stretch>
        </p:blipFill>
        <p:spPr bwMode="auto">
          <a:xfrm>
            <a:off x="4401060" y="4787455"/>
            <a:ext cx="828000" cy="30897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5" name="51 CuadroTexto"/>
          <p:cNvSpPr txBox="1">
            <a:spLocks noChangeArrowheads="1"/>
          </p:cNvSpPr>
          <p:nvPr/>
        </p:nvSpPr>
        <p:spPr bwMode="auto">
          <a:xfrm rot="16200000">
            <a:off x="4182370" y="3808045"/>
            <a:ext cx="1266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800" dirty="0">
                <a:latin typeface="Arial" charset="0"/>
                <a:cs typeface="Arial" charset="0"/>
              </a:rPr>
              <a:t>-</a:t>
            </a:r>
            <a:r>
              <a:rPr lang="es-ES" sz="800" dirty="0" err="1">
                <a:latin typeface="Arial" charset="0"/>
                <a:cs typeface="Arial" charset="0"/>
              </a:rPr>
              <a:t>Vehicle</a:t>
            </a:r>
            <a:endParaRPr lang="es-ES" sz="800" dirty="0">
              <a:latin typeface="Arial" charset="0"/>
              <a:cs typeface="Arial" charset="0"/>
            </a:endParaRPr>
          </a:p>
          <a:p>
            <a:pPr>
              <a:lnSpc>
                <a:spcPct val="200000"/>
              </a:lnSpc>
            </a:pPr>
            <a:r>
              <a:rPr lang="es-ES" sz="800" dirty="0">
                <a:latin typeface="Arial" charset="0"/>
                <a:cs typeface="Arial" charset="0"/>
              </a:rPr>
              <a:t>-SAHA (500 </a:t>
            </a:r>
            <a:r>
              <a:rPr lang="es-ES" sz="800" dirty="0" err="1">
                <a:latin typeface="Arial" charset="0"/>
                <a:cs typeface="Arial" charset="0"/>
              </a:rPr>
              <a:t>nM</a:t>
            </a:r>
            <a:r>
              <a:rPr lang="es-ES" sz="800" dirty="0">
                <a:latin typeface="Arial" charset="0"/>
                <a:cs typeface="Arial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s-ES" sz="800" dirty="0">
                <a:latin typeface="Arial" charset="0"/>
                <a:cs typeface="Arial" charset="0"/>
              </a:rPr>
              <a:t>-SAHA (1000 </a:t>
            </a:r>
            <a:r>
              <a:rPr lang="es-ES" sz="800" dirty="0" err="1">
                <a:latin typeface="Arial" charset="0"/>
                <a:cs typeface="Arial" charset="0"/>
              </a:rPr>
              <a:t>nM</a:t>
            </a:r>
            <a:r>
              <a:rPr lang="es-ES" sz="8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148" name="Picture 9"/>
          <p:cNvPicPr>
            <a:picLocks noChangeAspect="1"/>
          </p:cNvPicPr>
          <p:nvPr/>
        </p:nvPicPr>
        <p:blipFill>
          <a:blip r:embed="rId21" cstate="print">
            <a:grayscl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056" t="18799" r="10776" b="11134"/>
          <a:stretch>
            <a:fillRect/>
          </a:stretch>
        </p:blipFill>
        <p:spPr bwMode="auto">
          <a:xfrm>
            <a:off x="4401060" y="5038887"/>
            <a:ext cx="828000" cy="30593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0" name="64 CuadroTexto"/>
          <p:cNvSpPr txBox="1">
            <a:spLocks noChangeArrowheads="1"/>
          </p:cNvSpPr>
          <p:nvPr/>
        </p:nvSpPr>
        <p:spPr bwMode="auto">
          <a:xfrm>
            <a:off x="6035947" y="4817178"/>
            <a:ext cx="5048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 dirty="0">
                <a:latin typeface="Arial" charset="0"/>
                <a:cs typeface="Arial" charset="0"/>
              </a:rPr>
              <a:t>-EZH2</a:t>
            </a:r>
          </a:p>
        </p:txBody>
      </p:sp>
      <p:pic>
        <p:nvPicPr>
          <p:cNvPr id="151" name="Picture 27"/>
          <p:cNvPicPr>
            <a:picLocks noChangeAspect="1"/>
          </p:cNvPicPr>
          <p:nvPr/>
        </p:nvPicPr>
        <p:blipFill>
          <a:blip r:embed="rId23" cstate="print">
            <a:grayscl/>
          </a:blip>
          <a:srcRect t="15059" b="7547"/>
          <a:stretch>
            <a:fillRect/>
          </a:stretch>
        </p:blipFill>
        <p:spPr bwMode="auto">
          <a:xfrm>
            <a:off x="5269280" y="4780175"/>
            <a:ext cx="828000" cy="28005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2" name="TextBox 51"/>
          <p:cNvSpPr txBox="1">
            <a:spLocks noChangeArrowheads="1"/>
          </p:cNvSpPr>
          <p:nvPr/>
        </p:nvSpPr>
        <p:spPr bwMode="auto">
          <a:xfrm>
            <a:off x="5437925" y="5327118"/>
            <a:ext cx="39528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Arial" charset="0"/>
                <a:cs typeface="Arial" charset="0"/>
              </a:rPr>
              <a:t>H23</a:t>
            </a:r>
          </a:p>
        </p:txBody>
      </p:sp>
      <p:pic>
        <p:nvPicPr>
          <p:cNvPr id="157" name="Picture 2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69280" y="5051900"/>
            <a:ext cx="828000" cy="28767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8" name="22 CuadroTexto"/>
          <p:cNvSpPr txBox="1">
            <a:spLocks noChangeArrowheads="1"/>
          </p:cNvSpPr>
          <p:nvPr/>
        </p:nvSpPr>
        <p:spPr bwMode="auto">
          <a:xfrm>
            <a:off x="6035947" y="5065032"/>
            <a:ext cx="5553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800" dirty="0">
                <a:latin typeface="Arial" charset="0"/>
                <a:cs typeface="Arial" charset="0"/>
              </a:rPr>
              <a:t>-ACTIN</a:t>
            </a:r>
          </a:p>
        </p:txBody>
      </p:sp>
      <p:sp>
        <p:nvSpPr>
          <p:cNvPr id="159" name="51 CuadroTexto"/>
          <p:cNvSpPr txBox="1">
            <a:spLocks noChangeArrowheads="1"/>
          </p:cNvSpPr>
          <p:nvPr/>
        </p:nvSpPr>
        <p:spPr bwMode="auto">
          <a:xfrm rot="16200000">
            <a:off x="5034711" y="3814968"/>
            <a:ext cx="1266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800" dirty="0">
                <a:latin typeface="Arial" charset="0"/>
                <a:cs typeface="Arial" charset="0"/>
              </a:rPr>
              <a:t>-</a:t>
            </a:r>
            <a:r>
              <a:rPr lang="es-ES" sz="800" dirty="0" err="1">
                <a:latin typeface="Arial" charset="0"/>
                <a:cs typeface="Arial" charset="0"/>
              </a:rPr>
              <a:t>Vehicle</a:t>
            </a:r>
            <a:endParaRPr lang="es-ES" sz="800" dirty="0">
              <a:latin typeface="Arial" charset="0"/>
              <a:cs typeface="Arial" charset="0"/>
            </a:endParaRPr>
          </a:p>
          <a:p>
            <a:pPr>
              <a:lnSpc>
                <a:spcPct val="200000"/>
              </a:lnSpc>
            </a:pPr>
            <a:r>
              <a:rPr lang="es-ES" sz="800" dirty="0">
                <a:latin typeface="Arial" charset="0"/>
                <a:cs typeface="Arial" charset="0"/>
              </a:rPr>
              <a:t>-SAHA (500 </a:t>
            </a:r>
            <a:r>
              <a:rPr lang="es-ES" sz="800" dirty="0" err="1">
                <a:latin typeface="Arial" charset="0"/>
                <a:cs typeface="Arial" charset="0"/>
              </a:rPr>
              <a:t>nM</a:t>
            </a:r>
            <a:r>
              <a:rPr lang="es-ES" sz="800" dirty="0">
                <a:latin typeface="Arial" charset="0"/>
                <a:cs typeface="Arial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s-ES" sz="800" dirty="0">
                <a:latin typeface="Arial" charset="0"/>
                <a:cs typeface="Arial" charset="0"/>
              </a:rPr>
              <a:t>-SAHA (1000 </a:t>
            </a:r>
            <a:r>
              <a:rPr lang="es-ES" sz="800" dirty="0" err="1">
                <a:latin typeface="Arial" charset="0"/>
                <a:cs typeface="Arial" charset="0"/>
              </a:rPr>
              <a:t>nM</a:t>
            </a:r>
            <a:r>
              <a:rPr lang="es-ES" sz="8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60" name="TextBox 194"/>
          <p:cNvSpPr txBox="1"/>
          <p:nvPr/>
        </p:nvSpPr>
        <p:spPr>
          <a:xfrm>
            <a:off x="4064098" y="4283968"/>
            <a:ext cx="285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b</a:t>
            </a:r>
          </a:p>
        </p:txBody>
      </p:sp>
      <p:pic>
        <p:nvPicPr>
          <p:cNvPr id="144" name="Imagen 14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441" y="6848412"/>
            <a:ext cx="684000" cy="684000"/>
          </a:xfrm>
          <a:prstGeom prst="rect">
            <a:avLst/>
          </a:prstGeom>
        </p:spPr>
      </p:pic>
      <p:pic>
        <p:nvPicPr>
          <p:cNvPr id="146" name="Imagen 14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441" y="7510580"/>
            <a:ext cx="684000" cy="684000"/>
          </a:xfrm>
          <a:prstGeom prst="rect">
            <a:avLst/>
          </a:prstGeom>
        </p:spPr>
      </p:pic>
      <p:sp>
        <p:nvSpPr>
          <p:cNvPr id="147" name="CuadroTexto 146"/>
          <p:cNvSpPr txBox="1"/>
          <p:nvPr/>
        </p:nvSpPr>
        <p:spPr>
          <a:xfrm>
            <a:off x="4396441" y="5936058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DMS114</a:t>
            </a:r>
          </a:p>
        </p:txBody>
      </p:sp>
      <p:pic>
        <p:nvPicPr>
          <p:cNvPr id="149" name="Imagen 148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441" y="6174134"/>
            <a:ext cx="684000" cy="684000"/>
          </a:xfrm>
          <a:prstGeom prst="rect">
            <a:avLst/>
          </a:prstGeom>
        </p:spPr>
      </p:pic>
      <p:sp>
        <p:nvSpPr>
          <p:cNvPr id="153" name="53 CuadroTexto"/>
          <p:cNvSpPr txBox="1"/>
          <p:nvPr/>
        </p:nvSpPr>
        <p:spPr>
          <a:xfrm rot="16200000">
            <a:off x="3834086" y="7686320"/>
            <a:ext cx="85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itchFamily="34" charset="0"/>
                <a:cs typeface="Arial" pitchFamily="34" charset="0"/>
              </a:rPr>
              <a:t>GSK126</a:t>
            </a:r>
            <a:r>
              <a:rPr lang="es-ES" sz="900" dirty="0">
                <a:latin typeface="Arial" charset="0"/>
                <a:ea typeface="MS PGothic" charset="0"/>
                <a:cs typeface="MS PGothic" charset="0"/>
              </a:rPr>
              <a:t> [1μM]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19 CuadroTexto"/>
          <p:cNvSpPr txBox="1"/>
          <p:nvPr/>
        </p:nvSpPr>
        <p:spPr>
          <a:xfrm rot="16200000">
            <a:off x="3999126" y="7012192"/>
            <a:ext cx="52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SAHA [</a:t>
            </a:r>
            <a:r>
              <a:rPr lang="es-ES" sz="900" dirty="0">
                <a:latin typeface="Arial" charset="0"/>
                <a:ea typeface="MS PGothic" charset="0"/>
                <a:cs typeface="MS PGothic" charset="0"/>
              </a:rPr>
              <a:t>1μM]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19 CuadroTexto"/>
          <p:cNvSpPr txBox="1"/>
          <p:nvPr/>
        </p:nvSpPr>
        <p:spPr>
          <a:xfrm rot="16200000">
            <a:off x="3908646" y="6378540"/>
            <a:ext cx="786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Vehicle</a:t>
            </a:r>
          </a:p>
        </p:txBody>
      </p:sp>
      <p:pic>
        <p:nvPicPr>
          <p:cNvPr id="156" name="Imagen 155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441" y="8206546"/>
            <a:ext cx="684000" cy="684000"/>
          </a:xfrm>
          <a:prstGeom prst="rect">
            <a:avLst/>
          </a:prstGeom>
        </p:spPr>
      </p:pic>
      <p:sp>
        <p:nvSpPr>
          <p:cNvPr id="161" name="53 CuadroTexto"/>
          <p:cNvSpPr txBox="1"/>
          <p:nvPr/>
        </p:nvSpPr>
        <p:spPr>
          <a:xfrm rot="16200000">
            <a:off x="3768174" y="8361811"/>
            <a:ext cx="98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GSK126</a:t>
            </a:r>
            <a:r>
              <a:rPr lang="es-ES" sz="900" dirty="0">
                <a:latin typeface="Arial" charset="0"/>
                <a:ea typeface="MS PGothic" charset="0"/>
                <a:cs typeface="MS PGothic" charset="0"/>
              </a:rPr>
              <a:t> [1μM]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/SAHA</a:t>
            </a:r>
            <a:r>
              <a:rPr lang="es-ES" sz="900" dirty="0">
                <a:latin typeface="Arial" charset="0"/>
                <a:ea typeface="MS PGothic" charset="0"/>
                <a:cs typeface="MS PGothic" charset="0"/>
              </a:rPr>
              <a:t> [1μM]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2" name="Imagen 161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5074727" y="6828485"/>
            <a:ext cx="684000" cy="684527"/>
          </a:xfrm>
          <a:prstGeom prst="rect">
            <a:avLst/>
          </a:prstGeom>
        </p:spPr>
      </p:pic>
      <p:pic>
        <p:nvPicPr>
          <p:cNvPr id="163" name="Imagen 162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074727" y="7510580"/>
            <a:ext cx="684000" cy="684000"/>
          </a:xfrm>
          <a:prstGeom prst="rect">
            <a:avLst/>
          </a:prstGeom>
        </p:spPr>
      </p:pic>
      <p:pic>
        <p:nvPicPr>
          <p:cNvPr id="164" name="Imagen 163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5074727" y="8206546"/>
            <a:ext cx="684000" cy="684000"/>
          </a:xfrm>
          <a:prstGeom prst="rect">
            <a:avLst/>
          </a:prstGeom>
        </p:spPr>
      </p:pic>
      <p:sp>
        <p:nvSpPr>
          <p:cNvPr id="165" name="CuadroTexto 164"/>
          <p:cNvSpPr txBox="1"/>
          <p:nvPr/>
        </p:nvSpPr>
        <p:spPr>
          <a:xfrm>
            <a:off x="5161290" y="5936058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H522</a:t>
            </a:r>
          </a:p>
        </p:txBody>
      </p:sp>
      <p:pic>
        <p:nvPicPr>
          <p:cNvPr id="166" name="Imagen 165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5074727" y="6164412"/>
            <a:ext cx="684000" cy="684000"/>
          </a:xfrm>
          <a:prstGeom prst="rect">
            <a:avLst/>
          </a:prstGeom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 rotWithShape="1">
          <a:blip r:embed="rId38" cstate="print"/>
          <a:srcRect l="16791" t="11244" r="21751" b="26911"/>
          <a:stretch/>
        </p:blipFill>
        <p:spPr bwMode="auto">
          <a:xfrm>
            <a:off x="2299474" y="7721226"/>
            <a:ext cx="1444673" cy="118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" name="Picture 2"/>
          <p:cNvPicPr>
            <a:picLocks noChangeAspect="1" noChangeArrowheads="1"/>
          </p:cNvPicPr>
          <p:nvPr/>
        </p:nvPicPr>
        <p:blipFill rotWithShape="1">
          <a:blip r:embed="rId39" cstate="print"/>
          <a:srcRect l="17812" t="5428" r="18588" b="37516"/>
          <a:stretch/>
        </p:blipFill>
        <p:spPr bwMode="auto">
          <a:xfrm>
            <a:off x="2323563" y="6676198"/>
            <a:ext cx="1439530" cy="103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" name="Picture 3"/>
          <p:cNvPicPr>
            <a:picLocks noChangeAspect="1" noChangeArrowheads="1"/>
          </p:cNvPicPr>
          <p:nvPr/>
        </p:nvPicPr>
        <p:blipFill rotWithShape="1">
          <a:blip r:embed="rId40" cstate="print"/>
          <a:srcRect l="8716" r="17137" b="27608"/>
          <a:stretch/>
        </p:blipFill>
        <p:spPr bwMode="auto">
          <a:xfrm>
            <a:off x="418192" y="7612884"/>
            <a:ext cx="1584177" cy="126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o 2"/>
          <p:cNvGrpSpPr/>
          <p:nvPr/>
        </p:nvGrpSpPr>
        <p:grpSpPr>
          <a:xfrm>
            <a:off x="3234632" y="6558542"/>
            <a:ext cx="1032518" cy="395867"/>
            <a:chOff x="834776" y="7817305"/>
            <a:chExt cx="1032518" cy="395867"/>
          </a:xfrm>
        </p:grpSpPr>
        <p:sp>
          <p:nvSpPr>
            <p:cNvPr id="128" name="CuadroTexto 1"/>
            <p:cNvSpPr txBox="1"/>
            <p:nvPr/>
          </p:nvSpPr>
          <p:spPr>
            <a:xfrm>
              <a:off x="834776" y="7817305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9" name="Picture 9"/>
            <p:cNvPicPr>
              <a:picLocks noChangeAspect="1" noChangeArrowheads="1"/>
            </p:cNvPicPr>
            <p:nvPr/>
          </p:nvPicPr>
          <p:blipFill rotWithShape="1">
            <a:blip r:embed="rId18" cstate="print"/>
            <a:srcRect l="59530" t="6343" r="34985" b="70775"/>
            <a:stretch/>
          </p:blipFill>
          <p:spPr bwMode="auto">
            <a:xfrm>
              <a:off x="846219" y="7843432"/>
              <a:ext cx="174482" cy="36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1" name="CuadroTexto 130"/>
            <p:cNvSpPr txBox="1"/>
            <p:nvPr/>
          </p:nvSpPr>
          <p:spPr>
            <a:xfrm>
              <a:off x="945247" y="7857331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Vehicle</a:t>
              </a:r>
            </a:p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GSK-126 [1 µM]</a:t>
              </a:r>
            </a:p>
          </p:txBody>
        </p:sp>
      </p:grpSp>
      <p:sp>
        <p:nvSpPr>
          <p:cNvPr id="137" name="CuadroTexto 136"/>
          <p:cNvSpPr txBox="1"/>
          <p:nvPr/>
        </p:nvSpPr>
        <p:spPr>
          <a:xfrm>
            <a:off x="1430381" y="8857021"/>
            <a:ext cx="17868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Log SAHA concentration [</a:t>
            </a:r>
            <a:r>
              <a:rPr lang="es-ES" sz="900" dirty="0">
                <a:latin typeface="Arial" charset="0"/>
                <a:ea typeface="MS PGothic" charset="0"/>
                <a:cs typeface="MS PGothic" charset="0"/>
              </a:rPr>
              <a:t>μ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sp>
        <p:nvSpPr>
          <p:cNvPr id="139" name="CuadroTexto 138"/>
          <p:cNvSpPr txBox="1"/>
          <p:nvPr/>
        </p:nvSpPr>
        <p:spPr>
          <a:xfrm rot="16200000">
            <a:off x="-860001" y="7619293"/>
            <a:ext cx="23439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% cell viability </a:t>
            </a:r>
            <a:r>
              <a:rPr lang="en-CA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to 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76" name="CuadroTexto 175"/>
          <p:cNvSpPr txBox="1"/>
          <p:nvPr/>
        </p:nvSpPr>
        <p:spPr>
          <a:xfrm>
            <a:off x="2382266" y="7731407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DMS273</a:t>
            </a:r>
          </a:p>
        </p:txBody>
      </p:sp>
      <p:graphicFrame>
        <p:nvGraphicFramePr>
          <p:cNvPr id="178" name="Tabla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71971"/>
              </p:ext>
            </p:extLst>
          </p:nvPr>
        </p:nvGraphicFramePr>
        <p:xfrm>
          <a:off x="580196" y="7329040"/>
          <a:ext cx="838200" cy="2838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24089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</a:t>
                      </a:r>
                      <a:r>
                        <a:rPr lang="en-US" sz="9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1.9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1.5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pic>
        <p:nvPicPr>
          <p:cNvPr id="179" name="Picture 9"/>
          <p:cNvPicPr>
            <a:picLocks noChangeAspect="1" noChangeArrowheads="1"/>
          </p:cNvPicPr>
          <p:nvPr/>
        </p:nvPicPr>
        <p:blipFill rotWithShape="1">
          <a:blip r:embed="rId18" cstate="print"/>
          <a:srcRect l="59530" t="6343" r="34985" b="70775"/>
          <a:stretch/>
        </p:blipFill>
        <p:spPr bwMode="auto">
          <a:xfrm>
            <a:off x="607751" y="7304207"/>
            <a:ext cx="174482" cy="3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0" name="Tabla 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208770"/>
              </p:ext>
            </p:extLst>
          </p:nvPr>
        </p:nvGraphicFramePr>
        <p:xfrm>
          <a:off x="2373636" y="7323630"/>
          <a:ext cx="838200" cy="2838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</a:t>
                      </a:r>
                      <a:r>
                        <a:rPr lang="en-US" sz="9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0.57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0.54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pic>
        <p:nvPicPr>
          <p:cNvPr id="181" name="Picture 9"/>
          <p:cNvPicPr>
            <a:picLocks noChangeAspect="1" noChangeArrowheads="1"/>
          </p:cNvPicPr>
          <p:nvPr/>
        </p:nvPicPr>
        <p:blipFill rotWithShape="1">
          <a:blip r:embed="rId18" cstate="print"/>
          <a:srcRect l="59530" t="6343" r="34985" b="70775"/>
          <a:stretch/>
        </p:blipFill>
        <p:spPr bwMode="auto">
          <a:xfrm>
            <a:off x="2361585" y="7289705"/>
            <a:ext cx="174482" cy="3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2" name="Tabla 1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114271"/>
              </p:ext>
            </p:extLst>
          </p:nvPr>
        </p:nvGraphicFramePr>
        <p:xfrm>
          <a:off x="593883" y="8393338"/>
          <a:ext cx="838200" cy="2838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2.6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3.0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pic>
        <p:nvPicPr>
          <p:cNvPr id="183" name="Picture 9"/>
          <p:cNvPicPr>
            <a:picLocks noChangeAspect="1" noChangeArrowheads="1"/>
          </p:cNvPicPr>
          <p:nvPr/>
        </p:nvPicPr>
        <p:blipFill rotWithShape="1">
          <a:blip r:embed="rId18" cstate="print"/>
          <a:srcRect l="59530" t="6343" r="34985" b="70775"/>
          <a:stretch/>
        </p:blipFill>
        <p:spPr bwMode="auto">
          <a:xfrm>
            <a:off x="622179" y="8350390"/>
            <a:ext cx="174482" cy="3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4" name="Tabla 1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167585"/>
              </p:ext>
            </p:extLst>
          </p:nvPr>
        </p:nvGraphicFramePr>
        <p:xfrm>
          <a:off x="2318563" y="8427115"/>
          <a:ext cx="838200" cy="2838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0.2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2.6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pic>
        <p:nvPicPr>
          <p:cNvPr id="185" name="Picture 9"/>
          <p:cNvPicPr>
            <a:picLocks noChangeAspect="1" noChangeArrowheads="1"/>
          </p:cNvPicPr>
          <p:nvPr/>
        </p:nvPicPr>
        <p:blipFill rotWithShape="1">
          <a:blip r:embed="rId18" cstate="print"/>
          <a:srcRect l="59530" t="6343" r="34985" b="70775"/>
          <a:stretch/>
        </p:blipFill>
        <p:spPr bwMode="auto">
          <a:xfrm>
            <a:off x="2362663" y="8394089"/>
            <a:ext cx="174482" cy="3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41" cstate="print"/>
          <a:srcRect l="15101" t="10550" b="16611"/>
          <a:stretch>
            <a:fillRect/>
          </a:stretch>
        </p:blipFill>
        <p:spPr bwMode="auto">
          <a:xfrm>
            <a:off x="3533264" y="339975"/>
            <a:ext cx="1589460" cy="103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8" name="CuadroTexto 117"/>
          <p:cNvSpPr txBox="1"/>
          <p:nvPr/>
        </p:nvSpPr>
        <p:spPr>
          <a:xfrm>
            <a:off x="4653532" y="338211"/>
            <a:ext cx="39626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H82</a:t>
            </a:r>
          </a:p>
        </p:txBody>
      </p:sp>
      <p:graphicFrame>
        <p:nvGraphicFramePr>
          <p:cNvPr id="127" name="Tabla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300123"/>
              </p:ext>
            </p:extLst>
          </p:nvPr>
        </p:nvGraphicFramePr>
        <p:xfrm>
          <a:off x="3499485" y="1156654"/>
          <a:ext cx="838200" cy="14668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9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9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0.68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pic>
        <p:nvPicPr>
          <p:cNvPr id="203" name="Imagen 202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758727" y="6812106"/>
            <a:ext cx="684000" cy="684000"/>
          </a:xfrm>
          <a:prstGeom prst="rect">
            <a:avLst/>
          </a:prstGeom>
        </p:spPr>
      </p:pic>
      <p:pic>
        <p:nvPicPr>
          <p:cNvPr id="204" name="Imagen 203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5758727" y="6138355"/>
            <a:ext cx="684000" cy="684000"/>
          </a:xfrm>
          <a:prstGeom prst="rect">
            <a:avLst/>
          </a:prstGeom>
        </p:spPr>
      </p:pic>
      <p:pic>
        <p:nvPicPr>
          <p:cNvPr id="205" name="Imagen 204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5758727" y="7510580"/>
            <a:ext cx="684000" cy="684000"/>
          </a:xfrm>
          <a:prstGeom prst="rect">
            <a:avLst/>
          </a:prstGeom>
        </p:spPr>
      </p:pic>
      <p:pic>
        <p:nvPicPr>
          <p:cNvPr id="206" name="Imagen 205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5760152" y="8206546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7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3463" t="23228" r="29996" b="15619"/>
          <a:stretch/>
        </p:blipFill>
        <p:spPr bwMode="auto">
          <a:xfrm>
            <a:off x="1362273" y="4680817"/>
            <a:ext cx="745200" cy="32080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8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416" t="12428" r="30872" b="-627"/>
          <a:stretch/>
        </p:blipFill>
        <p:spPr bwMode="auto">
          <a:xfrm>
            <a:off x="1362273" y="4400660"/>
            <a:ext cx="745200" cy="32180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8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037" t="9542" r="74014" b="2381"/>
          <a:stretch/>
        </p:blipFill>
        <p:spPr bwMode="auto">
          <a:xfrm>
            <a:off x="482208" y="4675351"/>
            <a:ext cx="745200" cy="32627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8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424" t="14967" r="70933" b="7544"/>
          <a:stretch/>
        </p:blipFill>
        <p:spPr bwMode="auto">
          <a:xfrm>
            <a:off x="482208" y="4410271"/>
            <a:ext cx="745200" cy="2984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4032" y="8574916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Fig.2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98" name="Imagen 97"/>
          <p:cNvPicPr>
            <a:picLocks noChangeAspect="1"/>
          </p:cNvPicPr>
          <p:nvPr/>
        </p:nvPicPr>
        <p:blipFill rotWithShape="1">
          <a:blip r:embed="rId6" cstate="print">
            <a:lum contrast="20000"/>
          </a:blip>
          <a:srcRect r="1096"/>
          <a:stretch/>
        </p:blipFill>
        <p:spPr>
          <a:xfrm>
            <a:off x="3986690" y="4990325"/>
            <a:ext cx="936000" cy="20693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9" name="Imagen 98"/>
          <p:cNvPicPr>
            <a:picLocks noChangeAspect="1"/>
          </p:cNvPicPr>
          <p:nvPr/>
        </p:nvPicPr>
        <p:blipFill rotWithShape="1">
          <a:blip r:embed="rId7" cstate="print">
            <a:lum bright="20000" contrast="-20000"/>
          </a:blip>
          <a:srcRect l="1" r="889"/>
          <a:stretch/>
        </p:blipFill>
        <p:spPr>
          <a:xfrm>
            <a:off x="3986690" y="4605026"/>
            <a:ext cx="936000" cy="234875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0" name="Imagen 99"/>
          <p:cNvPicPr>
            <a:picLocks noChangeAspect="1"/>
          </p:cNvPicPr>
          <p:nvPr/>
        </p:nvPicPr>
        <p:blipFill rotWithShape="1">
          <a:blip r:embed="rId8" cstate="print">
            <a:lum contrast="20000"/>
          </a:blip>
          <a:srcRect l="1" r="889"/>
          <a:stretch/>
        </p:blipFill>
        <p:spPr>
          <a:xfrm>
            <a:off x="3986690" y="4807977"/>
            <a:ext cx="936000" cy="187855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9" name="Imagen 108"/>
          <p:cNvPicPr>
            <a:picLocks noChangeAspect="1"/>
          </p:cNvPicPr>
          <p:nvPr/>
        </p:nvPicPr>
        <p:blipFill rotWithShape="1">
          <a:blip r:embed="rId9" cstate="print">
            <a:lum contrast="20000"/>
          </a:blip>
          <a:srcRect r="1096"/>
          <a:stretch/>
        </p:blipFill>
        <p:spPr>
          <a:xfrm>
            <a:off x="3986690" y="5184884"/>
            <a:ext cx="936000" cy="20457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1" name="CuadroTexto 110"/>
          <p:cNvSpPr txBox="1"/>
          <p:nvPr/>
        </p:nvSpPr>
        <p:spPr>
          <a:xfrm>
            <a:off x="4104171" y="4406034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shNT   #1   #4</a:t>
            </a:r>
          </a:p>
        </p:txBody>
      </p:sp>
      <p:sp>
        <p:nvSpPr>
          <p:cNvPr id="112" name="CuadroTexto 111"/>
          <p:cNvSpPr txBox="1"/>
          <p:nvPr/>
        </p:nvSpPr>
        <p:spPr>
          <a:xfrm>
            <a:off x="3686594" y="4416873"/>
            <a:ext cx="5693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Parental</a:t>
            </a:r>
          </a:p>
        </p:txBody>
      </p:sp>
      <p:sp>
        <p:nvSpPr>
          <p:cNvPr id="113" name="CuadroTexto 112"/>
          <p:cNvSpPr txBox="1"/>
          <p:nvPr/>
        </p:nvSpPr>
        <p:spPr>
          <a:xfrm>
            <a:off x="4228302" y="4206931"/>
            <a:ext cx="864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shSMARCA4</a:t>
            </a:r>
          </a:p>
        </p:txBody>
      </p:sp>
      <p:sp>
        <p:nvSpPr>
          <p:cNvPr id="115" name="CuadroTexto 114"/>
          <p:cNvSpPr txBox="1"/>
          <p:nvPr/>
        </p:nvSpPr>
        <p:spPr>
          <a:xfrm>
            <a:off x="4035755" y="5362715"/>
            <a:ext cx="908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DMS273</a:t>
            </a:r>
          </a:p>
        </p:txBody>
      </p:sp>
      <p:sp>
        <p:nvSpPr>
          <p:cNvPr id="156" name="25 CuadroTexto"/>
          <p:cNvSpPr txBox="1">
            <a:spLocks noChangeArrowheads="1"/>
          </p:cNvSpPr>
          <p:nvPr/>
        </p:nvSpPr>
        <p:spPr bwMode="auto">
          <a:xfrm>
            <a:off x="1288070" y="3079861"/>
            <a:ext cx="10468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H1299-</a:t>
            </a:r>
          </a:p>
          <a:p>
            <a:pPr>
              <a:defRPr/>
            </a:pPr>
            <a:r>
              <a:rPr lang="en-US" sz="9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mutSMARCA4</a:t>
            </a:r>
            <a:endParaRPr lang="en-US" sz="900" dirty="0">
              <a:latin typeface="Arial" pitchFamily="34" charset="0"/>
              <a:ea typeface="Geneva" pitchFamily="126" charset="-128"/>
              <a:cs typeface="Arial" pitchFamily="34" charset="0"/>
            </a:endParaRPr>
          </a:p>
        </p:txBody>
      </p:sp>
      <p:sp>
        <p:nvSpPr>
          <p:cNvPr id="157" name="25 CuadroTexto"/>
          <p:cNvSpPr txBox="1">
            <a:spLocks noChangeArrowheads="1"/>
          </p:cNvSpPr>
          <p:nvPr/>
        </p:nvSpPr>
        <p:spPr bwMode="auto">
          <a:xfrm>
            <a:off x="426540" y="3091900"/>
            <a:ext cx="911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900" dirty="0" smtClean="0">
                <a:latin typeface="Arial" charset="0"/>
                <a:cs typeface="Arial" charset="0"/>
              </a:rPr>
              <a:t>H1299-</a:t>
            </a:r>
          </a:p>
          <a:p>
            <a:pPr eaLnBrk="1" hangingPunct="1"/>
            <a:r>
              <a:rPr lang="en-US" sz="900" dirty="0" smtClean="0">
                <a:latin typeface="Arial" charset="0"/>
                <a:cs typeface="Arial" charset="0"/>
              </a:rPr>
              <a:t>wtSMARCA4</a:t>
            </a:r>
            <a:endParaRPr lang="en-US" sz="900" dirty="0">
              <a:latin typeface="Arial" charset="0"/>
              <a:cs typeface="Arial" charset="0"/>
            </a:endParaRPr>
          </a:p>
        </p:txBody>
      </p:sp>
      <p:pic>
        <p:nvPicPr>
          <p:cNvPr id="202" name="Imagen 201"/>
          <p:cNvPicPr>
            <a:picLocks noChangeAspect="1"/>
          </p:cNvPicPr>
          <p:nvPr/>
        </p:nvPicPr>
        <p:blipFill rotWithShape="1">
          <a:blip r:embed="rId10" cstate="print">
            <a:lum contrast="20000"/>
          </a:blip>
          <a:srcRect l="760" t="84627" r="1743" b="1393"/>
          <a:stretch/>
        </p:blipFill>
        <p:spPr>
          <a:xfrm>
            <a:off x="5011838" y="5163842"/>
            <a:ext cx="828000" cy="206715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0" name="Imagen 209"/>
          <p:cNvPicPr>
            <a:picLocks noChangeAspect="1"/>
          </p:cNvPicPr>
          <p:nvPr/>
        </p:nvPicPr>
        <p:blipFill>
          <a:blip r:embed="rId11" cstate="print">
            <a:lum contrast="20000"/>
          </a:blip>
          <a:stretch>
            <a:fillRect/>
          </a:stretch>
        </p:blipFill>
        <p:spPr>
          <a:xfrm>
            <a:off x="5011838" y="4968323"/>
            <a:ext cx="828000" cy="21006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1" name="Imagen 210"/>
          <p:cNvPicPr>
            <a:picLocks noChangeAspect="1"/>
          </p:cNvPicPr>
          <p:nvPr/>
        </p:nvPicPr>
        <p:blipFill>
          <a:blip r:embed="rId12" cstate="print">
            <a:lum contrast="40000"/>
          </a:blip>
          <a:stretch>
            <a:fillRect/>
          </a:stretch>
        </p:blipFill>
        <p:spPr>
          <a:xfrm>
            <a:off x="5011838" y="4788059"/>
            <a:ext cx="828000" cy="19010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2" name="CuadroTexto 211"/>
          <p:cNvSpPr txBox="1"/>
          <p:nvPr/>
        </p:nvSpPr>
        <p:spPr>
          <a:xfrm>
            <a:off x="4952604" y="4404107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shNT    #1     #4</a:t>
            </a:r>
          </a:p>
        </p:txBody>
      </p:sp>
      <p:sp>
        <p:nvSpPr>
          <p:cNvPr id="213" name="24 CuadroTexto"/>
          <p:cNvSpPr txBox="1">
            <a:spLocks noChangeArrowheads="1"/>
          </p:cNvSpPr>
          <p:nvPr/>
        </p:nvSpPr>
        <p:spPr bwMode="auto">
          <a:xfrm>
            <a:off x="5767912" y="4568509"/>
            <a:ext cx="780983" cy="86177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-SMARCA4</a:t>
            </a:r>
          </a:p>
          <a:p>
            <a:pPr>
              <a:lnSpc>
                <a:spcPts val="1500"/>
              </a:lnSpc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-KDM6B</a:t>
            </a:r>
          </a:p>
          <a:p>
            <a:pPr>
              <a:lnSpc>
                <a:spcPts val="1500"/>
              </a:lnSpc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-KDM6A</a:t>
            </a:r>
          </a:p>
          <a:p>
            <a:pPr>
              <a:lnSpc>
                <a:spcPts val="1500"/>
              </a:lnSpc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-TUBULIN</a:t>
            </a:r>
          </a:p>
        </p:txBody>
      </p:sp>
      <p:sp>
        <p:nvSpPr>
          <p:cNvPr id="214" name="CuadroTexto 213"/>
          <p:cNvSpPr txBox="1"/>
          <p:nvPr/>
        </p:nvSpPr>
        <p:spPr>
          <a:xfrm>
            <a:off x="5011838" y="5353217"/>
            <a:ext cx="908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H69</a:t>
            </a:r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6B589161-8A7C-49CC-8246-C2482CCD41A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lum/>
          </a:blip>
          <a:srcRect l="1137" t="8069" r="46307" b="7135"/>
          <a:stretch/>
        </p:blipFill>
        <p:spPr>
          <a:xfrm>
            <a:off x="1362273" y="4086849"/>
            <a:ext cx="745200" cy="25769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4243E323-7DB2-409E-A11E-74F63304C7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/>
          </a:blip>
          <a:srcRect t="1" r="48440" b="7752"/>
          <a:stretch/>
        </p:blipFill>
        <p:spPr>
          <a:xfrm>
            <a:off x="1362273" y="3572884"/>
            <a:ext cx="744536" cy="26161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CB922039-DFCF-45D6-986A-A03CB5CF7E4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lum/>
          </a:blip>
          <a:srcRect l="50361" t="9721" r="-1"/>
          <a:stretch/>
        </p:blipFill>
        <p:spPr>
          <a:xfrm>
            <a:off x="482208" y="3831268"/>
            <a:ext cx="744536" cy="26955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F2BFCE31-BAF9-445E-B931-5E164AFCE93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lum/>
          </a:blip>
          <a:srcRect l="51361" t="8069" b="7135"/>
          <a:stretch/>
        </p:blipFill>
        <p:spPr>
          <a:xfrm>
            <a:off x="482208" y="4086849"/>
            <a:ext cx="744536" cy="25662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884041B0-FB7B-4669-8329-6DD1D05EFBC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/>
          </a:blip>
          <a:srcRect l="49359" t="1" b="8220"/>
          <a:stretch/>
        </p:blipFill>
        <p:spPr>
          <a:xfrm>
            <a:off x="482208" y="3572884"/>
            <a:ext cx="744536" cy="27311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90" name="CuadroTexto 89">
            <a:extLst>
              <a:ext uri="{FF2B5EF4-FFF2-40B4-BE49-F238E27FC236}">
                <a16:creationId xmlns:a16="http://schemas.microsoft.com/office/drawing/2014/main" id="{54CF6888-C751-4117-9153-B2DBD7EE263D}"/>
              </a:ext>
            </a:extLst>
          </p:cNvPr>
          <p:cNvSpPr txBox="1"/>
          <p:nvPr/>
        </p:nvSpPr>
        <p:spPr>
          <a:xfrm>
            <a:off x="563864" y="3357500"/>
            <a:ext cx="235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CEFAC405-26C6-4A86-AFC9-F3720DD57D34}"/>
              </a:ext>
            </a:extLst>
          </p:cNvPr>
          <p:cNvSpPr txBox="1"/>
          <p:nvPr/>
        </p:nvSpPr>
        <p:spPr>
          <a:xfrm>
            <a:off x="921392" y="3357500"/>
            <a:ext cx="274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90628510-28A2-481C-931A-4E52D06C97FB}"/>
              </a:ext>
            </a:extLst>
          </p:cNvPr>
          <p:cNvSpPr txBox="1"/>
          <p:nvPr/>
        </p:nvSpPr>
        <p:spPr>
          <a:xfrm>
            <a:off x="2048485" y="3387638"/>
            <a:ext cx="457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Dox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Imagen 92">
            <a:extLst>
              <a:ext uri="{FF2B5EF4-FFF2-40B4-BE49-F238E27FC236}">
                <a16:creationId xmlns:a16="http://schemas.microsoft.com/office/drawing/2014/main" id="{3AC1DFF2-85D5-4C35-9270-84EBD52A571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lum/>
          </a:blip>
          <a:srcRect t="4627" r="50827" b="29944"/>
          <a:stretch/>
        </p:blipFill>
        <p:spPr>
          <a:xfrm>
            <a:off x="1362273" y="3828562"/>
            <a:ext cx="744536" cy="26555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2A6348BB-F95B-4BAF-AE81-877F83BB1488}"/>
              </a:ext>
            </a:extLst>
          </p:cNvPr>
          <p:cNvSpPr txBox="1"/>
          <p:nvPr/>
        </p:nvSpPr>
        <p:spPr>
          <a:xfrm>
            <a:off x="1425331" y="3357500"/>
            <a:ext cx="235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225385A6-0980-4C6A-A68E-13A250FA1F48}"/>
              </a:ext>
            </a:extLst>
          </p:cNvPr>
          <p:cNvSpPr txBox="1"/>
          <p:nvPr/>
        </p:nvSpPr>
        <p:spPr>
          <a:xfrm>
            <a:off x="1782859" y="3357500"/>
            <a:ext cx="274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8A41BBED-43B5-4603-AD28-B21A85C2F33D}"/>
              </a:ext>
            </a:extLst>
          </p:cNvPr>
          <p:cNvSpPr txBox="1"/>
          <p:nvPr/>
        </p:nvSpPr>
        <p:spPr>
          <a:xfrm>
            <a:off x="2019877" y="3836728"/>
            <a:ext cx="7701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-KDM6A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FFCF45F9-11BE-4263-90B8-EEA99F024C34}"/>
              </a:ext>
            </a:extLst>
          </p:cNvPr>
          <p:cNvSpPr txBox="1"/>
          <p:nvPr/>
        </p:nvSpPr>
        <p:spPr>
          <a:xfrm>
            <a:off x="2019877" y="3581065"/>
            <a:ext cx="7421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-KDM6B</a:t>
            </a: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6B9C38A1-CC4A-42E1-8DC7-B0B71298F27E}"/>
              </a:ext>
            </a:extLst>
          </p:cNvPr>
          <p:cNvSpPr txBox="1"/>
          <p:nvPr/>
        </p:nvSpPr>
        <p:spPr>
          <a:xfrm>
            <a:off x="2019878" y="4097058"/>
            <a:ext cx="846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TUBULIN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21509" y="3035455"/>
            <a:ext cx="28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60170" y="139414"/>
            <a:ext cx="29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1" name="Rectángulo 80"/>
          <p:cNvSpPr/>
          <p:nvPr/>
        </p:nvSpPr>
        <p:spPr>
          <a:xfrm>
            <a:off x="121509" y="185360"/>
            <a:ext cx="29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19 Conector recto"/>
          <p:cNvCxnSpPr/>
          <p:nvPr/>
        </p:nvCxnSpPr>
        <p:spPr>
          <a:xfrm flipV="1">
            <a:off x="4416071" y="4406034"/>
            <a:ext cx="54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Imagen 103"/>
          <p:cNvPicPr>
            <a:picLocks noChangeAspect="1"/>
          </p:cNvPicPr>
          <p:nvPr/>
        </p:nvPicPr>
        <p:blipFill rotWithShape="1">
          <a:blip r:embed="rId17">
            <a:lum bright="20000"/>
          </a:blip>
          <a:srcRect t="5294" b="5537"/>
          <a:stretch/>
        </p:blipFill>
        <p:spPr>
          <a:xfrm>
            <a:off x="5010763" y="4595528"/>
            <a:ext cx="829075" cy="209597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7" name="CuadroTexto 106"/>
          <p:cNvSpPr txBox="1"/>
          <p:nvPr/>
        </p:nvSpPr>
        <p:spPr>
          <a:xfrm>
            <a:off x="5176196" y="4211710"/>
            <a:ext cx="864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shSMARCA4</a:t>
            </a:r>
          </a:p>
        </p:txBody>
      </p:sp>
      <p:cxnSp>
        <p:nvCxnSpPr>
          <p:cNvPr id="108" name="19 Conector recto"/>
          <p:cNvCxnSpPr/>
          <p:nvPr/>
        </p:nvCxnSpPr>
        <p:spPr>
          <a:xfrm flipV="1">
            <a:off x="5363965" y="4410813"/>
            <a:ext cx="54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upo 109"/>
          <p:cNvGrpSpPr/>
          <p:nvPr/>
        </p:nvGrpSpPr>
        <p:grpSpPr>
          <a:xfrm>
            <a:off x="404664" y="211100"/>
            <a:ext cx="2232842" cy="2738101"/>
            <a:chOff x="223764" y="-5912"/>
            <a:chExt cx="2065040" cy="2377719"/>
          </a:xfrm>
        </p:grpSpPr>
        <p:sp>
          <p:nvSpPr>
            <p:cNvPr id="116" name="CuadroTexto 115"/>
            <p:cNvSpPr txBox="1"/>
            <p:nvPr/>
          </p:nvSpPr>
          <p:spPr>
            <a:xfrm>
              <a:off x="1477471" y="-5912"/>
              <a:ext cx="7665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-3.0  1:1  3.0</a:t>
              </a:r>
            </a:p>
          </p:txBody>
        </p:sp>
        <p:pic>
          <p:nvPicPr>
            <p:cNvPr id="117" name="Picture 4"/>
            <p:cNvPicPr>
              <a:picLocks noChangeAspect="1"/>
            </p:cNvPicPr>
            <p:nvPr/>
          </p:nvPicPr>
          <p:blipFill rotWithShape="1">
            <a:blip r:embed="rId18" cstate="print"/>
            <a:srcRect l="50510" t="30204" r="-1" b="2786"/>
            <a:stretch/>
          </p:blipFill>
          <p:spPr>
            <a:xfrm>
              <a:off x="476106" y="598512"/>
              <a:ext cx="1812698" cy="1773295"/>
            </a:xfrm>
            <a:prstGeom prst="rect">
              <a:avLst/>
            </a:prstGeom>
          </p:spPr>
        </p:pic>
        <p:sp>
          <p:nvSpPr>
            <p:cNvPr id="119" name="CuadroTexto 118"/>
            <p:cNvSpPr txBox="1"/>
            <p:nvPr/>
          </p:nvSpPr>
          <p:spPr>
            <a:xfrm rot="16200000">
              <a:off x="1078288" y="-497759"/>
              <a:ext cx="534814" cy="1793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KDM2A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KDM6A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KDM4C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KDM4A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KDM3B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KDM5A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KDM3A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KDM6B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KDM5B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SMARCA4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KDM4B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KDM1A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KDM2B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KDM1B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KDM7A</a:t>
              </a:r>
            </a:p>
            <a:p>
              <a:pPr>
                <a:lnSpc>
                  <a:spcPts val="900"/>
                </a:lnSpc>
              </a:pPr>
              <a:r>
                <a:rPr lang="en-US" sz="700" i="1" dirty="0">
                  <a:latin typeface="Arial" panose="020B0604020202020204" pitchFamily="34" charset="0"/>
                  <a:cs typeface="Arial" panose="020B0604020202020204" pitchFamily="34" charset="0"/>
                </a:rPr>
                <a:t>KDM8</a:t>
              </a:r>
            </a:p>
          </p:txBody>
        </p:sp>
        <p:cxnSp>
          <p:nvCxnSpPr>
            <p:cNvPr id="120" name="Conector recto 119"/>
            <p:cNvCxnSpPr/>
            <p:nvPr/>
          </p:nvCxnSpPr>
          <p:spPr>
            <a:xfrm>
              <a:off x="444141" y="612160"/>
              <a:ext cx="0" cy="607692"/>
            </a:xfrm>
            <a:prstGeom prst="line">
              <a:avLst/>
            </a:prstGeom>
            <a:ln w="28575">
              <a:solidFill>
                <a:srgbClr val="E9C2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442926" y="1479327"/>
              <a:ext cx="0" cy="864000"/>
            </a:xfrm>
            <a:prstGeom prst="line">
              <a:avLst/>
            </a:prstGeom>
            <a:ln w="28575">
              <a:solidFill>
                <a:srgbClr val="004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uadroTexto 122"/>
            <p:cNvSpPr txBox="1"/>
            <p:nvPr/>
          </p:nvSpPr>
          <p:spPr>
            <a:xfrm rot="16200000">
              <a:off x="-731101" y="1201498"/>
              <a:ext cx="21251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LOW </a:t>
              </a:r>
              <a:r>
                <a:rPr lang="en-US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SMARCA4         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en-US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SMARCA4 </a:t>
              </a:r>
            </a:p>
          </p:txBody>
        </p:sp>
        <p:pic>
          <p:nvPicPr>
            <p:cNvPr id="124" name="Picture 9"/>
            <p:cNvPicPr>
              <a:picLocks noChangeAspect="1"/>
            </p:cNvPicPr>
            <p:nvPr/>
          </p:nvPicPr>
          <p:blipFill rotWithShape="1">
            <a:blip r:embed="rId19" cstate="print"/>
            <a:srcRect l="60760" t="3564" r="3071" b="93857"/>
            <a:stretch/>
          </p:blipFill>
          <p:spPr>
            <a:xfrm>
              <a:off x="1663821" y="175877"/>
              <a:ext cx="393803" cy="76986"/>
            </a:xfrm>
            <a:prstGeom prst="rect">
              <a:avLst/>
            </a:prstGeom>
          </p:spPr>
        </p:pic>
      </p:grpSp>
      <p:sp>
        <p:nvSpPr>
          <p:cNvPr id="15" name="Rectángulo 14"/>
          <p:cNvSpPr/>
          <p:nvPr/>
        </p:nvSpPr>
        <p:spPr>
          <a:xfrm>
            <a:off x="2027163" y="4317445"/>
            <a:ext cx="831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-EZH2</a:t>
            </a:r>
          </a:p>
          <a:p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-TUBULIN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0"/>
          <a:srcRect l="27356" b="34395"/>
          <a:stretch/>
        </p:blipFill>
        <p:spPr>
          <a:xfrm>
            <a:off x="3690352" y="304236"/>
            <a:ext cx="1930691" cy="2479380"/>
          </a:xfrm>
          <a:prstGeom prst="rect">
            <a:avLst/>
          </a:prstGeom>
        </p:spPr>
      </p:pic>
      <p:sp>
        <p:nvSpPr>
          <p:cNvPr id="62" name="24 CuadroTexto"/>
          <p:cNvSpPr txBox="1">
            <a:spLocks noChangeArrowheads="1"/>
          </p:cNvSpPr>
          <p:nvPr/>
        </p:nvSpPr>
        <p:spPr bwMode="auto">
          <a:xfrm>
            <a:off x="4077858" y="3698526"/>
            <a:ext cx="641522" cy="28469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i="1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KDM6A</a:t>
            </a:r>
            <a:endParaRPr lang="en-US" sz="1000" b="1" i="1" dirty="0">
              <a:latin typeface="Arial" pitchFamily="34" charset="0"/>
              <a:ea typeface="Geneva" pitchFamily="126" charset="-128"/>
              <a:cs typeface="Arial" pitchFamily="34" charset="0"/>
            </a:endParaRPr>
          </a:p>
        </p:txBody>
      </p:sp>
      <p:sp>
        <p:nvSpPr>
          <p:cNvPr id="64" name="24 CuadroTexto"/>
          <p:cNvSpPr txBox="1">
            <a:spLocks noChangeArrowheads="1"/>
          </p:cNvSpPr>
          <p:nvPr/>
        </p:nvSpPr>
        <p:spPr bwMode="auto">
          <a:xfrm>
            <a:off x="4749032" y="3698526"/>
            <a:ext cx="641522" cy="28469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000" b="1" i="1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KDM6B</a:t>
            </a:r>
            <a:endParaRPr lang="en-US" sz="1000" b="1" i="1" dirty="0">
              <a:latin typeface="Arial" pitchFamily="34" charset="0"/>
              <a:ea typeface="Geneva" pitchFamily="126" charset="-128"/>
              <a:cs typeface="Arial" pitchFamily="34" charset="0"/>
            </a:endParaRPr>
          </a:p>
        </p:txBody>
      </p:sp>
      <p:sp>
        <p:nvSpPr>
          <p:cNvPr id="65" name="CuadroTexto 64"/>
          <p:cNvSpPr txBox="1"/>
          <p:nvPr/>
        </p:nvSpPr>
        <p:spPr>
          <a:xfrm rot="16200000">
            <a:off x="3698570" y="3032168"/>
            <a:ext cx="13060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SMARCA4- </a:t>
            </a:r>
          </a:p>
          <a:p>
            <a:pPr algn="r">
              <a:lnSpc>
                <a:spcPts val="1400"/>
              </a:lnSpc>
            </a:pP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400"/>
              </a:lnSpc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SMARCA4- 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uadroTexto 65"/>
          <p:cNvSpPr txBox="1"/>
          <p:nvPr/>
        </p:nvSpPr>
        <p:spPr>
          <a:xfrm rot="16200000">
            <a:off x="4463175" y="3032168"/>
            <a:ext cx="13060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SMARCA4- </a:t>
            </a:r>
          </a:p>
          <a:p>
            <a:pPr algn="r">
              <a:lnSpc>
                <a:spcPts val="1400"/>
              </a:lnSpc>
            </a:pP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400"/>
              </a:lnSpc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SMARCA4- 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2167762" y="1426571"/>
            <a:ext cx="27920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expression </a:t>
            </a:r>
            <a:r>
              <a:rPr lang="en-US" sz="105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(z-Scores </a:t>
            </a:r>
            <a:r>
              <a:rPr lang="en-US" sz="105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</a:t>
            </a:r>
            <a:endParaRPr lang="en-US" sz="105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05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diploid </a:t>
            </a:r>
            <a:r>
              <a:rPr lang="en-US" sz="105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samples)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4036115" y="307542"/>
            <a:ext cx="5533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&lt;0.01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4734923" y="303734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&lt;0.0001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4059089" y="534566"/>
            <a:ext cx="4654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>
            <a:off x="4800719" y="549629"/>
            <a:ext cx="4654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5218919" y="668814"/>
            <a:ext cx="163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LOW SMARCA4 (n=65)</a:t>
            </a:r>
          </a:p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HIGH SMARCA4 (n=165)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3654941" y="4086849"/>
            <a:ext cx="28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6"/>
          <p:cNvPicPr>
            <a:picLocks noChangeAspect="1" noChangeArrowheads="1"/>
          </p:cNvPicPr>
          <p:nvPr/>
        </p:nvPicPr>
        <p:blipFill rotWithShape="1">
          <a:blip r:embed="rId21" cstate="print"/>
          <a:srcRect t="12368"/>
          <a:stretch/>
        </p:blipFill>
        <p:spPr bwMode="auto">
          <a:xfrm>
            <a:off x="293066" y="5588152"/>
            <a:ext cx="3911056" cy="281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17 Rectángulo"/>
          <p:cNvSpPr/>
          <p:nvPr/>
        </p:nvSpPr>
        <p:spPr>
          <a:xfrm>
            <a:off x="2334943" y="7090972"/>
            <a:ext cx="1163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 smtClean="0">
                <a:latin typeface="Arial" pitchFamily="34" charset="0"/>
                <a:cs typeface="Arial" pitchFamily="34" charset="0"/>
              </a:rPr>
              <a:t>0.07</a:t>
            </a:r>
          </a:p>
          <a:p>
            <a:r>
              <a:rPr lang="es-ES" sz="800" b="1" dirty="0" smtClean="0">
                <a:latin typeface="Arial" pitchFamily="34" charset="0"/>
                <a:cs typeface="Arial" pitchFamily="34" charset="0"/>
              </a:rPr>
              <a:t>0.06	</a:t>
            </a:r>
          </a:p>
          <a:p>
            <a:r>
              <a:rPr lang="es-ES" sz="800" b="1" dirty="0" smtClean="0">
                <a:latin typeface="Arial" pitchFamily="34" charset="0"/>
                <a:cs typeface="Arial" pitchFamily="34" charset="0"/>
              </a:rPr>
              <a:t>0.02</a:t>
            </a:r>
          </a:p>
          <a:p>
            <a:r>
              <a:rPr lang="es-ES" sz="800" b="1" dirty="0">
                <a:latin typeface="Arial" pitchFamily="34" charset="0"/>
                <a:cs typeface="Arial" pitchFamily="34" charset="0"/>
              </a:rPr>
              <a:t>0</a:t>
            </a:r>
            <a:r>
              <a:rPr lang="es-ES" sz="800" b="1" dirty="0" smtClean="0">
                <a:latin typeface="Arial" pitchFamily="34" charset="0"/>
                <a:cs typeface="Arial" pitchFamily="34" charset="0"/>
              </a:rPr>
              <a:t>.02	</a:t>
            </a:r>
          </a:p>
        </p:txBody>
      </p:sp>
      <p:sp>
        <p:nvSpPr>
          <p:cNvPr id="78" name="29 Rectángulo"/>
          <p:cNvSpPr/>
          <p:nvPr/>
        </p:nvSpPr>
        <p:spPr>
          <a:xfrm>
            <a:off x="2228060" y="5419008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s-ES" sz="10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s-ES" sz="1000" b="1" dirty="0" err="1" smtClean="0">
                <a:latin typeface="Arial" pitchFamily="34" charset="0"/>
                <a:cs typeface="Arial" pitchFamily="34" charset="0"/>
              </a:rPr>
              <a:t>value</a:t>
            </a:r>
            <a:endParaRPr lang="es-E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31 Rectángulo"/>
          <p:cNvSpPr/>
          <p:nvPr/>
        </p:nvSpPr>
        <p:spPr>
          <a:xfrm>
            <a:off x="2334943" y="5611710"/>
            <a:ext cx="4443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b="1" dirty="0" smtClean="0">
                <a:latin typeface="Arial" pitchFamily="34" charset="0"/>
                <a:cs typeface="Arial" pitchFamily="34" charset="0"/>
              </a:rPr>
              <a:t>0.012</a:t>
            </a:r>
            <a:endParaRPr lang="es-E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188690" y="5272335"/>
            <a:ext cx="28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0515F007-FA8B-4FBB-B6A4-3736167D3D5E}"/>
              </a:ext>
            </a:extLst>
          </p:cNvPr>
          <p:cNvSpPr txBox="1"/>
          <p:nvPr/>
        </p:nvSpPr>
        <p:spPr>
          <a:xfrm>
            <a:off x="5063507" y="5798534"/>
            <a:ext cx="502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****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3B4395E9-472F-417E-BE6B-E8AE2113052B}"/>
              </a:ext>
            </a:extLst>
          </p:cNvPr>
          <p:cNvSpPr txBox="1"/>
          <p:nvPr/>
        </p:nvSpPr>
        <p:spPr>
          <a:xfrm>
            <a:off x="5472773" y="5809423"/>
            <a:ext cx="3103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*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84972DB1-299D-44C0-B513-3ECE434462AF}"/>
              </a:ext>
            </a:extLst>
          </p:cNvPr>
          <p:cNvSpPr txBox="1"/>
          <p:nvPr/>
        </p:nvSpPr>
        <p:spPr>
          <a:xfrm>
            <a:off x="4594341" y="7124108"/>
            <a:ext cx="502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****</a:t>
            </a:r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49B6BD19-69B7-4558-BBF8-DD004369FB68}"/>
              </a:ext>
            </a:extLst>
          </p:cNvPr>
          <p:cNvSpPr txBox="1"/>
          <p:nvPr/>
        </p:nvSpPr>
        <p:spPr>
          <a:xfrm>
            <a:off x="4982633" y="7115198"/>
            <a:ext cx="502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****</a:t>
            </a:r>
          </a:p>
        </p:txBody>
      </p:sp>
      <p:pic>
        <p:nvPicPr>
          <p:cNvPr id="129" name="Imagen 128">
            <a:extLst>
              <a:ext uri="{FF2B5EF4-FFF2-40B4-BE49-F238E27FC236}">
                <a16:creationId xmlns:a16="http://schemas.microsoft.com/office/drawing/2014/main" id="{83D0E684-49FC-49ED-8ED0-E26A0441E06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0964" b="43754"/>
          <a:stretch/>
        </p:blipFill>
        <p:spPr>
          <a:xfrm>
            <a:off x="4524556" y="5522117"/>
            <a:ext cx="1596958" cy="1161600"/>
          </a:xfrm>
          <a:prstGeom prst="rect">
            <a:avLst/>
          </a:prstGeom>
        </p:spPr>
      </p:pic>
      <p:pic>
        <p:nvPicPr>
          <p:cNvPr id="130" name="Imagen 129">
            <a:extLst>
              <a:ext uri="{FF2B5EF4-FFF2-40B4-BE49-F238E27FC236}">
                <a16:creationId xmlns:a16="http://schemas.microsoft.com/office/drawing/2014/main" id="{CCCA6C39-F4CD-4F42-A49C-EFEE01E3DC5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3850" b="43754"/>
          <a:stretch/>
        </p:blipFill>
        <p:spPr>
          <a:xfrm>
            <a:off x="5345729" y="6668366"/>
            <a:ext cx="1412946" cy="1137015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13F3C2EC-FEDC-484F-B5CA-B6214AFD956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0982" t="-1" b="45607"/>
          <a:stretch/>
        </p:blipFill>
        <p:spPr>
          <a:xfrm>
            <a:off x="4120025" y="6679255"/>
            <a:ext cx="1511076" cy="1075792"/>
          </a:xfrm>
          <a:prstGeom prst="rect">
            <a:avLst/>
          </a:prstGeom>
        </p:spPr>
      </p:pic>
      <p:sp>
        <p:nvSpPr>
          <p:cNvPr id="132" name="CuadroTexto 131">
            <a:extLst>
              <a:ext uri="{FF2B5EF4-FFF2-40B4-BE49-F238E27FC236}">
                <a16:creationId xmlns:a16="http://schemas.microsoft.com/office/drawing/2014/main" id="{84972DB1-299D-44C0-B513-3ECE434462AF}"/>
              </a:ext>
            </a:extLst>
          </p:cNvPr>
          <p:cNvSpPr txBox="1"/>
          <p:nvPr/>
        </p:nvSpPr>
        <p:spPr>
          <a:xfrm>
            <a:off x="5692162" y="7118974"/>
            <a:ext cx="502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****</a:t>
            </a:r>
          </a:p>
        </p:txBody>
      </p:sp>
      <p:sp>
        <p:nvSpPr>
          <p:cNvPr id="133" name="CuadroTexto 132">
            <a:extLst>
              <a:ext uri="{FF2B5EF4-FFF2-40B4-BE49-F238E27FC236}">
                <a16:creationId xmlns:a16="http://schemas.microsoft.com/office/drawing/2014/main" id="{49B6BD19-69B7-4558-BBF8-DD004369FB68}"/>
              </a:ext>
            </a:extLst>
          </p:cNvPr>
          <p:cNvSpPr txBox="1"/>
          <p:nvPr/>
        </p:nvSpPr>
        <p:spPr>
          <a:xfrm>
            <a:off x="6052202" y="7110064"/>
            <a:ext cx="502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/>
              <a:t>***</a:t>
            </a:r>
            <a:endParaRPr lang="es-ES" sz="1000" b="1" dirty="0"/>
          </a:p>
        </p:txBody>
      </p:sp>
      <p:sp>
        <p:nvSpPr>
          <p:cNvPr id="134" name="24 CuadroTexto"/>
          <p:cNvSpPr txBox="1">
            <a:spLocks noChangeArrowheads="1"/>
          </p:cNvSpPr>
          <p:nvPr/>
        </p:nvSpPr>
        <p:spPr bwMode="auto">
          <a:xfrm>
            <a:off x="4723533" y="5567289"/>
            <a:ext cx="742511" cy="26282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9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SMARCA4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292697" y="6754866"/>
            <a:ext cx="726000" cy="28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900" i="1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KDM6B</a:t>
            </a:r>
            <a:endParaRPr lang="en-US" sz="900" i="1" dirty="0">
              <a:latin typeface="Arial" pitchFamily="34" charset="0"/>
              <a:ea typeface="Geneva" pitchFamily="126" charset="-128"/>
              <a:cs typeface="Arial" pitchFamily="34" charset="0"/>
            </a:endParaRPr>
          </a:p>
        </p:txBody>
      </p:sp>
      <p:sp>
        <p:nvSpPr>
          <p:cNvPr id="136" name="Rectángulo 135"/>
          <p:cNvSpPr/>
          <p:nvPr/>
        </p:nvSpPr>
        <p:spPr>
          <a:xfrm>
            <a:off x="5839838" y="6781219"/>
            <a:ext cx="726000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900" i="1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KDM6A</a:t>
            </a:r>
            <a:endParaRPr lang="en-US" sz="900" i="1" dirty="0">
              <a:latin typeface="Arial" pitchFamily="34" charset="0"/>
              <a:ea typeface="Geneva" pitchFamily="126" charset="-128"/>
              <a:cs typeface="Arial" pitchFamily="34" charset="0"/>
            </a:endParaRPr>
          </a:p>
        </p:txBody>
      </p:sp>
      <p:sp>
        <p:nvSpPr>
          <p:cNvPr id="137" name="CuadroTexto 136"/>
          <p:cNvSpPr txBox="1"/>
          <p:nvPr/>
        </p:nvSpPr>
        <p:spPr>
          <a:xfrm>
            <a:off x="4340492" y="7727385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shNT    #1     #4</a:t>
            </a:r>
          </a:p>
        </p:txBody>
      </p:sp>
      <p:sp>
        <p:nvSpPr>
          <p:cNvPr id="138" name="CuadroTexto 137"/>
          <p:cNvSpPr txBox="1"/>
          <p:nvPr/>
        </p:nvSpPr>
        <p:spPr>
          <a:xfrm>
            <a:off x="5564972" y="7745772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shNT    #1     #4</a:t>
            </a:r>
          </a:p>
        </p:txBody>
      </p:sp>
      <p:sp>
        <p:nvSpPr>
          <p:cNvPr id="139" name="CuadroTexto 138"/>
          <p:cNvSpPr txBox="1"/>
          <p:nvPr/>
        </p:nvSpPr>
        <p:spPr>
          <a:xfrm>
            <a:off x="4726556" y="6603582"/>
            <a:ext cx="920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shNT    #1     #4</a:t>
            </a:r>
          </a:p>
        </p:txBody>
      </p:sp>
      <p:sp>
        <p:nvSpPr>
          <p:cNvPr id="140" name="CuadroTexto 139"/>
          <p:cNvSpPr txBox="1"/>
          <p:nvPr/>
        </p:nvSpPr>
        <p:spPr>
          <a:xfrm rot="16200000">
            <a:off x="2771281" y="6489381"/>
            <a:ext cx="2322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expression levels </a:t>
            </a:r>
          </a:p>
        </p:txBody>
      </p:sp>
    </p:spTree>
    <p:extLst>
      <p:ext uri="{BB962C8B-B14F-4D97-AF65-F5344CB8AC3E}">
        <p14:creationId xmlns:p14="http://schemas.microsoft.com/office/powerpoint/2010/main" val="357945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5032187" y="-17512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Fig.3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9" name="TextBox 4"/>
          <p:cNvSpPr txBox="1">
            <a:spLocks noChangeArrowheads="1"/>
          </p:cNvSpPr>
          <p:nvPr/>
        </p:nvSpPr>
        <p:spPr bwMode="auto">
          <a:xfrm rot="16200000">
            <a:off x="-184859" y="1130253"/>
            <a:ext cx="837089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1050" dirty="0">
                <a:latin typeface="Arial" charset="0"/>
                <a:ea typeface="MS PGothic" charset="0"/>
                <a:cs typeface="MS PGothic" charset="0"/>
              </a:rPr>
              <a:t>SMARCA4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6" name="25 CuadroTexto"/>
          <p:cNvSpPr txBox="1">
            <a:spLocks noChangeArrowheads="1"/>
          </p:cNvSpPr>
          <p:nvPr/>
        </p:nvSpPr>
        <p:spPr bwMode="auto">
          <a:xfrm>
            <a:off x="1208530" y="8800298"/>
            <a:ext cx="141167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H1299-mutSMARCA4</a:t>
            </a:r>
          </a:p>
        </p:txBody>
      </p:sp>
      <p:sp>
        <p:nvSpPr>
          <p:cNvPr id="137" name="25 CuadroTexto"/>
          <p:cNvSpPr txBox="1">
            <a:spLocks noChangeArrowheads="1"/>
          </p:cNvSpPr>
          <p:nvPr/>
        </p:nvSpPr>
        <p:spPr bwMode="auto">
          <a:xfrm>
            <a:off x="49258" y="8800298"/>
            <a:ext cx="13242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900" dirty="0">
                <a:latin typeface="Arial" charset="0"/>
                <a:cs typeface="Arial" charset="0"/>
              </a:rPr>
              <a:t>H1299-wtSMARCA4</a:t>
            </a:r>
          </a:p>
        </p:txBody>
      </p:sp>
      <p:sp>
        <p:nvSpPr>
          <p:cNvPr id="138" name="CuadroTexto 137"/>
          <p:cNvSpPr txBox="1"/>
          <p:nvPr/>
        </p:nvSpPr>
        <p:spPr>
          <a:xfrm>
            <a:off x="327117" y="8550473"/>
            <a:ext cx="991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dox-  dox+  dox+/</a:t>
            </a:r>
          </a:p>
          <a:p>
            <a:pPr>
              <a:lnSpc>
                <a:spcPts val="9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SAHA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431385" y="8824226"/>
            <a:ext cx="7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recto 183"/>
          <p:cNvCxnSpPr/>
          <p:nvPr/>
        </p:nvCxnSpPr>
        <p:spPr>
          <a:xfrm>
            <a:off x="1304557" y="8824226"/>
            <a:ext cx="7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CuadroTexto 190"/>
          <p:cNvSpPr txBox="1"/>
          <p:nvPr/>
        </p:nvSpPr>
        <p:spPr>
          <a:xfrm>
            <a:off x="2247096" y="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89" name="211 Grupo"/>
          <p:cNvGrpSpPr/>
          <p:nvPr/>
        </p:nvGrpSpPr>
        <p:grpSpPr>
          <a:xfrm>
            <a:off x="287652" y="4463079"/>
            <a:ext cx="1995133" cy="2113348"/>
            <a:chOff x="-5706563" y="1693496"/>
            <a:chExt cx="1701573" cy="1859202"/>
          </a:xfrm>
        </p:grpSpPr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81342"/>
            <a:stretch>
              <a:fillRect/>
            </a:stretch>
          </p:blipFill>
          <p:spPr bwMode="auto">
            <a:xfrm>
              <a:off x="-5706563" y="1693496"/>
              <a:ext cx="30002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3583" r="51491"/>
            <a:stretch>
              <a:fillRect/>
            </a:stretch>
          </p:blipFill>
          <p:spPr bwMode="auto">
            <a:xfrm>
              <a:off x="-5412620" y="1693496"/>
              <a:ext cx="24002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63435" r="19773"/>
            <a:stretch>
              <a:fillRect/>
            </a:stretch>
          </p:blipFill>
          <p:spPr bwMode="auto">
            <a:xfrm>
              <a:off x="-5182462" y="1693496"/>
              <a:ext cx="27002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80155" r="2118"/>
            <a:stretch>
              <a:fillRect/>
            </a:stretch>
          </p:blipFill>
          <p:spPr bwMode="auto">
            <a:xfrm>
              <a:off x="-4438832" y="1693496"/>
              <a:ext cx="285057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8292" r="35849"/>
            <a:stretch>
              <a:fillRect/>
            </a:stretch>
          </p:blipFill>
          <p:spPr bwMode="auto">
            <a:xfrm>
              <a:off x="-4691435" y="1693496"/>
              <a:ext cx="25502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8223" r="66851"/>
            <a:stretch>
              <a:fillRect/>
            </a:stretch>
          </p:blipFill>
          <p:spPr bwMode="auto">
            <a:xfrm>
              <a:off x="-4923188" y="1693496"/>
              <a:ext cx="24002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" name="177 CuadroTexto"/>
            <p:cNvSpPr txBox="1"/>
            <p:nvPr/>
          </p:nvSpPr>
          <p:spPr>
            <a:xfrm>
              <a:off x="-4240412" y="2079099"/>
              <a:ext cx="235422" cy="14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-80</a:t>
              </a:r>
            </a:p>
          </p:txBody>
        </p:sp>
        <p:sp>
          <p:nvSpPr>
            <p:cNvPr id="100" name="178 CuadroTexto"/>
            <p:cNvSpPr txBox="1"/>
            <p:nvPr/>
          </p:nvSpPr>
          <p:spPr>
            <a:xfrm>
              <a:off x="-4243880" y="2409185"/>
              <a:ext cx="235422" cy="14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-60</a:t>
              </a:r>
            </a:p>
          </p:txBody>
        </p:sp>
        <p:sp>
          <p:nvSpPr>
            <p:cNvPr id="101" name="179 CuadroTexto"/>
            <p:cNvSpPr txBox="1"/>
            <p:nvPr/>
          </p:nvSpPr>
          <p:spPr>
            <a:xfrm>
              <a:off x="-4243815" y="2738550"/>
              <a:ext cx="235422" cy="14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-40</a:t>
              </a:r>
            </a:p>
          </p:txBody>
        </p:sp>
        <p:sp>
          <p:nvSpPr>
            <p:cNvPr id="102" name="180 CuadroTexto"/>
            <p:cNvSpPr txBox="1"/>
            <p:nvPr/>
          </p:nvSpPr>
          <p:spPr>
            <a:xfrm>
              <a:off x="-4243815" y="3070361"/>
              <a:ext cx="235422" cy="14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03" name="181 CuadroTexto"/>
            <p:cNvSpPr txBox="1"/>
            <p:nvPr/>
          </p:nvSpPr>
          <p:spPr>
            <a:xfrm>
              <a:off x="-4240773" y="3403778"/>
              <a:ext cx="205345" cy="148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-0</a:t>
              </a:r>
            </a:p>
          </p:txBody>
        </p:sp>
      </p:grpSp>
      <p:grpSp>
        <p:nvGrpSpPr>
          <p:cNvPr id="104" name="225 Grupo"/>
          <p:cNvGrpSpPr/>
          <p:nvPr/>
        </p:nvGrpSpPr>
        <p:grpSpPr>
          <a:xfrm>
            <a:off x="284445" y="2184297"/>
            <a:ext cx="1953466" cy="2322876"/>
            <a:chOff x="357367" y="229365"/>
            <a:chExt cx="1704261" cy="1842531"/>
          </a:xfrm>
        </p:grpSpPr>
        <p:pic>
          <p:nvPicPr>
            <p:cNvPr id="10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r="81270"/>
            <a:stretch>
              <a:fillRect/>
            </a:stretch>
          </p:blipFill>
          <p:spPr bwMode="auto">
            <a:xfrm>
              <a:off x="357367" y="229365"/>
              <a:ext cx="30200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80402" r="1682"/>
            <a:stretch>
              <a:fillRect/>
            </a:stretch>
          </p:blipFill>
          <p:spPr bwMode="auto">
            <a:xfrm>
              <a:off x="1646360" y="229365"/>
              <a:ext cx="288876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64466" r="19720"/>
            <a:stretch>
              <a:fillRect/>
            </a:stretch>
          </p:blipFill>
          <p:spPr bwMode="auto">
            <a:xfrm>
              <a:off x="904488" y="229365"/>
              <a:ext cx="25499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33302" r="50717"/>
            <a:stretch>
              <a:fillRect/>
            </a:stretch>
          </p:blipFill>
          <p:spPr bwMode="auto">
            <a:xfrm>
              <a:off x="650542" y="229365"/>
              <a:ext cx="25769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49163" r="35218"/>
            <a:stretch>
              <a:fillRect/>
            </a:stretch>
          </p:blipFill>
          <p:spPr bwMode="auto">
            <a:xfrm>
              <a:off x="1394252" y="229365"/>
              <a:ext cx="251837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18609" r="66086"/>
            <a:stretch>
              <a:fillRect/>
            </a:stretch>
          </p:blipFill>
          <p:spPr bwMode="auto">
            <a:xfrm>
              <a:off x="1156615" y="229365"/>
              <a:ext cx="24678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219 CuadroTexto"/>
            <p:cNvSpPr txBox="1"/>
            <p:nvPr/>
          </p:nvSpPr>
          <p:spPr>
            <a:xfrm>
              <a:off x="1851571" y="593668"/>
              <a:ext cx="210057" cy="13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-5</a:t>
              </a:r>
            </a:p>
          </p:txBody>
        </p:sp>
        <p:sp>
          <p:nvSpPr>
            <p:cNvPr id="112" name="220 CuadroTexto"/>
            <p:cNvSpPr txBox="1"/>
            <p:nvPr/>
          </p:nvSpPr>
          <p:spPr>
            <a:xfrm>
              <a:off x="1851266" y="865443"/>
              <a:ext cx="210057" cy="13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-4</a:t>
              </a:r>
            </a:p>
          </p:txBody>
        </p:sp>
        <p:sp>
          <p:nvSpPr>
            <p:cNvPr id="113" name="221 CuadroTexto"/>
            <p:cNvSpPr txBox="1"/>
            <p:nvPr/>
          </p:nvSpPr>
          <p:spPr>
            <a:xfrm>
              <a:off x="1844070" y="1136082"/>
              <a:ext cx="210057" cy="13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-3</a:t>
              </a:r>
            </a:p>
          </p:txBody>
        </p:sp>
        <p:sp>
          <p:nvSpPr>
            <p:cNvPr id="114" name="222 CuadroTexto"/>
            <p:cNvSpPr txBox="1"/>
            <p:nvPr/>
          </p:nvSpPr>
          <p:spPr>
            <a:xfrm>
              <a:off x="1844069" y="1403484"/>
              <a:ext cx="210057" cy="13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-2</a:t>
              </a:r>
            </a:p>
          </p:txBody>
        </p:sp>
        <p:sp>
          <p:nvSpPr>
            <p:cNvPr id="115" name="223 CuadroTexto"/>
            <p:cNvSpPr txBox="1"/>
            <p:nvPr/>
          </p:nvSpPr>
          <p:spPr>
            <a:xfrm>
              <a:off x="1847997" y="1937624"/>
              <a:ext cx="210057" cy="13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-0</a:t>
              </a:r>
            </a:p>
          </p:txBody>
        </p:sp>
        <p:sp>
          <p:nvSpPr>
            <p:cNvPr id="116" name="224 CuadroTexto"/>
            <p:cNvSpPr txBox="1"/>
            <p:nvPr/>
          </p:nvSpPr>
          <p:spPr>
            <a:xfrm>
              <a:off x="1844070" y="1673307"/>
              <a:ext cx="210057" cy="13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grpSp>
        <p:nvGrpSpPr>
          <p:cNvPr id="117" name="236 Grupo"/>
          <p:cNvGrpSpPr/>
          <p:nvPr/>
        </p:nvGrpSpPr>
        <p:grpSpPr>
          <a:xfrm>
            <a:off x="342311" y="95935"/>
            <a:ext cx="1937566" cy="2117485"/>
            <a:chOff x="351484" y="3976989"/>
            <a:chExt cx="1676993" cy="1846409"/>
          </a:xfrm>
        </p:grpSpPr>
        <p:pic>
          <p:nvPicPr>
            <p:cNvPr id="1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2389" r="82267"/>
            <a:stretch>
              <a:fillRect/>
            </a:stretch>
          </p:blipFill>
          <p:spPr bwMode="auto">
            <a:xfrm>
              <a:off x="1579000" y="3976989"/>
              <a:ext cx="24669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78528" r="5283"/>
            <a:stretch>
              <a:fillRect/>
            </a:stretch>
          </p:blipFill>
          <p:spPr bwMode="auto">
            <a:xfrm>
              <a:off x="351484" y="3976989"/>
              <a:ext cx="26028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0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17517" r="67336"/>
            <a:stretch>
              <a:fillRect/>
            </a:stretch>
          </p:blipFill>
          <p:spPr bwMode="auto">
            <a:xfrm>
              <a:off x="862678" y="3976989"/>
              <a:ext cx="24354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 l="64072" r="21254"/>
            <a:stretch>
              <a:fillRect/>
            </a:stretch>
          </p:blipFill>
          <p:spPr bwMode="auto">
            <a:xfrm>
              <a:off x="1106219" y="3976989"/>
              <a:ext cx="235936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l="33153" r="52116"/>
            <a:stretch>
              <a:fillRect/>
            </a:stretch>
          </p:blipFill>
          <p:spPr bwMode="auto">
            <a:xfrm>
              <a:off x="1342155" y="3976989"/>
              <a:ext cx="23684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47920" r="36474"/>
            <a:stretch>
              <a:fillRect/>
            </a:stretch>
          </p:blipFill>
          <p:spPr bwMode="auto">
            <a:xfrm>
              <a:off x="611768" y="3976989"/>
              <a:ext cx="25091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94294" r="2445"/>
            <a:stretch>
              <a:fillRect/>
            </a:stretch>
          </p:blipFill>
          <p:spPr bwMode="auto">
            <a:xfrm>
              <a:off x="1825699" y="3976989"/>
              <a:ext cx="5243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229 CuadroTexto"/>
            <p:cNvSpPr txBox="1"/>
            <p:nvPr/>
          </p:nvSpPr>
          <p:spPr>
            <a:xfrm>
              <a:off x="1781430" y="4548843"/>
              <a:ext cx="247047" cy="1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-10</a:t>
              </a:r>
            </a:p>
          </p:txBody>
        </p:sp>
        <p:sp>
          <p:nvSpPr>
            <p:cNvPr id="126" name="230 CuadroTexto"/>
            <p:cNvSpPr txBox="1"/>
            <p:nvPr/>
          </p:nvSpPr>
          <p:spPr>
            <a:xfrm>
              <a:off x="1782027" y="4772634"/>
              <a:ext cx="215484" cy="1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-8</a:t>
              </a:r>
            </a:p>
          </p:txBody>
        </p:sp>
        <p:sp>
          <p:nvSpPr>
            <p:cNvPr id="127" name="231 CuadroTexto"/>
            <p:cNvSpPr txBox="1"/>
            <p:nvPr/>
          </p:nvSpPr>
          <p:spPr>
            <a:xfrm>
              <a:off x="1785936" y="4998554"/>
              <a:ext cx="215484" cy="1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-6</a:t>
              </a:r>
            </a:p>
          </p:txBody>
        </p:sp>
        <p:sp>
          <p:nvSpPr>
            <p:cNvPr id="128" name="232 CuadroTexto"/>
            <p:cNvSpPr txBox="1"/>
            <p:nvPr/>
          </p:nvSpPr>
          <p:spPr>
            <a:xfrm>
              <a:off x="1782027" y="5227326"/>
              <a:ext cx="215484" cy="1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-4</a:t>
              </a:r>
            </a:p>
          </p:txBody>
        </p:sp>
        <p:sp>
          <p:nvSpPr>
            <p:cNvPr id="129" name="233 CuadroTexto"/>
            <p:cNvSpPr txBox="1"/>
            <p:nvPr/>
          </p:nvSpPr>
          <p:spPr>
            <a:xfrm>
              <a:off x="1785936" y="5675791"/>
              <a:ext cx="215484" cy="1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-0</a:t>
              </a:r>
            </a:p>
          </p:txBody>
        </p:sp>
        <p:sp>
          <p:nvSpPr>
            <p:cNvPr id="130" name="234 CuadroTexto"/>
            <p:cNvSpPr txBox="1"/>
            <p:nvPr/>
          </p:nvSpPr>
          <p:spPr>
            <a:xfrm>
              <a:off x="1789628" y="5450829"/>
              <a:ext cx="215484" cy="1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-2</a:t>
              </a:r>
            </a:p>
          </p:txBody>
        </p:sp>
        <p:sp>
          <p:nvSpPr>
            <p:cNvPr id="131" name="235 CuadroTexto"/>
            <p:cNvSpPr txBox="1"/>
            <p:nvPr/>
          </p:nvSpPr>
          <p:spPr>
            <a:xfrm>
              <a:off x="1781430" y="4319286"/>
              <a:ext cx="247047" cy="1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-12</a:t>
              </a:r>
            </a:p>
          </p:txBody>
        </p:sp>
      </p:grpSp>
      <p:grpSp>
        <p:nvGrpSpPr>
          <p:cNvPr id="132" name="247 Grupo"/>
          <p:cNvGrpSpPr/>
          <p:nvPr/>
        </p:nvGrpSpPr>
        <p:grpSpPr>
          <a:xfrm>
            <a:off x="300717" y="6517614"/>
            <a:ext cx="1987075" cy="2132164"/>
            <a:chOff x="296624" y="5861605"/>
            <a:chExt cx="1696739" cy="1854417"/>
          </a:xfrm>
        </p:grpSpPr>
        <p:pic>
          <p:nvPicPr>
            <p:cNvPr id="133" name="Picture 14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 l="79697" r="1566"/>
            <a:stretch>
              <a:fillRect/>
            </a:stretch>
          </p:blipFill>
          <p:spPr bwMode="auto">
            <a:xfrm>
              <a:off x="1579000" y="5861605"/>
              <a:ext cx="30271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14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 l="48951" r="35522"/>
            <a:stretch>
              <a:fillRect/>
            </a:stretch>
          </p:blipFill>
          <p:spPr bwMode="auto">
            <a:xfrm>
              <a:off x="1328128" y="5861605"/>
              <a:ext cx="250872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14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 l="18801" r="65765"/>
            <a:stretch>
              <a:fillRect/>
            </a:stretch>
          </p:blipFill>
          <p:spPr bwMode="auto">
            <a:xfrm>
              <a:off x="1090316" y="5861605"/>
              <a:ext cx="24936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14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 l="64488" r="20371"/>
            <a:stretch>
              <a:fillRect/>
            </a:stretch>
          </p:blipFill>
          <p:spPr bwMode="auto">
            <a:xfrm>
              <a:off x="847849" y="5861605"/>
              <a:ext cx="24463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" name="Picture 14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 l="34045" r="50521"/>
            <a:stretch>
              <a:fillRect/>
            </a:stretch>
          </p:blipFill>
          <p:spPr bwMode="auto">
            <a:xfrm>
              <a:off x="598485" y="5861605"/>
              <a:ext cx="24936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" name="Picture 14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 r="81317"/>
            <a:stretch>
              <a:fillRect/>
            </a:stretch>
          </p:blipFill>
          <p:spPr bwMode="auto">
            <a:xfrm>
              <a:off x="296624" y="5861605"/>
              <a:ext cx="30186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" name="242 CuadroTexto"/>
            <p:cNvSpPr txBox="1"/>
            <p:nvPr/>
          </p:nvSpPr>
          <p:spPr>
            <a:xfrm>
              <a:off x="1786305" y="6296212"/>
              <a:ext cx="205592" cy="14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-4</a:t>
              </a:r>
            </a:p>
          </p:txBody>
        </p:sp>
        <p:sp>
          <p:nvSpPr>
            <p:cNvPr id="143" name="243 CuadroTexto"/>
            <p:cNvSpPr txBox="1"/>
            <p:nvPr/>
          </p:nvSpPr>
          <p:spPr>
            <a:xfrm>
              <a:off x="1781012" y="6614379"/>
              <a:ext cx="205592" cy="14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-3</a:t>
              </a:r>
            </a:p>
          </p:txBody>
        </p:sp>
        <p:sp>
          <p:nvSpPr>
            <p:cNvPr id="145" name="244 CuadroTexto"/>
            <p:cNvSpPr txBox="1"/>
            <p:nvPr/>
          </p:nvSpPr>
          <p:spPr>
            <a:xfrm>
              <a:off x="1778924" y="6935329"/>
              <a:ext cx="205592" cy="14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-2</a:t>
              </a:r>
            </a:p>
          </p:txBody>
        </p:sp>
        <p:sp>
          <p:nvSpPr>
            <p:cNvPr id="147" name="245 CuadroTexto"/>
            <p:cNvSpPr txBox="1"/>
            <p:nvPr/>
          </p:nvSpPr>
          <p:spPr>
            <a:xfrm>
              <a:off x="1787771" y="7568796"/>
              <a:ext cx="205592" cy="14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-0</a:t>
              </a:r>
            </a:p>
          </p:txBody>
        </p:sp>
        <p:sp>
          <p:nvSpPr>
            <p:cNvPr id="148" name="246 CuadroTexto"/>
            <p:cNvSpPr txBox="1"/>
            <p:nvPr/>
          </p:nvSpPr>
          <p:spPr>
            <a:xfrm>
              <a:off x="1781012" y="7249238"/>
              <a:ext cx="205592" cy="14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00" dirty="0"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sp>
        <p:nvSpPr>
          <p:cNvPr id="149" name="CuadroTexto 148"/>
          <p:cNvSpPr txBox="1"/>
          <p:nvPr/>
        </p:nvSpPr>
        <p:spPr>
          <a:xfrm>
            <a:off x="1200563" y="8547796"/>
            <a:ext cx="991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dox-  dox+  dox+/</a:t>
            </a:r>
          </a:p>
          <a:p>
            <a:pPr>
              <a:lnSpc>
                <a:spcPts val="9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SAHA</a:t>
            </a:r>
          </a:p>
        </p:txBody>
      </p:sp>
      <p:sp>
        <p:nvSpPr>
          <p:cNvPr id="160" name="TextBox 4"/>
          <p:cNvSpPr txBox="1">
            <a:spLocks noChangeArrowheads="1"/>
          </p:cNvSpPr>
          <p:nvPr/>
        </p:nvSpPr>
        <p:spPr bwMode="auto">
          <a:xfrm rot="16200000">
            <a:off x="-58658" y="3270411"/>
            <a:ext cx="529312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1050" dirty="0">
                <a:latin typeface="Arial" charset="0"/>
                <a:ea typeface="MS PGothic" charset="0"/>
                <a:cs typeface="MS PGothic" charset="0"/>
              </a:rPr>
              <a:t>EZH2</a:t>
            </a:r>
          </a:p>
        </p:txBody>
      </p:sp>
      <p:sp>
        <p:nvSpPr>
          <p:cNvPr id="144" name="TextBox 4"/>
          <p:cNvSpPr txBox="1">
            <a:spLocks noChangeArrowheads="1"/>
          </p:cNvSpPr>
          <p:nvPr/>
        </p:nvSpPr>
        <p:spPr bwMode="auto">
          <a:xfrm rot="16200000">
            <a:off x="-145998" y="5527398"/>
            <a:ext cx="740908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1050" dirty="0">
                <a:latin typeface="Arial" charset="0"/>
                <a:ea typeface="MS PGothic" charset="0"/>
                <a:cs typeface="MS PGothic" charset="0"/>
              </a:rPr>
              <a:t>H3K27ac</a:t>
            </a:r>
          </a:p>
        </p:txBody>
      </p:sp>
      <p:sp>
        <p:nvSpPr>
          <p:cNvPr id="158" name="TextBox 4"/>
          <p:cNvSpPr txBox="1">
            <a:spLocks noChangeArrowheads="1"/>
          </p:cNvSpPr>
          <p:nvPr/>
        </p:nvSpPr>
        <p:spPr bwMode="auto">
          <a:xfrm rot="16200000">
            <a:off x="-196880" y="7472430"/>
            <a:ext cx="861133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1050" dirty="0">
                <a:latin typeface="Arial" charset="0"/>
                <a:ea typeface="MS PGothic" charset="0"/>
                <a:cs typeface="MS PGothic" charset="0"/>
              </a:rPr>
              <a:t>H3K27me3</a:t>
            </a:r>
          </a:p>
        </p:txBody>
      </p:sp>
      <p:grpSp>
        <p:nvGrpSpPr>
          <p:cNvPr id="183" name="182 Grupo"/>
          <p:cNvGrpSpPr/>
          <p:nvPr/>
        </p:nvGrpSpPr>
        <p:grpSpPr>
          <a:xfrm>
            <a:off x="2838475" y="251520"/>
            <a:ext cx="4043835" cy="6318975"/>
            <a:chOff x="-4635896" y="524985"/>
            <a:chExt cx="3485541" cy="5874562"/>
          </a:xfrm>
        </p:grpSpPr>
        <p:pic>
          <p:nvPicPr>
            <p:cNvPr id="146" name="Imagen 59"/>
            <p:cNvPicPr>
              <a:picLocks noChangeAspect="1"/>
            </p:cNvPicPr>
            <p:nvPr/>
          </p:nvPicPr>
          <p:blipFill rotWithShape="1">
            <a:blip r:embed="rId7" cstate="print"/>
            <a:srcRect t="3617"/>
            <a:stretch/>
          </p:blipFill>
          <p:spPr>
            <a:xfrm>
              <a:off x="-4635896" y="524985"/>
              <a:ext cx="3485541" cy="5874562"/>
            </a:xfrm>
            <a:prstGeom prst="rect">
              <a:avLst/>
            </a:prstGeom>
          </p:spPr>
        </p:pic>
        <p:sp>
          <p:nvSpPr>
            <p:cNvPr id="154" name="CuadroTexto 60"/>
            <p:cNvSpPr txBox="1"/>
            <p:nvPr/>
          </p:nvSpPr>
          <p:spPr>
            <a:xfrm>
              <a:off x="-4615889" y="5549714"/>
              <a:ext cx="16401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Human Genome Distribution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CuadroTexto 61"/>
            <p:cNvSpPr txBox="1"/>
            <p:nvPr/>
          </p:nvSpPr>
          <p:spPr>
            <a:xfrm>
              <a:off x="-3112856" y="5549714"/>
              <a:ext cx="16401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Human Genome Distribution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CuadroTexto 62"/>
            <p:cNvSpPr txBox="1"/>
            <p:nvPr/>
          </p:nvSpPr>
          <p:spPr>
            <a:xfrm>
              <a:off x="-4595505" y="1290747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19,099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CuadroTexto 63"/>
            <p:cNvSpPr txBox="1"/>
            <p:nvPr/>
          </p:nvSpPr>
          <p:spPr>
            <a:xfrm>
              <a:off x="-4554941" y="883933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8,834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CuadroTexto 64"/>
            <p:cNvSpPr txBox="1"/>
            <p:nvPr/>
          </p:nvSpPr>
          <p:spPr>
            <a:xfrm>
              <a:off x="-3229101" y="883933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17.410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CuadroTexto 65"/>
            <p:cNvSpPr txBox="1"/>
            <p:nvPr/>
          </p:nvSpPr>
          <p:spPr>
            <a:xfrm>
              <a:off x="-3217897" y="1290747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14.801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CuadroTexto 66"/>
            <p:cNvSpPr txBox="1"/>
            <p:nvPr/>
          </p:nvSpPr>
          <p:spPr>
            <a:xfrm>
              <a:off x="-4597682" y="2654032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17,040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CuadroTexto 67"/>
            <p:cNvSpPr txBox="1"/>
            <p:nvPr/>
          </p:nvSpPr>
          <p:spPr>
            <a:xfrm>
              <a:off x="-4597287" y="2252262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15,689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CuadroTexto 68"/>
            <p:cNvSpPr txBox="1"/>
            <p:nvPr/>
          </p:nvSpPr>
          <p:spPr>
            <a:xfrm>
              <a:off x="-4607099" y="1884186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15,878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CuadroTexto 69"/>
            <p:cNvSpPr txBox="1"/>
            <p:nvPr/>
          </p:nvSpPr>
          <p:spPr>
            <a:xfrm>
              <a:off x="-4584587" y="3221093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10,976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CuadroTexto 70"/>
            <p:cNvSpPr txBox="1"/>
            <p:nvPr/>
          </p:nvSpPr>
          <p:spPr>
            <a:xfrm>
              <a:off x="-4584587" y="3611410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1,336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CuadroTexto 71"/>
            <p:cNvSpPr txBox="1"/>
            <p:nvPr/>
          </p:nvSpPr>
          <p:spPr>
            <a:xfrm>
              <a:off x="-4584587" y="3975445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1,180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CuadroTexto 72"/>
            <p:cNvSpPr txBox="1"/>
            <p:nvPr/>
          </p:nvSpPr>
          <p:spPr>
            <a:xfrm>
              <a:off x="-4579960" y="4615353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7,059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CuadroTexto 73"/>
            <p:cNvSpPr txBox="1"/>
            <p:nvPr/>
          </p:nvSpPr>
          <p:spPr>
            <a:xfrm>
              <a:off x="-4573712" y="5007030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5,071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CuadroTexto 74"/>
            <p:cNvSpPr txBox="1"/>
            <p:nvPr/>
          </p:nvSpPr>
          <p:spPr>
            <a:xfrm>
              <a:off x="-4562647" y="5373758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5,299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CuadroTexto 75"/>
            <p:cNvSpPr txBox="1"/>
            <p:nvPr/>
          </p:nvSpPr>
          <p:spPr>
            <a:xfrm>
              <a:off x="-3229101" y="1891860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13,481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CuadroTexto 76"/>
            <p:cNvSpPr txBox="1"/>
            <p:nvPr/>
          </p:nvSpPr>
          <p:spPr>
            <a:xfrm>
              <a:off x="-3203531" y="2253509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13,805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CuadroTexto 77"/>
            <p:cNvSpPr txBox="1"/>
            <p:nvPr/>
          </p:nvSpPr>
          <p:spPr>
            <a:xfrm>
              <a:off x="-3185258" y="2654032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16,325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CuadroTexto 78"/>
            <p:cNvSpPr txBox="1"/>
            <p:nvPr/>
          </p:nvSpPr>
          <p:spPr>
            <a:xfrm>
              <a:off x="-3229102" y="3225785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10,964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CuadroTexto 79"/>
            <p:cNvSpPr txBox="1"/>
            <p:nvPr/>
          </p:nvSpPr>
          <p:spPr>
            <a:xfrm>
              <a:off x="-3208591" y="3598364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20,473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CuadroTexto 80"/>
            <p:cNvSpPr txBox="1"/>
            <p:nvPr/>
          </p:nvSpPr>
          <p:spPr>
            <a:xfrm>
              <a:off x="-3217897" y="4005219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1,135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CuadroTexto 81"/>
            <p:cNvSpPr txBox="1"/>
            <p:nvPr/>
          </p:nvSpPr>
          <p:spPr>
            <a:xfrm>
              <a:off x="-3185837" y="460458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8,134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CuadroTexto 82"/>
            <p:cNvSpPr txBox="1"/>
            <p:nvPr/>
          </p:nvSpPr>
          <p:spPr>
            <a:xfrm>
              <a:off x="-3208591" y="4994792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5,052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CuadroTexto 83"/>
            <p:cNvSpPr txBox="1"/>
            <p:nvPr/>
          </p:nvSpPr>
          <p:spPr>
            <a:xfrm>
              <a:off x="-3176531" y="5372624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4,549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5" name="CuadroTexto 57"/>
          <p:cNvSpPr txBox="1"/>
          <p:nvPr/>
        </p:nvSpPr>
        <p:spPr>
          <a:xfrm>
            <a:off x="2202749" y="2914469"/>
            <a:ext cx="8640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  <a:p>
            <a:pPr algn="r">
              <a:lnSpc>
                <a:spcPts val="1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CuadroTexto 57"/>
          <p:cNvSpPr txBox="1"/>
          <p:nvPr/>
        </p:nvSpPr>
        <p:spPr>
          <a:xfrm>
            <a:off x="2202749" y="4446993"/>
            <a:ext cx="8640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  <a:p>
            <a:pPr algn="r">
              <a:lnSpc>
                <a:spcPts val="1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CuadroTexto 57"/>
          <p:cNvSpPr txBox="1"/>
          <p:nvPr/>
        </p:nvSpPr>
        <p:spPr>
          <a:xfrm>
            <a:off x="2202749" y="419726"/>
            <a:ext cx="86409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  <a:p>
            <a:pPr algn="r">
              <a:lnSpc>
                <a:spcPts val="1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CuadroTexto 57"/>
          <p:cNvSpPr txBox="1"/>
          <p:nvPr/>
        </p:nvSpPr>
        <p:spPr>
          <a:xfrm>
            <a:off x="2202749" y="1504557"/>
            <a:ext cx="8640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  <a:p>
            <a:pPr algn="r">
              <a:lnSpc>
                <a:spcPts val="1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25 CuadroTexto"/>
          <p:cNvSpPr txBox="1">
            <a:spLocks noChangeArrowheads="1"/>
          </p:cNvSpPr>
          <p:nvPr/>
        </p:nvSpPr>
        <p:spPr bwMode="auto">
          <a:xfrm>
            <a:off x="4536372" y="6121626"/>
            <a:ext cx="15212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H1299-mutSMARCA4</a:t>
            </a:r>
            <a:endParaRPr lang="en-US" sz="1000" dirty="0">
              <a:latin typeface="Arial" pitchFamily="34" charset="0"/>
              <a:ea typeface="Geneva" pitchFamily="126" charset="-128"/>
              <a:cs typeface="Arial" pitchFamily="34" charset="0"/>
            </a:endParaRPr>
          </a:p>
        </p:txBody>
      </p:sp>
      <p:sp>
        <p:nvSpPr>
          <p:cNvPr id="193" name="25 CuadroTexto"/>
          <p:cNvSpPr txBox="1">
            <a:spLocks noChangeArrowheads="1"/>
          </p:cNvSpPr>
          <p:nvPr/>
        </p:nvSpPr>
        <p:spPr bwMode="auto">
          <a:xfrm>
            <a:off x="2863302" y="6121626"/>
            <a:ext cx="16459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1000" dirty="0" smtClean="0">
                <a:latin typeface="Arial" charset="0"/>
                <a:cs typeface="Arial" charset="0"/>
              </a:rPr>
              <a:t>H1299-wtSMARCA4</a:t>
            </a:r>
            <a:endParaRPr lang="en-US" sz="1000" dirty="0">
              <a:latin typeface="Arial" charset="0"/>
              <a:cs typeface="Arial" charset="0"/>
            </a:endParaRPr>
          </a:p>
        </p:txBody>
      </p:sp>
      <p:sp>
        <p:nvSpPr>
          <p:cNvPr id="151" name="CuadroTexto 150"/>
          <p:cNvSpPr txBox="1"/>
          <p:nvPr/>
        </p:nvSpPr>
        <p:spPr>
          <a:xfrm>
            <a:off x="2290470" y="648815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CuadroTexto 195"/>
          <p:cNvSpPr txBox="1"/>
          <p:nvPr/>
        </p:nvSpPr>
        <p:spPr>
          <a:xfrm>
            <a:off x="4500753" y="8869709"/>
            <a:ext cx="4812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BCAR1</a:t>
            </a:r>
            <a:endParaRPr lang="en-US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25 CuadroTexto"/>
          <p:cNvSpPr txBox="1">
            <a:spLocks noChangeArrowheads="1"/>
          </p:cNvSpPr>
          <p:nvPr/>
        </p:nvSpPr>
        <p:spPr bwMode="auto">
          <a:xfrm>
            <a:off x="2461445" y="6585904"/>
            <a:ext cx="1280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r" eaLnBrk="1" hangingPunct="1"/>
            <a:r>
              <a:rPr lang="en-US" sz="800" dirty="0" smtClean="0">
                <a:latin typeface="Arial" charset="0"/>
                <a:cs typeface="Arial" charset="0"/>
              </a:rPr>
              <a:t>wtSMARCA4 (dox-)</a:t>
            </a:r>
          </a:p>
          <a:p>
            <a:pPr algn="r" eaLnBrk="1" hangingPunct="1"/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wtSMARCA4 (dox+)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81" name="Rectángulo 180"/>
          <p:cNvSpPr/>
          <p:nvPr/>
        </p:nvSpPr>
        <p:spPr>
          <a:xfrm>
            <a:off x="2478413" y="6953895"/>
            <a:ext cx="141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latin typeface="Arial" charset="0"/>
                <a:cs typeface="Arial" charset="0"/>
              </a:rPr>
              <a:t>mutSMARCA4 </a:t>
            </a:r>
            <a:r>
              <a:rPr lang="en-US" sz="800" dirty="0">
                <a:latin typeface="Arial" charset="0"/>
                <a:cs typeface="Arial" charset="0"/>
              </a:rPr>
              <a:t>(dox-</a:t>
            </a:r>
            <a:r>
              <a:rPr lang="en-US" sz="800" dirty="0" smtClean="0">
                <a:latin typeface="Arial" charset="0"/>
                <a:cs typeface="Arial" charset="0"/>
              </a:rPr>
              <a:t>)</a:t>
            </a:r>
          </a:p>
          <a:p>
            <a:pPr algn="ctr"/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mutSMARCA4 </a:t>
            </a: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(</a:t>
            </a:r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82" name="25 CuadroTexto"/>
          <p:cNvSpPr txBox="1">
            <a:spLocks noChangeArrowheads="1"/>
          </p:cNvSpPr>
          <p:nvPr/>
        </p:nvSpPr>
        <p:spPr bwMode="auto">
          <a:xfrm>
            <a:off x="2461445" y="7328002"/>
            <a:ext cx="1280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r" eaLnBrk="1" hangingPunct="1"/>
            <a:r>
              <a:rPr lang="en-US" sz="800" dirty="0" smtClean="0">
                <a:latin typeface="Arial" charset="0"/>
                <a:cs typeface="Arial" charset="0"/>
              </a:rPr>
              <a:t>wtSMARCA4 (dox-)</a:t>
            </a:r>
          </a:p>
          <a:p>
            <a:pPr algn="r" eaLnBrk="1" hangingPunct="1"/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wtSMARCA4 (dox+)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88" name="Rectángulo 187"/>
          <p:cNvSpPr/>
          <p:nvPr/>
        </p:nvSpPr>
        <p:spPr>
          <a:xfrm>
            <a:off x="2478413" y="7707675"/>
            <a:ext cx="141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latin typeface="Arial" charset="0"/>
                <a:cs typeface="Arial" charset="0"/>
              </a:rPr>
              <a:t>mutSMARCA4 </a:t>
            </a:r>
            <a:r>
              <a:rPr lang="en-US" sz="800" dirty="0">
                <a:latin typeface="Arial" charset="0"/>
                <a:cs typeface="Arial" charset="0"/>
              </a:rPr>
              <a:t>(dox-</a:t>
            </a:r>
            <a:r>
              <a:rPr lang="en-US" sz="800" dirty="0" smtClean="0">
                <a:latin typeface="Arial" charset="0"/>
                <a:cs typeface="Arial" charset="0"/>
              </a:rPr>
              <a:t>)</a:t>
            </a:r>
          </a:p>
          <a:p>
            <a:pPr algn="ctr"/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mutSMARCA4 </a:t>
            </a: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(</a:t>
            </a:r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89" name="25 CuadroTexto"/>
          <p:cNvSpPr txBox="1">
            <a:spLocks noChangeArrowheads="1"/>
          </p:cNvSpPr>
          <p:nvPr/>
        </p:nvSpPr>
        <p:spPr bwMode="auto">
          <a:xfrm>
            <a:off x="2461445" y="8112582"/>
            <a:ext cx="1280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r" eaLnBrk="1" hangingPunct="1"/>
            <a:r>
              <a:rPr lang="en-US" sz="800" dirty="0" smtClean="0">
                <a:latin typeface="Arial" charset="0"/>
                <a:cs typeface="Arial" charset="0"/>
              </a:rPr>
              <a:t>wtSMARCA4 (dox-)</a:t>
            </a:r>
          </a:p>
          <a:p>
            <a:pPr algn="r" eaLnBrk="1" hangingPunct="1"/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wtSMARCA4 (dox+)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90" name="Rectángulo 189"/>
          <p:cNvSpPr/>
          <p:nvPr/>
        </p:nvSpPr>
        <p:spPr>
          <a:xfrm>
            <a:off x="2478413" y="8420625"/>
            <a:ext cx="1412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latin typeface="Arial" charset="0"/>
                <a:cs typeface="Arial" charset="0"/>
              </a:rPr>
              <a:t>mutSMARCA4 </a:t>
            </a:r>
            <a:r>
              <a:rPr lang="en-US" sz="800" dirty="0">
                <a:latin typeface="Arial" charset="0"/>
                <a:cs typeface="Arial" charset="0"/>
              </a:rPr>
              <a:t>(dox-</a:t>
            </a:r>
            <a:r>
              <a:rPr lang="en-US" sz="800" dirty="0" smtClean="0">
                <a:latin typeface="Arial" charset="0"/>
                <a:cs typeface="Arial" charset="0"/>
              </a:rPr>
              <a:t>)</a:t>
            </a:r>
          </a:p>
          <a:p>
            <a:pPr algn="ctr"/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mutSMARCA4 </a:t>
            </a: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(</a:t>
            </a:r>
            <a:r>
              <a:rPr lang="en-US" sz="8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pic>
        <p:nvPicPr>
          <p:cNvPr id="150" name="Imagen 149">
            <a:extLst>
              <a:ext uri="{FF2B5EF4-FFF2-40B4-BE49-F238E27FC236}">
                <a16:creationId xmlns:a16="http://schemas.microsoft.com/office/drawing/2014/main" id="{E8E5FC70-C7BA-449F-8D36-DD78D1332E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4791" r="31691" b="7280"/>
          <a:stretch/>
        </p:blipFill>
        <p:spPr>
          <a:xfrm>
            <a:off x="3687687" y="6585904"/>
            <a:ext cx="2549513" cy="22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4109" y="5852563"/>
            <a:ext cx="879200" cy="24947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0560" y="5852563"/>
            <a:ext cx="865188" cy="250408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540" y="3800104"/>
            <a:ext cx="792677" cy="734473"/>
          </a:xfrm>
          <a:prstGeom prst="rect">
            <a:avLst/>
          </a:prstGeom>
        </p:spPr>
      </p:pic>
      <p:sp>
        <p:nvSpPr>
          <p:cNvPr id="309" name="Rectángulo 308"/>
          <p:cNvSpPr/>
          <p:nvPr/>
        </p:nvSpPr>
        <p:spPr>
          <a:xfrm>
            <a:off x="40808" y="4046329"/>
            <a:ext cx="126829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3290         11447                2117</a:t>
            </a:r>
            <a:endParaRPr lang="en-US" sz="600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1743" y="3752951"/>
            <a:ext cx="866199" cy="781626"/>
          </a:xfrm>
          <a:prstGeom prst="rect">
            <a:avLst/>
          </a:prstGeom>
        </p:spPr>
      </p:pic>
      <p:sp>
        <p:nvSpPr>
          <p:cNvPr id="315" name="Rectángulo 314"/>
          <p:cNvSpPr/>
          <p:nvPr/>
        </p:nvSpPr>
        <p:spPr>
          <a:xfrm>
            <a:off x="1211427" y="4046329"/>
            <a:ext cx="118494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1907         10136           2590</a:t>
            </a:r>
            <a:endParaRPr lang="en-US" sz="600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358" y="4799406"/>
            <a:ext cx="839395" cy="726748"/>
          </a:xfrm>
          <a:prstGeom prst="rect">
            <a:avLst/>
          </a:prstGeom>
        </p:spPr>
      </p:pic>
      <p:sp>
        <p:nvSpPr>
          <p:cNvPr id="320" name="Rectángulo 319"/>
          <p:cNvSpPr/>
          <p:nvPr/>
        </p:nvSpPr>
        <p:spPr>
          <a:xfrm>
            <a:off x="91145" y="5083266"/>
            <a:ext cx="9957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1661   6152           7652</a:t>
            </a:r>
            <a:endParaRPr lang="en-US" sz="600" dirty="0"/>
          </a:p>
        </p:txBody>
      </p:sp>
      <p:sp>
        <p:nvSpPr>
          <p:cNvPr id="321" name="CuadroTexto 320"/>
          <p:cNvSpPr txBox="1"/>
          <p:nvPr/>
        </p:nvSpPr>
        <p:spPr>
          <a:xfrm>
            <a:off x="64273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22" name="CuadroTexto 321"/>
          <p:cNvSpPr txBox="1"/>
          <p:nvPr/>
        </p:nvSpPr>
        <p:spPr>
          <a:xfrm>
            <a:off x="646541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1505" y="4771097"/>
            <a:ext cx="967239" cy="755057"/>
          </a:xfrm>
          <a:prstGeom prst="rect">
            <a:avLst/>
          </a:prstGeom>
        </p:spPr>
      </p:pic>
      <p:sp>
        <p:nvSpPr>
          <p:cNvPr id="326" name="Rectángulo 325"/>
          <p:cNvSpPr/>
          <p:nvPr/>
        </p:nvSpPr>
        <p:spPr>
          <a:xfrm>
            <a:off x="1220943" y="5083266"/>
            <a:ext cx="107914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3776       6022           6152</a:t>
            </a:r>
            <a:endParaRPr lang="en-US" sz="600" dirty="0"/>
          </a:p>
        </p:txBody>
      </p:sp>
      <p:sp>
        <p:nvSpPr>
          <p:cNvPr id="327" name="CuadroTexto 326"/>
          <p:cNvSpPr txBox="1"/>
          <p:nvPr/>
        </p:nvSpPr>
        <p:spPr>
          <a:xfrm>
            <a:off x="1219380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28" name="CuadroTexto 327"/>
          <p:cNvSpPr txBox="1"/>
          <p:nvPr/>
        </p:nvSpPr>
        <p:spPr>
          <a:xfrm>
            <a:off x="1816678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29" name="Rectángulo 328"/>
          <p:cNvSpPr/>
          <p:nvPr/>
        </p:nvSpPr>
        <p:spPr>
          <a:xfrm>
            <a:off x="2492029" y="4046329"/>
            <a:ext cx="103425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14307                 460   28</a:t>
            </a:r>
            <a:endParaRPr lang="en-US" sz="600" dirty="0"/>
          </a:p>
        </p:txBody>
      </p:sp>
      <p:sp>
        <p:nvSpPr>
          <p:cNvPr id="332" name="Rectángulo 331"/>
          <p:cNvSpPr/>
          <p:nvPr/>
        </p:nvSpPr>
        <p:spPr>
          <a:xfrm>
            <a:off x="3404988" y="4046329"/>
            <a:ext cx="9957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5035         7008     1871</a:t>
            </a:r>
            <a:endParaRPr lang="en-US" sz="600" dirty="0"/>
          </a:p>
        </p:txBody>
      </p:sp>
      <p:sp>
        <p:nvSpPr>
          <p:cNvPr id="335" name="Rectángulo 334"/>
          <p:cNvSpPr/>
          <p:nvPr/>
        </p:nvSpPr>
        <p:spPr>
          <a:xfrm>
            <a:off x="2510649" y="5083266"/>
            <a:ext cx="87075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5204     2609   2015</a:t>
            </a:r>
            <a:endParaRPr lang="en-US" sz="600" dirty="0"/>
          </a:p>
        </p:txBody>
      </p:sp>
      <p:sp>
        <p:nvSpPr>
          <p:cNvPr id="336" name="CuadroTexto 335"/>
          <p:cNvSpPr txBox="1"/>
          <p:nvPr/>
        </p:nvSpPr>
        <p:spPr>
          <a:xfrm>
            <a:off x="2406162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37" name="CuadroTexto 336"/>
          <p:cNvSpPr txBox="1"/>
          <p:nvPr/>
        </p:nvSpPr>
        <p:spPr>
          <a:xfrm>
            <a:off x="2868680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38" name="Rectángulo 337"/>
          <p:cNvSpPr/>
          <p:nvPr/>
        </p:nvSpPr>
        <p:spPr>
          <a:xfrm>
            <a:off x="3501114" y="5083266"/>
            <a:ext cx="87075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4919    4879    2242</a:t>
            </a:r>
            <a:endParaRPr lang="en-US" sz="600" dirty="0"/>
          </a:p>
        </p:txBody>
      </p:sp>
      <p:sp>
        <p:nvSpPr>
          <p:cNvPr id="339" name="CuadroTexto 338"/>
          <p:cNvSpPr txBox="1"/>
          <p:nvPr/>
        </p:nvSpPr>
        <p:spPr>
          <a:xfrm>
            <a:off x="3469322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40" name="CuadroTexto 339"/>
          <p:cNvSpPr txBox="1"/>
          <p:nvPr/>
        </p:nvSpPr>
        <p:spPr>
          <a:xfrm>
            <a:off x="3861154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1986" y="3671203"/>
            <a:ext cx="908274" cy="863374"/>
          </a:xfrm>
          <a:prstGeom prst="rect">
            <a:avLst/>
          </a:prstGeom>
        </p:spPr>
      </p:pic>
      <p:sp>
        <p:nvSpPr>
          <p:cNvPr id="361" name="Rectángulo 360"/>
          <p:cNvSpPr/>
          <p:nvPr/>
        </p:nvSpPr>
        <p:spPr>
          <a:xfrm>
            <a:off x="4451224" y="4046329"/>
            <a:ext cx="93166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103   386          13280</a:t>
            </a:r>
            <a:endParaRPr lang="en-US" sz="600" dirty="0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93520" y="3728337"/>
            <a:ext cx="950035" cy="806240"/>
          </a:xfrm>
          <a:prstGeom prst="rect">
            <a:avLst/>
          </a:prstGeom>
        </p:spPr>
      </p:pic>
      <p:sp>
        <p:nvSpPr>
          <p:cNvPr id="366" name="Rectángulo 365"/>
          <p:cNvSpPr/>
          <p:nvPr/>
        </p:nvSpPr>
        <p:spPr>
          <a:xfrm>
            <a:off x="5624439" y="4046329"/>
            <a:ext cx="1120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2160       6719           6007</a:t>
            </a:r>
            <a:endParaRPr lang="en-US" sz="600" dirty="0"/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67727" y="4653670"/>
            <a:ext cx="971092" cy="872484"/>
          </a:xfrm>
          <a:prstGeom prst="rect">
            <a:avLst/>
          </a:prstGeom>
        </p:spPr>
      </p:pic>
      <p:sp>
        <p:nvSpPr>
          <p:cNvPr id="371" name="Rectángulo 370"/>
          <p:cNvSpPr/>
          <p:nvPr/>
        </p:nvSpPr>
        <p:spPr>
          <a:xfrm>
            <a:off x="4552361" y="5083266"/>
            <a:ext cx="95410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856  3768          10036</a:t>
            </a:r>
            <a:endParaRPr lang="en-US" sz="600" dirty="0"/>
          </a:p>
        </p:txBody>
      </p:sp>
      <p:sp>
        <p:nvSpPr>
          <p:cNvPr id="372" name="CuadroTexto 371"/>
          <p:cNvSpPr txBox="1"/>
          <p:nvPr/>
        </p:nvSpPr>
        <p:spPr>
          <a:xfrm>
            <a:off x="4610480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73" name="CuadroTexto 372"/>
          <p:cNvSpPr txBox="1"/>
          <p:nvPr/>
        </p:nvSpPr>
        <p:spPr>
          <a:xfrm>
            <a:off x="5117703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0656" y="4752199"/>
            <a:ext cx="943688" cy="773955"/>
          </a:xfrm>
          <a:prstGeom prst="rect">
            <a:avLst/>
          </a:prstGeom>
        </p:spPr>
      </p:pic>
      <p:sp>
        <p:nvSpPr>
          <p:cNvPr id="377" name="Rectángulo 376"/>
          <p:cNvSpPr/>
          <p:nvPr/>
        </p:nvSpPr>
        <p:spPr>
          <a:xfrm>
            <a:off x="5624439" y="5083266"/>
            <a:ext cx="97494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2124    4997         7177</a:t>
            </a:r>
            <a:endParaRPr lang="en-US" sz="600" dirty="0"/>
          </a:p>
        </p:txBody>
      </p:sp>
      <p:sp>
        <p:nvSpPr>
          <p:cNvPr id="378" name="CuadroTexto 377"/>
          <p:cNvSpPr txBox="1"/>
          <p:nvPr/>
        </p:nvSpPr>
        <p:spPr>
          <a:xfrm>
            <a:off x="5690600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379" name="CuadroTexto 378"/>
          <p:cNvSpPr txBox="1"/>
          <p:nvPr/>
        </p:nvSpPr>
        <p:spPr>
          <a:xfrm>
            <a:off x="6229690" y="4639037"/>
            <a:ext cx="4748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95" name="Imagen 9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65799" y="3688745"/>
            <a:ext cx="859196" cy="845832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76179" y="3848979"/>
            <a:ext cx="795348" cy="685598"/>
          </a:xfrm>
          <a:prstGeom prst="rect">
            <a:avLst/>
          </a:prstGeom>
        </p:spPr>
      </p:pic>
      <p:pic>
        <p:nvPicPr>
          <p:cNvPr id="120" name="Imagen 1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41545" y="4925897"/>
            <a:ext cx="756815" cy="600257"/>
          </a:xfrm>
          <a:prstGeom prst="rect">
            <a:avLst/>
          </a:prstGeom>
        </p:spPr>
      </p:pic>
      <p:pic>
        <p:nvPicPr>
          <p:cNvPr id="121" name="Imagen 12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49579" y="4918658"/>
            <a:ext cx="748827" cy="607496"/>
          </a:xfrm>
          <a:prstGeom prst="rect">
            <a:avLst/>
          </a:prstGeom>
        </p:spPr>
      </p:pic>
      <p:sp>
        <p:nvSpPr>
          <p:cNvPr id="417" name="25 CuadroTexto"/>
          <p:cNvSpPr txBox="1">
            <a:spLocks noChangeArrowheads="1"/>
          </p:cNvSpPr>
          <p:nvPr/>
        </p:nvSpPr>
        <p:spPr bwMode="auto">
          <a:xfrm>
            <a:off x="1341308" y="3304337"/>
            <a:ext cx="1199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H1299-mutSMARCA4</a:t>
            </a:r>
          </a:p>
          <a:p>
            <a:pPr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(dox +)</a:t>
            </a:r>
          </a:p>
        </p:txBody>
      </p:sp>
      <p:sp>
        <p:nvSpPr>
          <p:cNvPr id="418" name="25 CuadroTexto"/>
          <p:cNvSpPr txBox="1">
            <a:spLocks noChangeArrowheads="1"/>
          </p:cNvSpPr>
          <p:nvPr/>
        </p:nvSpPr>
        <p:spPr bwMode="auto">
          <a:xfrm>
            <a:off x="140723" y="3304337"/>
            <a:ext cx="1167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H1299-wtSMARCA4</a:t>
            </a:r>
          </a:p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(dox +) </a:t>
            </a:r>
          </a:p>
        </p:txBody>
      </p:sp>
      <p:sp>
        <p:nvSpPr>
          <p:cNvPr id="419" name="25 CuadroTexto"/>
          <p:cNvSpPr txBox="1">
            <a:spLocks noChangeArrowheads="1"/>
          </p:cNvSpPr>
          <p:nvPr/>
        </p:nvSpPr>
        <p:spPr bwMode="auto">
          <a:xfrm>
            <a:off x="3504582" y="3304337"/>
            <a:ext cx="1199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H1299-mutSMARCA4</a:t>
            </a:r>
          </a:p>
          <a:p>
            <a:pPr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(dox +)</a:t>
            </a:r>
          </a:p>
        </p:txBody>
      </p:sp>
      <p:sp>
        <p:nvSpPr>
          <p:cNvPr id="420" name="25 CuadroTexto"/>
          <p:cNvSpPr txBox="1">
            <a:spLocks noChangeArrowheads="1"/>
          </p:cNvSpPr>
          <p:nvPr/>
        </p:nvSpPr>
        <p:spPr bwMode="auto">
          <a:xfrm>
            <a:off x="2483467" y="3304337"/>
            <a:ext cx="1167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H1299-wtSMARCA4</a:t>
            </a:r>
          </a:p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(dox +) </a:t>
            </a:r>
          </a:p>
        </p:txBody>
      </p:sp>
      <p:sp>
        <p:nvSpPr>
          <p:cNvPr id="421" name="25 CuadroTexto"/>
          <p:cNvSpPr txBox="1">
            <a:spLocks noChangeArrowheads="1"/>
          </p:cNvSpPr>
          <p:nvPr/>
        </p:nvSpPr>
        <p:spPr bwMode="auto">
          <a:xfrm>
            <a:off x="5667856" y="3304337"/>
            <a:ext cx="1199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H1299-mutSMARCA4</a:t>
            </a:r>
          </a:p>
          <a:p>
            <a:pPr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(dox +)</a:t>
            </a:r>
          </a:p>
        </p:txBody>
      </p:sp>
      <p:sp>
        <p:nvSpPr>
          <p:cNvPr id="422" name="25 CuadroTexto"/>
          <p:cNvSpPr txBox="1">
            <a:spLocks noChangeArrowheads="1"/>
          </p:cNvSpPr>
          <p:nvPr/>
        </p:nvSpPr>
        <p:spPr bwMode="auto">
          <a:xfrm>
            <a:off x="4694886" y="3304337"/>
            <a:ext cx="1167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H1299-wtSMARCA4</a:t>
            </a:r>
          </a:p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(dox +) </a:t>
            </a:r>
          </a:p>
        </p:txBody>
      </p:sp>
      <p:sp>
        <p:nvSpPr>
          <p:cNvPr id="45" name="25 CuadroTexto"/>
          <p:cNvSpPr txBox="1">
            <a:spLocks noChangeArrowheads="1"/>
          </p:cNvSpPr>
          <p:nvPr/>
        </p:nvSpPr>
        <p:spPr bwMode="auto">
          <a:xfrm>
            <a:off x="2337513" y="112220"/>
            <a:ext cx="912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</a:t>
            </a:r>
          </a:p>
          <a:p>
            <a:pPr algn="ctr"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mutSMARCA4</a:t>
            </a:r>
          </a:p>
        </p:txBody>
      </p:sp>
      <p:sp>
        <p:nvSpPr>
          <p:cNvPr id="47" name="25 CuadroTexto"/>
          <p:cNvSpPr txBox="1">
            <a:spLocks noChangeArrowheads="1"/>
          </p:cNvSpPr>
          <p:nvPr/>
        </p:nvSpPr>
        <p:spPr bwMode="auto">
          <a:xfrm>
            <a:off x="380503" y="112220"/>
            <a:ext cx="8404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800" dirty="0">
                <a:latin typeface="Arial" charset="0"/>
                <a:cs typeface="Arial" charset="0"/>
              </a:rPr>
              <a:t>H1299-</a:t>
            </a:r>
          </a:p>
          <a:p>
            <a:pPr algn="ctr" eaLnBrk="1" hangingPunct="1"/>
            <a:r>
              <a:rPr lang="en-US" sz="800" dirty="0">
                <a:latin typeface="Arial" charset="0"/>
                <a:cs typeface="Arial" charset="0"/>
              </a:rPr>
              <a:t>wtSMARCA4 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380147" y="764732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19154" y="696188"/>
            <a:ext cx="651142" cy="607785"/>
          </a:xfrm>
          <a:prstGeom prst="rect">
            <a:avLst/>
          </a:prstGeom>
        </p:spPr>
      </p:pic>
      <p:sp>
        <p:nvSpPr>
          <p:cNvPr id="50" name="Rectángulo 49"/>
          <p:cNvSpPr/>
          <p:nvPr/>
        </p:nvSpPr>
        <p:spPr>
          <a:xfrm>
            <a:off x="345062" y="911966"/>
            <a:ext cx="93166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7546   7221         596</a:t>
            </a:r>
            <a:endParaRPr lang="en-US" sz="600" dirty="0"/>
          </a:p>
        </p:txBody>
      </p:sp>
      <p:sp>
        <p:nvSpPr>
          <p:cNvPr id="51" name="CuadroTexto 50"/>
          <p:cNvSpPr txBox="1"/>
          <p:nvPr/>
        </p:nvSpPr>
        <p:spPr>
          <a:xfrm>
            <a:off x="856607" y="591082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355361" y="695752"/>
            <a:ext cx="691617" cy="581096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2268387" y="889636"/>
            <a:ext cx="9957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4452     7591         2207</a:t>
            </a:r>
            <a:endParaRPr lang="en-US" sz="6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2317090" y="677471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2831040" y="525211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73899" y="609104"/>
            <a:ext cx="769259" cy="713700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197356" y="918293"/>
            <a:ext cx="103746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3712        11055        988</a:t>
            </a:r>
            <a:endParaRPr lang="en-US" sz="600" dirty="0"/>
          </a:p>
        </p:txBody>
      </p:sp>
      <p:sp>
        <p:nvSpPr>
          <p:cNvPr id="58" name="Rectángulo 57"/>
          <p:cNvSpPr/>
          <p:nvPr/>
        </p:nvSpPr>
        <p:spPr>
          <a:xfrm>
            <a:off x="1987691" y="1915741"/>
            <a:ext cx="3097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sz="600" dirty="0"/>
          </a:p>
        </p:txBody>
      </p:sp>
      <p:sp>
        <p:nvSpPr>
          <p:cNvPr id="59" name="CuadroTexto 58"/>
          <p:cNvSpPr txBox="1"/>
          <p:nvPr/>
        </p:nvSpPr>
        <p:spPr>
          <a:xfrm>
            <a:off x="1266205" y="545825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1868004" y="556346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02657" y="1614608"/>
            <a:ext cx="736127" cy="700153"/>
          </a:xfrm>
          <a:prstGeom prst="rect">
            <a:avLst/>
          </a:prstGeom>
        </p:spPr>
      </p:pic>
      <p:sp>
        <p:nvSpPr>
          <p:cNvPr id="62" name="CuadroTexto 61"/>
          <p:cNvSpPr txBox="1"/>
          <p:nvPr/>
        </p:nvSpPr>
        <p:spPr>
          <a:xfrm>
            <a:off x="255488" y="1593823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912815" y="1593823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64" name="Rectángulo 63"/>
          <p:cNvSpPr/>
          <p:nvPr/>
        </p:nvSpPr>
        <p:spPr>
          <a:xfrm>
            <a:off x="220702" y="1915741"/>
            <a:ext cx="103746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1842        12749        845</a:t>
            </a:r>
            <a:endParaRPr lang="en-US" sz="600" dirty="0"/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02657" y="2373874"/>
            <a:ext cx="732119" cy="697666"/>
          </a:xfrm>
          <a:prstGeom prst="rect">
            <a:avLst/>
          </a:prstGeom>
        </p:spPr>
      </p:pic>
      <p:sp>
        <p:nvSpPr>
          <p:cNvPr id="66" name="Rectángulo 65"/>
          <p:cNvSpPr/>
          <p:nvPr/>
        </p:nvSpPr>
        <p:spPr>
          <a:xfrm>
            <a:off x="236626" y="2654224"/>
            <a:ext cx="103586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762        12832          972</a:t>
            </a:r>
            <a:endParaRPr lang="en-US" sz="600" dirty="0"/>
          </a:p>
        </p:txBody>
      </p:sp>
      <p:sp>
        <p:nvSpPr>
          <p:cNvPr id="67" name="CuadroTexto 66"/>
          <p:cNvSpPr txBox="1"/>
          <p:nvPr/>
        </p:nvSpPr>
        <p:spPr>
          <a:xfrm>
            <a:off x="271951" y="2345046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68" name="CuadroTexto 67"/>
          <p:cNvSpPr txBox="1"/>
          <p:nvPr/>
        </p:nvSpPr>
        <p:spPr>
          <a:xfrm>
            <a:off x="855933" y="2266652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377547" y="1626749"/>
            <a:ext cx="752289" cy="688012"/>
          </a:xfrm>
          <a:prstGeom prst="rect">
            <a:avLst/>
          </a:prstGeom>
        </p:spPr>
      </p:pic>
      <p:sp>
        <p:nvSpPr>
          <p:cNvPr id="70" name="Rectángulo 69"/>
          <p:cNvSpPr/>
          <p:nvPr/>
        </p:nvSpPr>
        <p:spPr>
          <a:xfrm>
            <a:off x="1231669" y="1915741"/>
            <a:ext cx="99738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2460       11134     1592</a:t>
            </a:r>
            <a:endParaRPr lang="en-US" sz="600" dirty="0"/>
          </a:p>
        </p:txBody>
      </p:sp>
      <p:sp>
        <p:nvSpPr>
          <p:cNvPr id="71" name="CuadroTexto 70"/>
          <p:cNvSpPr txBox="1"/>
          <p:nvPr/>
        </p:nvSpPr>
        <p:spPr>
          <a:xfrm>
            <a:off x="1285561" y="1593823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359007" y="1606298"/>
            <a:ext cx="750860" cy="708463"/>
          </a:xfrm>
          <a:prstGeom prst="rect">
            <a:avLst/>
          </a:prstGeom>
        </p:spPr>
      </p:pic>
      <p:sp>
        <p:nvSpPr>
          <p:cNvPr id="73" name="Rectángulo 72"/>
          <p:cNvSpPr/>
          <p:nvPr/>
        </p:nvSpPr>
        <p:spPr>
          <a:xfrm>
            <a:off x="2202850" y="1915741"/>
            <a:ext cx="105830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2423       11767          959</a:t>
            </a:r>
            <a:endParaRPr lang="en-US" sz="600" dirty="0"/>
          </a:p>
        </p:txBody>
      </p:sp>
      <p:sp>
        <p:nvSpPr>
          <p:cNvPr id="74" name="CuadroTexto 73"/>
          <p:cNvSpPr txBox="1"/>
          <p:nvPr/>
        </p:nvSpPr>
        <p:spPr>
          <a:xfrm>
            <a:off x="2232791" y="1593823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</p:txBody>
      </p:sp>
      <p:sp>
        <p:nvSpPr>
          <p:cNvPr id="75" name="CuadroTexto 74"/>
          <p:cNvSpPr txBox="1"/>
          <p:nvPr/>
        </p:nvSpPr>
        <p:spPr>
          <a:xfrm>
            <a:off x="2834687" y="1593823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359007" y="2366549"/>
            <a:ext cx="750792" cy="704991"/>
          </a:xfrm>
          <a:prstGeom prst="rect">
            <a:avLst/>
          </a:prstGeom>
        </p:spPr>
      </p:pic>
      <p:sp>
        <p:nvSpPr>
          <p:cNvPr id="77" name="Rectángulo 76"/>
          <p:cNvSpPr/>
          <p:nvPr/>
        </p:nvSpPr>
        <p:spPr>
          <a:xfrm>
            <a:off x="2291333" y="2654224"/>
            <a:ext cx="103906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2152      10574        1600</a:t>
            </a:r>
            <a:endParaRPr lang="en-US" sz="600" dirty="0"/>
          </a:p>
        </p:txBody>
      </p:sp>
      <p:sp>
        <p:nvSpPr>
          <p:cNvPr id="78" name="CuadroTexto 77"/>
          <p:cNvSpPr txBox="1"/>
          <p:nvPr/>
        </p:nvSpPr>
        <p:spPr>
          <a:xfrm>
            <a:off x="2273924" y="2337613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79" name="CuadroTexto 78"/>
          <p:cNvSpPr txBox="1"/>
          <p:nvPr/>
        </p:nvSpPr>
        <p:spPr>
          <a:xfrm>
            <a:off x="2876388" y="2265895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24" cstate="print"/>
          <a:srcRect t="7203"/>
          <a:stretch/>
        </p:blipFill>
        <p:spPr>
          <a:xfrm>
            <a:off x="1377547" y="2371377"/>
            <a:ext cx="795814" cy="700163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>
            <a:off x="1277032" y="2654224"/>
            <a:ext cx="103746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2615     11189           985</a:t>
            </a:r>
            <a:endParaRPr lang="en-US" sz="600" dirty="0"/>
          </a:p>
        </p:txBody>
      </p:sp>
      <p:sp>
        <p:nvSpPr>
          <p:cNvPr id="82" name="CuadroTexto 81"/>
          <p:cNvSpPr txBox="1"/>
          <p:nvPr/>
        </p:nvSpPr>
        <p:spPr>
          <a:xfrm>
            <a:off x="1838205" y="1593823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83" name="CuadroTexto 82"/>
          <p:cNvSpPr txBox="1"/>
          <p:nvPr/>
        </p:nvSpPr>
        <p:spPr>
          <a:xfrm>
            <a:off x="1278881" y="2265895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84" name="CuadroTexto 83"/>
          <p:cNvSpPr txBox="1"/>
          <p:nvPr/>
        </p:nvSpPr>
        <p:spPr>
          <a:xfrm>
            <a:off x="1901001" y="2272334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85" name="Imagen 8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744098" y="1191948"/>
            <a:ext cx="488269" cy="410463"/>
          </a:xfrm>
          <a:prstGeom prst="rect">
            <a:avLst/>
          </a:prstGeom>
        </p:spPr>
      </p:pic>
      <p:sp>
        <p:nvSpPr>
          <p:cNvPr id="86" name="Rectángulo 85"/>
          <p:cNvSpPr/>
          <p:nvPr/>
        </p:nvSpPr>
        <p:spPr>
          <a:xfrm>
            <a:off x="3631514" y="1266602"/>
            <a:ext cx="6559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70  148   252</a:t>
            </a:r>
            <a:endParaRPr lang="en-US" sz="600" dirty="0"/>
          </a:p>
        </p:txBody>
      </p:sp>
      <p:sp>
        <p:nvSpPr>
          <p:cNvPr id="87" name="CuadroTexto 86"/>
          <p:cNvSpPr txBox="1"/>
          <p:nvPr/>
        </p:nvSpPr>
        <p:spPr>
          <a:xfrm>
            <a:off x="3533246" y="1096172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3908281" y="1109124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90" name="Rectángulo 89"/>
          <p:cNvSpPr/>
          <p:nvPr/>
        </p:nvSpPr>
        <p:spPr>
          <a:xfrm>
            <a:off x="3518832" y="2008071"/>
            <a:ext cx="78258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74   414       4210</a:t>
            </a:r>
            <a:endParaRPr lang="en-US" sz="600" dirty="0"/>
          </a:p>
        </p:txBody>
      </p:sp>
      <p:sp>
        <p:nvSpPr>
          <p:cNvPr id="91" name="CuadroTexto 90"/>
          <p:cNvSpPr txBox="1"/>
          <p:nvPr/>
        </p:nvSpPr>
        <p:spPr>
          <a:xfrm>
            <a:off x="3471818" y="1801311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93" name="CuadroTexto 92"/>
          <p:cNvSpPr txBox="1"/>
          <p:nvPr/>
        </p:nvSpPr>
        <p:spPr>
          <a:xfrm>
            <a:off x="3837659" y="1763943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94" name="Rectángulo 93"/>
          <p:cNvSpPr/>
          <p:nvPr/>
        </p:nvSpPr>
        <p:spPr>
          <a:xfrm>
            <a:off x="4348240" y="1266602"/>
            <a:ext cx="78258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4 1  447       8432</a:t>
            </a:r>
            <a:endParaRPr lang="en-US" sz="600" dirty="0"/>
          </a:p>
        </p:txBody>
      </p:sp>
      <p:sp>
        <p:nvSpPr>
          <p:cNvPr id="96" name="Rectángulo 95"/>
          <p:cNvSpPr/>
          <p:nvPr/>
        </p:nvSpPr>
        <p:spPr>
          <a:xfrm>
            <a:off x="5362590" y="1266602"/>
            <a:ext cx="76174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14  204       8675</a:t>
            </a:r>
            <a:endParaRPr lang="en-US" sz="600" dirty="0"/>
          </a:p>
        </p:txBody>
      </p:sp>
      <p:sp>
        <p:nvSpPr>
          <p:cNvPr id="97" name="CuadroTexto 96"/>
          <p:cNvSpPr txBox="1"/>
          <p:nvPr/>
        </p:nvSpPr>
        <p:spPr>
          <a:xfrm>
            <a:off x="5373687" y="1096172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</p:txBody>
      </p:sp>
      <p:sp>
        <p:nvSpPr>
          <p:cNvPr id="99" name="CuadroTexto 98"/>
          <p:cNvSpPr txBox="1"/>
          <p:nvPr/>
        </p:nvSpPr>
        <p:spPr>
          <a:xfrm>
            <a:off x="5901869" y="1096172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100" name="CuadroTexto 99"/>
          <p:cNvSpPr txBox="1"/>
          <p:nvPr/>
        </p:nvSpPr>
        <p:spPr>
          <a:xfrm>
            <a:off x="4380424" y="1096172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101" name="CuadroTexto 100"/>
          <p:cNvSpPr txBox="1"/>
          <p:nvPr/>
        </p:nvSpPr>
        <p:spPr>
          <a:xfrm>
            <a:off x="4964486" y="1096172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102" name="Rectángulo 101"/>
          <p:cNvSpPr/>
          <p:nvPr/>
        </p:nvSpPr>
        <p:spPr>
          <a:xfrm>
            <a:off x="5448683" y="2008071"/>
            <a:ext cx="97494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3898       4981     2140</a:t>
            </a:r>
            <a:endParaRPr lang="en-US" sz="600" dirty="0"/>
          </a:p>
        </p:txBody>
      </p:sp>
      <p:sp>
        <p:nvSpPr>
          <p:cNvPr id="103" name="CuadroTexto 102"/>
          <p:cNvSpPr txBox="1"/>
          <p:nvPr/>
        </p:nvSpPr>
        <p:spPr>
          <a:xfrm>
            <a:off x="5495733" y="1813206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</p:txBody>
      </p:sp>
      <p:sp>
        <p:nvSpPr>
          <p:cNvPr id="104" name="CuadroTexto 103"/>
          <p:cNvSpPr txBox="1"/>
          <p:nvPr/>
        </p:nvSpPr>
        <p:spPr>
          <a:xfrm>
            <a:off x="6080036" y="1647505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105" name="Rectángulo 104"/>
          <p:cNvSpPr/>
          <p:nvPr/>
        </p:nvSpPr>
        <p:spPr>
          <a:xfrm>
            <a:off x="4487432" y="2008071"/>
            <a:ext cx="95410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1497      3127      3994</a:t>
            </a:r>
            <a:endParaRPr lang="en-US" sz="600" dirty="0"/>
          </a:p>
        </p:txBody>
      </p:sp>
      <p:sp>
        <p:nvSpPr>
          <p:cNvPr id="106" name="CuadroTexto 105"/>
          <p:cNvSpPr txBox="1"/>
          <p:nvPr/>
        </p:nvSpPr>
        <p:spPr>
          <a:xfrm>
            <a:off x="4398673" y="1718262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sp>
        <p:nvSpPr>
          <p:cNvPr id="107" name="CuadroTexto 106"/>
          <p:cNvSpPr txBox="1"/>
          <p:nvPr/>
        </p:nvSpPr>
        <p:spPr>
          <a:xfrm>
            <a:off x="4942696" y="1755231"/>
            <a:ext cx="47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</a:p>
        </p:txBody>
      </p:sp>
      <p:pic>
        <p:nvPicPr>
          <p:cNvPr id="108" name="Imagen 10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712706" y="1804956"/>
            <a:ext cx="607903" cy="572685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627056" y="1794258"/>
            <a:ext cx="735534" cy="614915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5524352" y="1778489"/>
            <a:ext cx="759354" cy="608262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5569629" y="1033482"/>
            <a:ext cx="674007" cy="642002"/>
          </a:xfrm>
          <a:prstGeom prst="rect">
            <a:avLst/>
          </a:prstGeom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578064" y="1014723"/>
            <a:ext cx="718446" cy="700745"/>
          </a:xfrm>
          <a:prstGeom prst="rect">
            <a:avLst/>
          </a:prstGeom>
        </p:spPr>
      </p:pic>
      <p:sp>
        <p:nvSpPr>
          <p:cNvPr id="113" name="25 CuadroTexto"/>
          <p:cNvSpPr txBox="1">
            <a:spLocks noChangeArrowheads="1"/>
          </p:cNvSpPr>
          <p:nvPr/>
        </p:nvSpPr>
        <p:spPr bwMode="auto">
          <a:xfrm>
            <a:off x="1192429" y="112220"/>
            <a:ext cx="12451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800" dirty="0">
                <a:latin typeface="Arial" charset="0"/>
                <a:cs typeface="Arial" charset="0"/>
              </a:rPr>
              <a:t>H1299-wtSMARCA4/</a:t>
            </a:r>
          </a:p>
          <a:p>
            <a:pPr algn="ctr" eaLnBrk="1" hangingPunct="1"/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H1299-mutSMARCA4</a:t>
            </a:r>
            <a:r>
              <a:rPr lang="en-US" sz="8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4" name="CuadroTexto 113"/>
          <p:cNvSpPr txBox="1"/>
          <p:nvPr/>
        </p:nvSpPr>
        <p:spPr>
          <a:xfrm>
            <a:off x="3573420" y="241029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SMARCA4</a:t>
            </a:r>
          </a:p>
        </p:txBody>
      </p:sp>
      <p:sp>
        <p:nvSpPr>
          <p:cNvPr id="115" name="CuadroTexto 114"/>
          <p:cNvSpPr txBox="1"/>
          <p:nvPr/>
        </p:nvSpPr>
        <p:spPr>
          <a:xfrm>
            <a:off x="4366403" y="241029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H3K27ac</a:t>
            </a:r>
          </a:p>
        </p:txBody>
      </p:sp>
      <p:sp>
        <p:nvSpPr>
          <p:cNvPr id="116" name="CuadroTexto 115"/>
          <p:cNvSpPr txBox="1"/>
          <p:nvPr/>
        </p:nvSpPr>
        <p:spPr>
          <a:xfrm>
            <a:off x="5017414" y="241029"/>
            <a:ext cx="447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EZH2</a:t>
            </a:r>
          </a:p>
        </p:txBody>
      </p:sp>
      <p:sp>
        <p:nvSpPr>
          <p:cNvPr id="117" name="Rectángulo 116"/>
          <p:cNvSpPr/>
          <p:nvPr/>
        </p:nvSpPr>
        <p:spPr>
          <a:xfrm>
            <a:off x="3434938" y="307874"/>
            <a:ext cx="197788" cy="980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18" name="Rectángulo 117"/>
          <p:cNvSpPr/>
          <p:nvPr/>
        </p:nvSpPr>
        <p:spPr>
          <a:xfrm>
            <a:off x="4205521" y="307874"/>
            <a:ext cx="197788" cy="98063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19" name="Rectángulo 118"/>
          <p:cNvSpPr/>
          <p:nvPr/>
        </p:nvSpPr>
        <p:spPr>
          <a:xfrm>
            <a:off x="4887502" y="307874"/>
            <a:ext cx="197788" cy="980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2" name="Rectángulo 121"/>
          <p:cNvSpPr/>
          <p:nvPr/>
        </p:nvSpPr>
        <p:spPr>
          <a:xfrm>
            <a:off x="248316" y="387274"/>
            <a:ext cx="3015856" cy="1064856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ángulo 122"/>
          <p:cNvSpPr/>
          <p:nvPr/>
        </p:nvSpPr>
        <p:spPr>
          <a:xfrm>
            <a:off x="236626" y="1500211"/>
            <a:ext cx="3016520" cy="165094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ángulo 123"/>
          <p:cNvSpPr/>
          <p:nvPr/>
        </p:nvSpPr>
        <p:spPr>
          <a:xfrm>
            <a:off x="3421811" y="931512"/>
            <a:ext cx="3016520" cy="156695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25 CuadroTexto"/>
          <p:cNvSpPr txBox="1">
            <a:spLocks noChangeArrowheads="1"/>
          </p:cNvSpPr>
          <p:nvPr/>
        </p:nvSpPr>
        <p:spPr bwMode="auto">
          <a:xfrm>
            <a:off x="5511435" y="635736"/>
            <a:ext cx="912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</a:t>
            </a:r>
          </a:p>
          <a:p>
            <a:pPr algn="ctr">
              <a:defRPr/>
            </a:pP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mutSMARCA4</a:t>
            </a:r>
          </a:p>
        </p:txBody>
      </p:sp>
      <p:sp>
        <p:nvSpPr>
          <p:cNvPr id="126" name="25 CuadroTexto"/>
          <p:cNvSpPr txBox="1">
            <a:spLocks noChangeArrowheads="1"/>
          </p:cNvSpPr>
          <p:nvPr/>
        </p:nvSpPr>
        <p:spPr bwMode="auto">
          <a:xfrm>
            <a:off x="3554425" y="635736"/>
            <a:ext cx="8404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800" dirty="0">
                <a:latin typeface="Arial" charset="0"/>
                <a:cs typeface="Arial" charset="0"/>
              </a:rPr>
              <a:t>H1299-</a:t>
            </a:r>
          </a:p>
          <a:p>
            <a:pPr algn="ctr" eaLnBrk="1" hangingPunct="1"/>
            <a:r>
              <a:rPr lang="en-US" sz="800" dirty="0">
                <a:latin typeface="Arial" charset="0"/>
                <a:cs typeface="Arial" charset="0"/>
              </a:rPr>
              <a:t>wtSMARCA4 </a:t>
            </a:r>
          </a:p>
        </p:txBody>
      </p:sp>
      <p:sp>
        <p:nvSpPr>
          <p:cNvPr id="127" name="25 CuadroTexto"/>
          <p:cNvSpPr txBox="1">
            <a:spLocks noChangeArrowheads="1"/>
          </p:cNvSpPr>
          <p:nvPr/>
        </p:nvSpPr>
        <p:spPr bwMode="auto">
          <a:xfrm>
            <a:off x="4366351" y="635736"/>
            <a:ext cx="12451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800" dirty="0">
                <a:latin typeface="Arial" charset="0"/>
                <a:cs typeface="Arial" charset="0"/>
              </a:rPr>
              <a:t>H1299-wtSMARCA4/</a:t>
            </a:r>
          </a:p>
          <a:p>
            <a:pPr algn="ctr" eaLnBrk="1" hangingPunct="1"/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H1299-mutSMARCA4</a:t>
            </a:r>
            <a:r>
              <a:rPr lang="en-US" sz="8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28" name="TextBox 3"/>
          <p:cNvSpPr txBox="1"/>
          <p:nvPr/>
        </p:nvSpPr>
        <p:spPr>
          <a:xfrm>
            <a:off x="4954466" y="-23319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Fig.4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9" name="CuadroTexto 128"/>
          <p:cNvSpPr txBox="1"/>
          <p:nvPr/>
        </p:nvSpPr>
        <p:spPr>
          <a:xfrm>
            <a:off x="40825" y="3019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0" name="CuadroTexto 129"/>
          <p:cNvSpPr txBox="1"/>
          <p:nvPr/>
        </p:nvSpPr>
        <p:spPr>
          <a:xfrm>
            <a:off x="30895" y="551210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1" cstate="print"/>
          <a:srcRect r="6209"/>
          <a:stretch/>
        </p:blipFill>
        <p:spPr>
          <a:xfrm>
            <a:off x="260324" y="5815346"/>
            <a:ext cx="894752" cy="25593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285684" y="5815346"/>
            <a:ext cx="827393" cy="2559347"/>
          </a:xfrm>
          <a:prstGeom prst="rect">
            <a:avLst/>
          </a:prstGeom>
        </p:spPr>
      </p:pic>
      <p:sp>
        <p:nvSpPr>
          <p:cNvPr id="131" name="215 CuadroTexto"/>
          <p:cNvSpPr txBox="1"/>
          <p:nvPr/>
        </p:nvSpPr>
        <p:spPr>
          <a:xfrm>
            <a:off x="756632" y="8321473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i="1" dirty="0">
                <a:latin typeface="Arial" pitchFamily="34" charset="0"/>
                <a:cs typeface="Arial" pitchFamily="34" charset="0"/>
              </a:rPr>
              <a:t>KDM4B</a:t>
            </a:r>
          </a:p>
        </p:txBody>
      </p:sp>
      <p:sp>
        <p:nvSpPr>
          <p:cNvPr id="132" name="216 CuadroTexto"/>
          <p:cNvSpPr txBox="1"/>
          <p:nvPr/>
        </p:nvSpPr>
        <p:spPr>
          <a:xfrm>
            <a:off x="1786251" y="8321473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i="1" dirty="0">
                <a:latin typeface="Arial" pitchFamily="34" charset="0"/>
                <a:cs typeface="Arial" pitchFamily="34" charset="0"/>
              </a:rPr>
              <a:t>KDM4B</a:t>
            </a:r>
          </a:p>
        </p:txBody>
      </p:sp>
      <p:grpSp>
        <p:nvGrpSpPr>
          <p:cNvPr id="133" name="221 Grupo"/>
          <p:cNvGrpSpPr/>
          <p:nvPr/>
        </p:nvGrpSpPr>
        <p:grpSpPr>
          <a:xfrm rot="10800000">
            <a:off x="589615" y="8361574"/>
            <a:ext cx="227548" cy="68999"/>
            <a:chOff x="5844575" y="5524004"/>
            <a:chExt cx="227548" cy="156931"/>
          </a:xfrm>
        </p:grpSpPr>
        <p:cxnSp>
          <p:nvCxnSpPr>
            <p:cNvPr id="134" name="222 Conector recto"/>
            <p:cNvCxnSpPr/>
            <p:nvPr/>
          </p:nvCxnSpPr>
          <p:spPr>
            <a:xfrm>
              <a:off x="6068129" y="5524004"/>
              <a:ext cx="887" cy="1569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223 Conector recto de flecha"/>
            <p:cNvCxnSpPr/>
            <p:nvPr/>
          </p:nvCxnSpPr>
          <p:spPr>
            <a:xfrm flipH="1">
              <a:off x="5844575" y="5528538"/>
              <a:ext cx="227548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221 Grupo"/>
          <p:cNvGrpSpPr/>
          <p:nvPr/>
        </p:nvGrpSpPr>
        <p:grpSpPr>
          <a:xfrm rot="10800000">
            <a:off x="1541982" y="8365504"/>
            <a:ext cx="227548" cy="82795"/>
            <a:chOff x="5844575" y="5524004"/>
            <a:chExt cx="227548" cy="156931"/>
          </a:xfrm>
        </p:grpSpPr>
        <p:cxnSp>
          <p:nvCxnSpPr>
            <p:cNvPr id="137" name="222 Conector recto"/>
            <p:cNvCxnSpPr/>
            <p:nvPr/>
          </p:nvCxnSpPr>
          <p:spPr>
            <a:xfrm>
              <a:off x="6068129" y="5524004"/>
              <a:ext cx="887" cy="1569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223 Conector recto de flecha"/>
            <p:cNvCxnSpPr/>
            <p:nvPr/>
          </p:nvCxnSpPr>
          <p:spPr>
            <a:xfrm flipH="1">
              <a:off x="5844575" y="5528538"/>
              <a:ext cx="227548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CuadroTexto 138"/>
          <p:cNvSpPr txBox="1"/>
          <p:nvPr/>
        </p:nvSpPr>
        <p:spPr>
          <a:xfrm>
            <a:off x="166404" y="5901805"/>
            <a:ext cx="38183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latin typeface="Arial" panose="020B0604020202020204" pitchFamily="34" charset="0"/>
                <a:cs typeface="Arial" panose="020B0604020202020204" pitchFamily="34" charset="0"/>
              </a:rPr>
              <a:t>[0-25]</a:t>
            </a: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CuadroTexto 139"/>
          <p:cNvSpPr txBox="1"/>
          <p:nvPr/>
        </p:nvSpPr>
        <p:spPr>
          <a:xfrm>
            <a:off x="166404" y="6461281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latin typeface="Arial" panose="020B0604020202020204" pitchFamily="34" charset="0"/>
                <a:cs typeface="Arial" panose="020B0604020202020204" pitchFamily="34" charset="0"/>
              </a:rPr>
              <a:t>[0-7]</a:t>
            </a: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CuadroTexto 140"/>
          <p:cNvSpPr txBox="1"/>
          <p:nvPr/>
        </p:nvSpPr>
        <p:spPr>
          <a:xfrm>
            <a:off x="166404" y="7124629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latin typeface="Arial" panose="020B0604020202020204" pitchFamily="34" charset="0"/>
                <a:cs typeface="Arial" panose="020B0604020202020204" pitchFamily="34" charset="0"/>
              </a:rPr>
              <a:t>[0-300]</a:t>
            </a: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CuadroTexto 141"/>
          <p:cNvSpPr txBox="1"/>
          <p:nvPr/>
        </p:nvSpPr>
        <p:spPr>
          <a:xfrm>
            <a:off x="161731" y="7749661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>
                <a:latin typeface="Arial" panose="020B0604020202020204" pitchFamily="34" charset="0"/>
                <a:cs typeface="Arial" panose="020B0604020202020204" pitchFamily="34" charset="0"/>
              </a:rPr>
              <a:t>[0-5]</a:t>
            </a: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Conector recto 142"/>
          <p:cNvCxnSpPr/>
          <p:nvPr/>
        </p:nvCxnSpPr>
        <p:spPr>
          <a:xfrm>
            <a:off x="234652" y="6002202"/>
            <a:ext cx="0" cy="2268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25 CuadroTexto"/>
          <p:cNvSpPr txBox="1">
            <a:spLocks noChangeArrowheads="1"/>
          </p:cNvSpPr>
          <p:nvPr/>
        </p:nvSpPr>
        <p:spPr bwMode="auto">
          <a:xfrm>
            <a:off x="245504" y="5726487"/>
            <a:ext cx="20614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wtSMARCA4             </a:t>
            </a: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mutSMARCA4</a:t>
            </a:r>
            <a:endParaRPr lang="en-US" sz="800" dirty="0">
              <a:latin typeface="Arial" charset="0"/>
              <a:cs typeface="Arial" charset="0"/>
            </a:endParaRPr>
          </a:p>
        </p:txBody>
      </p:sp>
      <p:cxnSp>
        <p:nvCxnSpPr>
          <p:cNvPr id="146" name="Conector recto 145"/>
          <p:cNvCxnSpPr/>
          <p:nvPr/>
        </p:nvCxnSpPr>
        <p:spPr>
          <a:xfrm>
            <a:off x="1279276" y="6053473"/>
            <a:ext cx="0" cy="2268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cto 146"/>
          <p:cNvCxnSpPr/>
          <p:nvPr/>
        </p:nvCxnSpPr>
        <p:spPr>
          <a:xfrm>
            <a:off x="2477205" y="6051073"/>
            <a:ext cx="0" cy="2268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cto 147"/>
          <p:cNvCxnSpPr/>
          <p:nvPr/>
        </p:nvCxnSpPr>
        <p:spPr>
          <a:xfrm>
            <a:off x="3524109" y="6041234"/>
            <a:ext cx="0" cy="2268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221 Grupo"/>
          <p:cNvGrpSpPr/>
          <p:nvPr/>
        </p:nvGrpSpPr>
        <p:grpSpPr>
          <a:xfrm rot="10800000" flipH="1">
            <a:off x="2973466" y="8360712"/>
            <a:ext cx="227548" cy="82795"/>
            <a:chOff x="5844575" y="5524004"/>
            <a:chExt cx="227548" cy="156931"/>
          </a:xfrm>
        </p:grpSpPr>
        <p:cxnSp>
          <p:nvCxnSpPr>
            <p:cNvPr id="150" name="222 Conector recto"/>
            <p:cNvCxnSpPr/>
            <p:nvPr/>
          </p:nvCxnSpPr>
          <p:spPr>
            <a:xfrm>
              <a:off x="6068129" y="5524004"/>
              <a:ext cx="887" cy="1569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223 Conector recto de flecha"/>
            <p:cNvCxnSpPr/>
            <p:nvPr/>
          </p:nvCxnSpPr>
          <p:spPr>
            <a:xfrm flipH="1">
              <a:off x="5844575" y="5528538"/>
              <a:ext cx="227548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221 Grupo"/>
          <p:cNvGrpSpPr/>
          <p:nvPr/>
        </p:nvGrpSpPr>
        <p:grpSpPr>
          <a:xfrm rot="10800000" flipH="1">
            <a:off x="4001439" y="8372293"/>
            <a:ext cx="227548" cy="82795"/>
            <a:chOff x="5844575" y="5524004"/>
            <a:chExt cx="227548" cy="156931"/>
          </a:xfrm>
        </p:grpSpPr>
        <p:cxnSp>
          <p:nvCxnSpPr>
            <p:cNvPr id="153" name="222 Conector recto"/>
            <p:cNvCxnSpPr/>
            <p:nvPr/>
          </p:nvCxnSpPr>
          <p:spPr>
            <a:xfrm>
              <a:off x="6068129" y="5524004"/>
              <a:ext cx="887" cy="1569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223 Conector recto de flecha"/>
            <p:cNvCxnSpPr/>
            <p:nvPr/>
          </p:nvCxnSpPr>
          <p:spPr>
            <a:xfrm flipH="1">
              <a:off x="5844575" y="5528538"/>
              <a:ext cx="227548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239 CuadroTexto"/>
          <p:cNvSpPr txBox="1"/>
          <p:nvPr/>
        </p:nvSpPr>
        <p:spPr>
          <a:xfrm>
            <a:off x="3407401" y="8319073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i="1" dirty="0">
                <a:latin typeface="Arial" pitchFamily="34" charset="0"/>
                <a:cs typeface="Arial" pitchFamily="34" charset="0"/>
              </a:rPr>
              <a:t>KDM2B</a:t>
            </a:r>
          </a:p>
        </p:txBody>
      </p:sp>
      <p:sp>
        <p:nvSpPr>
          <p:cNvPr id="156" name="232 CuadroTexto"/>
          <p:cNvSpPr txBox="1"/>
          <p:nvPr/>
        </p:nvSpPr>
        <p:spPr>
          <a:xfrm>
            <a:off x="2445925" y="8311034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i="1" dirty="0">
                <a:latin typeface="Arial" pitchFamily="34" charset="0"/>
                <a:cs typeface="Arial" pitchFamily="34" charset="0"/>
              </a:rPr>
              <a:t>KDM2B</a:t>
            </a:r>
          </a:p>
        </p:txBody>
      </p:sp>
      <p:sp>
        <p:nvSpPr>
          <p:cNvPr id="162" name="CuadroTexto 161"/>
          <p:cNvSpPr txBox="1"/>
          <p:nvPr/>
        </p:nvSpPr>
        <p:spPr>
          <a:xfrm>
            <a:off x="4380219" y="5876593"/>
            <a:ext cx="72006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</p:txBody>
      </p:sp>
      <p:sp>
        <p:nvSpPr>
          <p:cNvPr id="163" name="CuadroTexto 162"/>
          <p:cNvSpPr txBox="1"/>
          <p:nvPr/>
        </p:nvSpPr>
        <p:spPr>
          <a:xfrm>
            <a:off x="4394256" y="6530231"/>
            <a:ext cx="72006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</p:txBody>
      </p:sp>
      <p:sp>
        <p:nvSpPr>
          <p:cNvPr id="164" name="CuadroTexto 163"/>
          <p:cNvSpPr txBox="1"/>
          <p:nvPr/>
        </p:nvSpPr>
        <p:spPr>
          <a:xfrm>
            <a:off x="4396925" y="7135446"/>
            <a:ext cx="72006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</p:txBody>
      </p:sp>
      <p:sp>
        <p:nvSpPr>
          <p:cNvPr id="165" name="CuadroTexto 164"/>
          <p:cNvSpPr txBox="1"/>
          <p:nvPr/>
        </p:nvSpPr>
        <p:spPr>
          <a:xfrm>
            <a:off x="4394256" y="7731934"/>
            <a:ext cx="72006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dox-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</a:t>
            </a:r>
          </a:p>
          <a:p>
            <a:pPr>
              <a:lnSpc>
                <a:spcPts val="15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dox+/SAHA</a:t>
            </a:r>
          </a:p>
        </p:txBody>
      </p:sp>
      <p:sp>
        <p:nvSpPr>
          <p:cNvPr id="166" name="CuadroTexto 165"/>
          <p:cNvSpPr txBox="1"/>
          <p:nvPr/>
        </p:nvSpPr>
        <p:spPr>
          <a:xfrm>
            <a:off x="5386933" y="6238920"/>
            <a:ext cx="6158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SMARCA4</a:t>
            </a:r>
          </a:p>
        </p:txBody>
      </p:sp>
      <p:sp>
        <p:nvSpPr>
          <p:cNvPr id="167" name="CuadroTexto 166"/>
          <p:cNvSpPr txBox="1"/>
          <p:nvPr/>
        </p:nvSpPr>
        <p:spPr>
          <a:xfrm>
            <a:off x="5386933" y="7312259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H3K27ac</a:t>
            </a:r>
          </a:p>
        </p:txBody>
      </p:sp>
      <p:sp>
        <p:nvSpPr>
          <p:cNvPr id="168" name="CuadroTexto 167"/>
          <p:cNvSpPr txBox="1"/>
          <p:nvPr/>
        </p:nvSpPr>
        <p:spPr>
          <a:xfrm>
            <a:off x="5386933" y="6776572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EZH2</a:t>
            </a:r>
          </a:p>
        </p:txBody>
      </p:sp>
      <p:sp>
        <p:nvSpPr>
          <p:cNvPr id="169" name="Rectángulo 168"/>
          <p:cNvSpPr/>
          <p:nvPr/>
        </p:nvSpPr>
        <p:spPr>
          <a:xfrm>
            <a:off x="5260311" y="6292329"/>
            <a:ext cx="197788" cy="980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ángulo 169"/>
          <p:cNvSpPr/>
          <p:nvPr/>
        </p:nvSpPr>
        <p:spPr>
          <a:xfrm>
            <a:off x="5260311" y="7365668"/>
            <a:ext cx="197788" cy="98063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ángulo 170"/>
          <p:cNvSpPr/>
          <p:nvPr/>
        </p:nvSpPr>
        <p:spPr>
          <a:xfrm>
            <a:off x="5260311" y="6829981"/>
            <a:ext cx="197788" cy="980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ángulo 171"/>
          <p:cNvSpPr/>
          <p:nvPr/>
        </p:nvSpPr>
        <p:spPr>
          <a:xfrm>
            <a:off x="5260311" y="7925206"/>
            <a:ext cx="197788" cy="98063"/>
          </a:xfrm>
          <a:prstGeom prst="rect">
            <a:avLst/>
          </a:prstGeom>
          <a:solidFill>
            <a:srgbClr val="147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CuadroTexto 172"/>
          <p:cNvSpPr txBox="1"/>
          <p:nvPr/>
        </p:nvSpPr>
        <p:spPr>
          <a:xfrm>
            <a:off x="5386933" y="7888724"/>
            <a:ext cx="6319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H3K27me3</a:t>
            </a:r>
          </a:p>
        </p:txBody>
      </p:sp>
      <p:sp>
        <p:nvSpPr>
          <p:cNvPr id="174" name="25 CuadroTexto"/>
          <p:cNvSpPr txBox="1">
            <a:spLocks noChangeArrowheads="1"/>
          </p:cNvSpPr>
          <p:nvPr/>
        </p:nvSpPr>
        <p:spPr bwMode="auto">
          <a:xfrm>
            <a:off x="2678792" y="5726487"/>
            <a:ext cx="20614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>
                <a:latin typeface="Arial" charset="0"/>
                <a:cs typeface="Arial" charset="0"/>
              </a:rPr>
              <a:t>wtSMARCA4             </a:t>
            </a:r>
            <a:r>
              <a:rPr lang="en-US" sz="800" dirty="0">
                <a:latin typeface="Arial" pitchFamily="34" charset="0"/>
                <a:ea typeface="Geneva" pitchFamily="126" charset="-128"/>
                <a:cs typeface="Arial" pitchFamily="34" charset="0"/>
              </a:rPr>
              <a:t>mutSMARCA4</a:t>
            </a:r>
            <a:endParaRPr lang="en-US" sz="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9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3"/>
          <p:cNvPicPr>
            <a:picLocks noChangeAspect="1" noChangeArrowheads="1"/>
          </p:cNvPicPr>
          <p:nvPr/>
        </p:nvPicPr>
        <p:blipFill>
          <a:blip r:embed="rId3" cstate="print"/>
          <a:srcRect l="9219" t="10164" r="7806" b="12237"/>
          <a:stretch>
            <a:fillRect/>
          </a:stretch>
        </p:blipFill>
        <p:spPr bwMode="auto">
          <a:xfrm>
            <a:off x="406725" y="2070005"/>
            <a:ext cx="2422606" cy="162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4442" t="10153" r="8115" b="11069"/>
          <a:stretch/>
        </p:blipFill>
        <p:spPr bwMode="auto">
          <a:xfrm>
            <a:off x="3439784" y="2068870"/>
            <a:ext cx="2223232" cy="164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9" name="259 Grupo"/>
          <p:cNvGrpSpPr/>
          <p:nvPr/>
        </p:nvGrpSpPr>
        <p:grpSpPr>
          <a:xfrm>
            <a:off x="5149269" y="1519838"/>
            <a:ext cx="978153" cy="318389"/>
            <a:chOff x="7874141" y="1235179"/>
            <a:chExt cx="978153" cy="318389"/>
          </a:xfrm>
        </p:grpSpPr>
        <p:sp>
          <p:nvSpPr>
            <p:cNvPr id="100" name="44 Rectángulo"/>
            <p:cNvSpPr/>
            <p:nvPr/>
          </p:nvSpPr>
          <p:spPr>
            <a:xfrm>
              <a:off x="7874141" y="1235179"/>
              <a:ext cx="97815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800" dirty="0">
                  <a:latin typeface="Arial" pitchFamily="34" charset="0"/>
                  <a:cs typeface="Arial" pitchFamily="34" charset="0"/>
                </a:rPr>
                <a:t> R square:0.1701</a:t>
              </a:r>
            </a:p>
          </p:txBody>
        </p:sp>
        <p:sp>
          <p:nvSpPr>
            <p:cNvPr id="101" name="45 Rectángulo"/>
            <p:cNvSpPr/>
            <p:nvPr/>
          </p:nvSpPr>
          <p:spPr>
            <a:xfrm>
              <a:off x="7874141" y="1338124"/>
              <a:ext cx="933269" cy="21544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ES" sz="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8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es-ES" sz="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800" dirty="0" err="1">
                  <a:latin typeface="Arial" pitchFamily="34" charset="0"/>
                  <a:cs typeface="Arial" pitchFamily="34" charset="0"/>
                </a:rPr>
                <a:t>value</a:t>
              </a:r>
              <a:r>
                <a:rPr lang="es-ES" sz="800" dirty="0">
                  <a:latin typeface="Arial" pitchFamily="34" charset="0"/>
                  <a:cs typeface="Arial" pitchFamily="34" charset="0"/>
                </a:rPr>
                <a:t>: 0.0452</a:t>
              </a:r>
            </a:p>
          </p:txBody>
        </p:sp>
      </p:grpSp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5" cstate="print"/>
          <a:srcRect l="9904" t="12368" r="6745" b="10296"/>
          <a:stretch>
            <a:fillRect/>
          </a:stretch>
        </p:blipFill>
        <p:spPr bwMode="auto">
          <a:xfrm>
            <a:off x="349981" y="288412"/>
            <a:ext cx="2518929" cy="177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6" cstate="print"/>
          <a:srcRect l="8170" t="12368" r="7900" b="10296"/>
          <a:stretch>
            <a:fillRect/>
          </a:stretch>
        </p:blipFill>
        <p:spPr bwMode="auto">
          <a:xfrm>
            <a:off x="3179729" y="296706"/>
            <a:ext cx="2519845" cy="17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271" r="14870" b="38256"/>
          <a:stretch/>
        </p:blipFill>
        <p:spPr>
          <a:xfrm>
            <a:off x="214830" y="6956810"/>
            <a:ext cx="1548000" cy="29643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CuadroTexto 14"/>
          <p:cNvSpPr txBox="1"/>
          <p:nvPr/>
        </p:nvSpPr>
        <p:spPr>
          <a:xfrm>
            <a:off x="-55631" y="-3651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15577" y="8083085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31 Rectángulo"/>
          <p:cNvSpPr/>
          <p:nvPr/>
        </p:nvSpPr>
        <p:spPr>
          <a:xfrm>
            <a:off x="2426184" y="3149890"/>
            <a:ext cx="8627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>
                <a:latin typeface="Arial" pitchFamily="34" charset="0"/>
                <a:cs typeface="Arial" pitchFamily="34" charset="0"/>
              </a:rPr>
              <a:t> R square:0.24</a:t>
            </a:r>
          </a:p>
        </p:txBody>
      </p:sp>
      <p:sp>
        <p:nvSpPr>
          <p:cNvPr id="13" name="33 Rectángulo"/>
          <p:cNvSpPr/>
          <p:nvPr/>
        </p:nvSpPr>
        <p:spPr>
          <a:xfrm>
            <a:off x="2435483" y="3298677"/>
            <a:ext cx="7248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>
                <a:latin typeface="Arial" pitchFamily="34" charset="0"/>
                <a:cs typeface="Arial" pitchFamily="34" charset="0"/>
              </a:rPr>
              <a:t> P </a:t>
            </a:r>
            <a:r>
              <a:rPr lang="es-ES" sz="800" dirty="0" err="1">
                <a:latin typeface="Arial" pitchFamily="34" charset="0"/>
                <a:cs typeface="Arial" pitchFamily="34" charset="0"/>
              </a:rPr>
              <a:t>value:n.s</a:t>
            </a:r>
            <a:endParaRPr lang="es-E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77859" y="3705295"/>
            <a:ext cx="200233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Log SAHA concentration [</a:t>
            </a:r>
            <a:r>
              <a:rPr lang="es-ES" sz="800" dirty="0">
                <a:latin typeface="Arial" charset="0"/>
                <a:ea typeface="MS PGothic" charset="0"/>
                <a:cs typeface="MS PGothic" charset="0"/>
              </a:rPr>
              <a:t>μ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636015" y="3661066"/>
            <a:ext cx="200233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Log SAHA concentration [</a:t>
            </a:r>
            <a:r>
              <a:rPr lang="es-ES" sz="800" dirty="0">
                <a:latin typeface="Arial" charset="0"/>
                <a:ea typeface="MS PGothic" charset="0"/>
                <a:cs typeface="MS PGothic" charset="0"/>
              </a:rPr>
              <a:t>μ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grpSp>
        <p:nvGrpSpPr>
          <p:cNvPr id="121" name="266 Grupo"/>
          <p:cNvGrpSpPr/>
          <p:nvPr/>
        </p:nvGrpSpPr>
        <p:grpSpPr>
          <a:xfrm>
            <a:off x="5420350" y="3207079"/>
            <a:ext cx="862737" cy="318389"/>
            <a:chOff x="7874141" y="1235179"/>
            <a:chExt cx="862737" cy="318389"/>
          </a:xfrm>
        </p:grpSpPr>
        <p:sp>
          <p:nvSpPr>
            <p:cNvPr id="122" name="44 Rectángulo"/>
            <p:cNvSpPr/>
            <p:nvPr/>
          </p:nvSpPr>
          <p:spPr>
            <a:xfrm>
              <a:off x="7874141" y="1235179"/>
              <a:ext cx="86273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800" dirty="0">
                  <a:latin typeface="Arial" pitchFamily="34" charset="0"/>
                  <a:cs typeface="Arial" pitchFamily="34" charset="0"/>
                </a:rPr>
                <a:t> R square:0.45</a:t>
              </a:r>
            </a:p>
          </p:txBody>
        </p:sp>
        <p:sp>
          <p:nvSpPr>
            <p:cNvPr id="123" name="45 Rectángulo"/>
            <p:cNvSpPr/>
            <p:nvPr/>
          </p:nvSpPr>
          <p:spPr>
            <a:xfrm>
              <a:off x="7874141" y="1338124"/>
              <a:ext cx="853119" cy="21544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ES" sz="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8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es-ES" sz="800" dirty="0">
                  <a:latin typeface="Arial" pitchFamily="34" charset="0"/>
                  <a:cs typeface="Arial" pitchFamily="34" charset="0"/>
                </a:rPr>
                <a:t>-</a:t>
              </a:r>
              <a:r>
                <a:rPr lang="es-ES" sz="800" dirty="0" err="1">
                  <a:latin typeface="Arial" pitchFamily="34" charset="0"/>
                  <a:cs typeface="Arial" pitchFamily="34" charset="0"/>
                </a:rPr>
                <a:t>value</a:t>
              </a:r>
              <a:r>
                <a:rPr lang="es-ES" sz="800" dirty="0">
                  <a:latin typeface="Arial" pitchFamily="34" charset="0"/>
                  <a:cs typeface="Arial" pitchFamily="34" charset="0"/>
                </a:rPr>
                <a:t> &lt;0.05</a:t>
              </a:r>
            </a:p>
          </p:txBody>
        </p:sp>
      </p:grpSp>
      <p:sp>
        <p:nvSpPr>
          <p:cNvPr id="24" name="Rectángulo 23"/>
          <p:cNvSpPr/>
          <p:nvPr/>
        </p:nvSpPr>
        <p:spPr>
          <a:xfrm>
            <a:off x="-32561" y="4012284"/>
            <a:ext cx="3947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0" name="83 CuadroTexto"/>
          <p:cNvSpPr txBox="1"/>
          <p:nvPr/>
        </p:nvSpPr>
        <p:spPr>
          <a:xfrm>
            <a:off x="1563385" y="38602"/>
            <a:ext cx="751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u="sng" dirty="0">
                <a:latin typeface="Arial" pitchFamily="34" charset="0"/>
                <a:cs typeface="Arial" pitchFamily="34" charset="0"/>
              </a:rPr>
              <a:t>KDM6A </a:t>
            </a:r>
          </a:p>
        </p:txBody>
      </p:sp>
      <p:sp>
        <p:nvSpPr>
          <p:cNvPr id="3" name="CuadroTexto 2"/>
          <p:cNvSpPr txBox="1"/>
          <p:nvPr/>
        </p:nvSpPr>
        <p:spPr>
          <a:xfrm rot="16200000">
            <a:off x="-581501" y="956698"/>
            <a:ext cx="16482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RNA-sequencing (CCLE) </a:t>
            </a:r>
          </a:p>
        </p:txBody>
      </p:sp>
      <p:sp>
        <p:nvSpPr>
          <p:cNvPr id="91" name="CuadroTexto 90"/>
          <p:cNvSpPr txBox="1"/>
          <p:nvPr/>
        </p:nvSpPr>
        <p:spPr>
          <a:xfrm rot="16200000">
            <a:off x="-486301" y="2668619"/>
            <a:ext cx="14510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RT quantitative PCR </a:t>
            </a:r>
          </a:p>
        </p:txBody>
      </p:sp>
      <p:sp>
        <p:nvSpPr>
          <p:cNvPr id="92" name="83 CuadroTexto"/>
          <p:cNvSpPr txBox="1"/>
          <p:nvPr/>
        </p:nvSpPr>
        <p:spPr>
          <a:xfrm>
            <a:off x="3886289" y="38602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u="sng" dirty="0">
                <a:latin typeface="Arial" pitchFamily="34" charset="0"/>
                <a:cs typeface="Arial" pitchFamily="34" charset="0"/>
              </a:rPr>
              <a:t>KDM6B </a:t>
            </a:r>
          </a:p>
        </p:txBody>
      </p:sp>
      <p:grpSp>
        <p:nvGrpSpPr>
          <p:cNvPr id="96" name="259 Grupo"/>
          <p:cNvGrpSpPr/>
          <p:nvPr/>
        </p:nvGrpSpPr>
        <p:grpSpPr>
          <a:xfrm>
            <a:off x="2181794" y="1519838"/>
            <a:ext cx="1064715" cy="318389"/>
            <a:chOff x="7874141" y="1235179"/>
            <a:chExt cx="1064715" cy="318389"/>
          </a:xfrm>
        </p:grpSpPr>
        <p:sp>
          <p:nvSpPr>
            <p:cNvPr id="97" name="44 Rectángulo"/>
            <p:cNvSpPr/>
            <p:nvPr/>
          </p:nvSpPr>
          <p:spPr>
            <a:xfrm>
              <a:off x="7874141" y="1235179"/>
              <a:ext cx="106471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800" dirty="0">
                  <a:latin typeface="Arial" pitchFamily="34" charset="0"/>
                  <a:cs typeface="Arial" pitchFamily="34" charset="0"/>
                </a:rPr>
                <a:t> R square: 0.01318</a:t>
              </a:r>
            </a:p>
          </p:txBody>
        </p:sp>
        <p:sp>
          <p:nvSpPr>
            <p:cNvPr id="98" name="45 Rectángulo"/>
            <p:cNvSpPr/>
            <p:nvPr/>
          </p:nvSpPr>
          <p:spPr>
            <a:xfrm>
              <a:off x="7874141" y="1338124"/>
              <a:ext cx="758541" cy="21544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ES" sz="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8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es-ES" sz="800" dirty="0">
                  <a:latin typeface="Arial" pitchFamily="34" charset="0"/>
                  <a:cs typeface="Arial" pitchFamily="34" charset="0"/>
                </a:rPr>
                <a:t>-</a:t>
              </a:r>
              <a:r>
                <a:rPr lang="es-ES" sz="800" dirty="0" err="1">
                  <a:latin typeface="Arial" pitchFamily="34" charset="0"/>
                  <a:cs typeface="Arial" pitchFamily="34" charset="0"/>
                </a:rPr>
                <a:t>value</a:t>
              </a:r>
              <a:r>
                <a:rPr lang="es-ES" sz="800" dirty="0">
                  <a:latin typeface="Arial" pitchFamily="34" charset="0"/>
                  <a:cs typeface="Arial" pitchFamily="34" charset="0"/>
                </a:rPr>
                <a:t> : ns</a:t>
              </a:r>
            </a:p>
          </p:txBody>
        </p:sp>
      </p:grpSp>
      <p:pic>
        <p:nvPicPr>
          <p:cNvPr id="95" name="Picture 2"/>
          <p:cNvPicPr preferRelativeResize="0">
            <a:picLocks noChangeArrowheads="1"/>
          </p:cNvPicPr>
          <p:nvPr/>
        </p:nvPicPr>
        <p:blipFill>
          <a:blip r:embed="rId9" cstate="print"/>
          <a:srcRect r="2518"/>
          <a:stretch>
            <a:fillRect/>
          </a:stretch>
        </p:blipFill>
        <p:spPr bwMode="auto">
          <a:xfrm>
            <a:off x="228421" y="4849671"/>
            <a:ext cx="2278800" cy="307217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02" name="Picture 11"/>
          <p:cNvPicPr preferRelativeResize="0">
            <a:picLocks noChangeArrowheads="1"/>
          </p:cNvPicPr>
          <p:nvPr/>
        </p:nvPicPr>
        <p:blipFill rotWithShape="1">
          <a:blip r:embed="rId10" cstate="print"/>
          <a:srcRect t="11831"/>
          <a:stretch/>
        </p:blipFill>
        <p:spPr bwMode="auto">
          <a:xfrm>
            <a:off x="228421" y="4627351"/>
            <a:ext cx="2278800" cy="23202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03" name="Picture 4"/>
          <p:cNvPicPr preferRelativeResize="0">
            <a:picLocks noChangeArrowheads="1"/>
          </p:cNvPicPr>
          <p:nvPr/>
        </p:nvPicPr>
        <p:blipFill>
          <a:blip r:embed="rId11" cstate="print"/>
          <a:srcRect l="9409" t="75759" r="3883"/>
          <a:stretch>
            <a:fillRect/>
          </a:stretch>
        </p:blipFill>
        <p:spPr bwMode="auto">
          <a:xfrm>
            <a:off x="228421" y="5119186"/>
            <a:ext cx="2278800" cy="275591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04" name="11 CuadroTexto"/>
          <p:cNvSpPr txBox="1"/>
          <p:nvPr/>
        </p:nvSpPr>
        <p:spPr>
          <a:xfrm>
            <a:off x="382107" y="4460214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·#60</a:t>
            </a:r>
          </a:p>
        </p:txBody>
      </p:sp>
      <p:sp>
        <p:nvSpPr>
          <p:cNvPr id="105" name="12 CuadroTexto"/>
          <p:cNvSpPr txBox="1"/>
          <p:nvPr/>
        </p:nvSpPr>
        <p:spPr>
          <a:xfrm>
            <a:off x="682739" y="446021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#62</a:t>
            </a:r>
          </a:p>
        </p:txBody>
      </p:sp>
      <p:sp>
        <p:nvSpPr>
          <p:cNvPr id="106" name="15 CuadroTexto"/>
          <p:cNvSpPr txBox="1"/>
          <p:nvPr/>
        </p:nvSpPr>
        <p:spPr>
          <a:xfrm>
            <a:off x="917930" y="4460214"/>
            <a:ext cx="418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itchFamily="34" charset="0"/>
                <a:cs typeface="Arial" pitchFamily="34" charset="0"/>
              </a:rPr>
              <a:t>#63</a:t>
            </a:r>
          </a:p>
        </p:txBody>
      </p:sp>
      <p:sp>
        <p:nvSpPr>
          <p:cNvPr id="107" name="16 CuadroTexto"/>
          <p:cNvSpPr txBox="1"/>
          <p:nvPr/>
        </p:nvSpPr>
        <p:spPr>
          <a:xfrm>
            <a:off x="1180465" y="4460214"/>
            <a:ext cx="4065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itchFamily="34" charset="0"/>
                <a:cs typeface="Arial" pitchFamily="34" charset="0"/>
              </a:rPr>
              <a:t>#64</a:t>
            </a:r>
          </a:p>
        </p:txBody>
      </p:sp>
      <p:sp>
        <p:nvSpPr>
          <p:cNvPr id="108" name="17 CuadroTexto"/>
          <p:cNvSpPr txBox="1"/>
          <p:nvPr/>
        </p:nvSpPr>
        <p:spPr>
          <a:xfrm>
            <a:off x="159350" y="4460214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shNT</a:t>
            </a:r>
          </a:p>
        </p:txBody>
      </p:sp>
      <p:sp>
        <p:nvSpPr>
          <p:cNvPr id="109" name="16 CuadroTexto"/>
          <p:cNvSpPr txBox="1"/>
          <p:nvPr/>
        </p:nvSpPr>
        <p:spPr>
          <a:xfrm>
            <a:off x="1401843" y="4460214"/>
            <a:ext cx="5084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itchFamily="34" charset="0"/>
                <a:cs typeface="Arial" pitchFamily="34" charset="0"/>
              </a:rPr>
              <a:t>#676</a:t>
            </a:r>
          </a:p>
        </p:txBody>
      </p:sp>
      <p:sp>
        <p:nvSpPr>
          <p:cNvPr id="112" name="16 CuadroTexto"/>
          <p:cNvSpPr txBox="1"/>
          <p:nvPr/>
        </p:nvSpPr>
        <p:spPr>
          <a:xfrm>
            <a:off x="1678423" y="4460214"/>
            <a:ext cx="4849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</a:t>
            </a:r>
            <a:r>
              <a:rPr lang="en-US" sz="800" b="1" dirty="0">
                <a:latin typeface="Arial" pitchFamily="34" charset="0"/>
                <a:cs typeface="Arial" pitchFamily="34" charset="0"/>
              </a:rPr>
              <a:t>976</a:t>
            </a:r>
          </a:p>
        </p:txBody>
      </p:sp>
      <p:sp>
        <p:nvSpPr>
          <p:cNvPr id="113" name="16 CuadroTexto"/>
          <p:cNvSpPr txBox="1"/>
          <p:nvPr/>
        </p:nvSpPr>
        <p:spPr>
          <a:xfrm>
            <a:off x="1963460" y="4460214"/>
            <a:ext cx="418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#75</a:t>
            </a:r>
          </a:p>
        </p:txBody>
      </p:sp>
      <p:sp>
        <p:nvSpPr>
          <p:cNvPr id="114" name="16 CuadroTexto"/>
          <p:cNvSpPr txBox="1"/>
          <p:nvPr/>
        </p:nvSpPr>
        <p:spPr>
          <a:xfrm>
            <a:off x="2178794" y="4460214"/>
            <a:ext cx="406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#77</a:t>
            </a:r>
          </a:p>
        </p:txBody>
      </p:sp>
      <p:cxnSp>
        <p:nvCxnSpPr>
          <p:cNvPr id="115" name="40 Conector recto"/>
          <p:cNvCxnSpPr/>
          <p:nvPr/>
        </p:nvCxnSpPr>
        <p:spPr>
          <a:xfrm>
            <a:off x="555091" y="4453597"/>
            <a:ext cx="882204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83 CuadroTexto"/>
          <p:cNvSpPr txBox="1"/>
          <p:nvPr/>
        </p:nvSpPr>
        <p:spPr>
          <a:xfrm>
            <a:off x="616753" y="4257088"/>
            <a:ext cx="788229" cy="268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sh</a:t>
            </a:r>
            <a:r>
              <a:rPr lang="en-US" sz="900" i="1" dirty="0">
                <a:latin typeface="Arial" pitchFamily="34" charset="0"/>
                <a:cs typeface="Arial" pitchFamily="34" charset="0"/>
              </a:rPr>
              <a:t>KDM6A </a:t>
            </a:r>
          </a:p>
        </p:txBody>
      </p:sp>
      <p:sp>
        <p:nvSpPr>
          <p:cNvPr id="117" name="83 CuadroTexto"/>
          <p:cNvSpPr txBox="1"/>
          <p:nvPr/>
        </p:nvSpPr>
        <p:spPr>
          <a:xfrm>
            <a:off x="1591886" y="4278128"/>
            <a:ext cx="753899" cy="268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sh</a:t>
            </a:r>
            <a:r>
              <a:rPr lang="en-US" sz="900" i="1" dirty="0">
                <a:latin typeface="Arial" pitchFamily="34" charset="0"/>
                <a:cs typeface="Arial" pitchFamily="34" charset="0"/>
              </a:rPr>
              <a:t>KDM6B</a:t>
            </a:r>
          </a:p>
        </p:txBody>
      </p:sp>
      <p:cxnSp>
        <p:nvCxnSpPr>
          <p:cNvPr id="118" name="40 Conector recto"/>
          <p:cNvCxnSpPr/>
          <p:nvPr/>
        </p:nvCxnSpPr>
        <p:spPr>
          <a:xfrm flipV="1">
            <a:off x="1507216" y="4453597"/>
            <a:ext cx="96099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83 CuadroTexto"/>
          <p:cNvSpPr txBox="1"/>
          <p:nvPr/>
        </p:nvSpPr>
        <p:spPr>
          <a:xfrm>
            <a:off x="2389357" y="4622443"/>
            <a:ext cx="7417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itchFamily="34" charset="0"/>
              </a:rPr>
              <a:t>-KDM6B</a:t>
            </a:r>
          </a:p>
          <a:p>
            <a:endParaRPr lang="en-US" sz="900" dirty="0"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itchFamily="34" charset="0"/>
              </a:rPr>
              <a:t>-KDM6A</a:t>
            </a:r>
          </a:p>
          <a:p>
            <a:endParaRPr lang="en-US" sz="900" dirty="0"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itchFamily="34" charset="0"/>
              </a:rPr>
              <a:t>-TUBULIN</a:t>
            </a:r>
          </a:p>
        </p:txBody>
      </p:sp>
      <p:pic>
        <p:nvPicPr>
          <p:cNvPr id="132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-3889" r="27025" b="-1"/>
          <a:stretch/>
        </p:blipFill>
        <p:spPr bwMode="auto">
          <a:xfrm>
            <a:off x="1843302" y="6199080"/>
            <a:ext cx="1547527" cy="247286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33" name="Picture 7"/>
          <p:cNvPicPr>
            <a:picLocks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5062" r="27025"/>
          <a:stretch/>
        </p:blipFill>
        <p:spPr bwMode="auto">
          <a:xfrm>
            <a:off x="1843302" y="5945562"/>
            <a:ext cx="1547527" cy="252054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34" name="11 CuadroTexto"/>
          <p:cNvSpPr txBox="1"/>
          <p:nvPr/>
        </p:nvSpPr>
        <p:spPr>
          <a:xfrm>
            <a:off x="2076781" y="5758429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#60</a:t>
            </a:r>
          </a:p>
        </p:txBody>
      </p:sp>
      <p:sp>
        <p:nvSpPr>
          <p:cNvPr id="135" name="12 CuadroTexto"/>
          <p:cNvSpPr txBox="1"/>
          <p:nvPr/>
        </p:nvSpPr>
        <p:spPr>
          <a:xfrm>
            <a:off x="2586903" y="5758429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#62</a:t>
            </a:r>
          </a:p>
        </p:txBody>
      </p:sp>
      <p:sp>
        <p:nvSpPr>
          <p:cNvPr id="136" name="15 CuadroTexto"/>
          <p:cNvSpPr txBox="1"/>
          <p:nvPr/>
        </p:nvSpPr>
        <p:spPr>
          <a:xfrm>
            <a:off x="2821928" y="5758429"/>
            <a:ext cx="452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itchFamily="34" charset="0"/>
                <a:cs typeface="Arial" pitchFamily="34" charset="0"/>
              </a:rPr>
              <a:t>#63</a:t>
            </a:r>
          </a:p>
        </p:txBody>
      </p:sp>
      <p:sp>
        <p:nvSpPr>
          <p:cNvPr id="137" name="16 CuadroTexto"/>
          <p:cNvSpPr txBox="1"/>
          <p:nvPr/>
        </p:nvSpPr>
        <p:spPr>
          <a:xfrm>
            <a:off x="3079967" y="5758764"/>
            <a:ext cx="5280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itchFamily="34" charset="0"/>
                <a:cs typeface="Arial" pitchFamily="34" charset="0"/>
              </a:rPr>
              <a:t>#64</a:t>
            </a:r>
          </a:p>
        </p:txBody>
      </p:sp>
      <p:sp>
        <p:nvSpPr>
          <p:cNvPr id="138" name="17 CuadroTexto"/>
          <p:cNvSpPr txBox="1"/>
          <p:nvPr/>
        </p:nvSpPr>
        <p:spPr>
          <a:xfrm>
            <a:off x="1778843" y="5766049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shNT</a:t>
            </a:r>
          </a:p>
        </p:txBody>
      </p:sp>
      <p:sp>
        <p:nvSpPr>
          <p:cNvPr id="139" name="18 CuadroTexto"/>
          <p:cNvSpPr txBox="1"/>
          <p:nvPr/>
        </p:nvSpPr>
        <p:spPr>
          <a:xfrm>
            <a:off x="2326112" y="5758429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#61</a:t>
            </a:r>
          </a:p>
        </p:txBody>
      </p:sp>
      <p:sp>
        <p:nvSpPr>
          <p:cNvPr id="140" name="21 CuadroTexto"/>
          <p:cNvSpPr txBox="1"/>
          <p:nvPr/>
        </p:nvSpPr>
        <p:spPr>
          <a:xfrm>
            <a:off x="2434571" y="7261095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H460</a:t>
            </a:r>
          </a:p>
        </p:txBody>
      </p:sp>
      <p:sp>
        <p:nvSpPr>
          <p:cNvPr id="153" name="83 CuadroTexto"/>
          <p:cNvSpPr txBox="1"/>
          <p:nvPr/>
        </p:nvSpPr>
        <p:spPr>
          <a:xfrm>
            <a:off x="3298229" y="5804524"/>
            <a:ext cx="74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itchFamily="34" charset="0"/>
              </a:rPr>
              <a:t>-KDM6A</a:t>
            </a:r>
          </a:p>
          <a:p>
            <a:endParaRPr lang="en-US" sz="900" dirty="0"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itchFamily="34" charset="0"/>
              </a:rPr>
              <a:t>-TUBULIN</a:t>
            </a:r>
          </a:p>
        </p:txBody>
      </p:sp>
      <p:sp>
        <p:nvSpPr>
          <p:cNvPr id="211" name="83 CuadroTexto"/>
          <p:cNvSpPr txBox="1"/>
          <p:nvPr/>
        </p:nvSpPr>
        <p:spPr>
          <a:xfrm>
            <a:off x="1119033" y="538509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H82</a:t>
            </a:r>
            <a:endParaRPr lang="en-US" sz="11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Rectángulo 153"/>
          <p:cNvSpPr/>
          <p:nvPr/>
        </p:nvSpPr>
        <p:spPr>
          <a:xfrm>
            <a:off x="4067375" y="4015088"/>
            <a:ext cx="3947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 rotWithShape="1">
          <a:blip r:embed="rId16" cstate="print">
            <a:lum contrast="20000"/>
          </a:blip>
          <a:srcRect r="45270" b="5220"/>
          <a:stretch/>
        </p:blipFill>
        <p:spPr>
          <a:xfrm>
            <a:off x="214830" y="5959044"/>
            <a:ext cx="1222605" cy="26752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9" name="Imagen 118"/>
          <p:cNvPicPr>
            <a:picLocks noChangeAspect="1"/>
          </p:cNvPicPr>
          <p:nvPr/>
        </p:nvPicPr>
        <p:blipFill rotWithShape="1">
          <a:blip r:embed="rId17" cstate="print">
            <a:lum contrast="20000"/>
          </a:blip>
          <a:srcRect r="45080" b="8784"/>
          <a:stretch/>
        </p:blipFill>
        <p:spPr>
          <a:xfrm>
            <a:off x="214830" y="6209569"/>
            <a:ext cx="1222605" cy="23052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4" name="CuadroTexto 51"/>
          <p:cNvSpPr txBox="1"/>
          <p:nvPr/>
        </p:nvSpPr>
        <p:spPr>
          <a:xfrm>
            <a:off x="161196" y="5766959"/>
            <a:ext cx="4299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shNT</a:t>
            </a:r>
          </a:p>
        </p:txBody>
      </p:sp>
      <p:sp>
        <p:nvSpPr>
          <p:cNvPr id="125" name="CuadroTexto 60"/>
          <p:cNvSpPr txBox="1"/>
          <p:nvPr/>
        </p:nvSpPr>
        <p:spPr>
          <a:xfrm>
            <a:off x="498473" y="5766959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#62</a:t>
            </a:r>
          </a:p>
        </p:txBody>
      </p:sp>
      <p:sp>
        <p:nvSpPr>
          <p:cNvPr id="126" name="CuadroTexto 60"/>
          <p:cNvSpPr txBox="1"/>
          <p:nvPr/>
        </p:nvSpPr>
        <p:spPr>
          <a:xfrm>
            <a:off x="763615" y="5766957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#63</a:t>
            </a:r>
          </a:p>
        </p:txBody>
      </p:sp>
      <p:sp>
        <p:nvSpPr>
          <p:cNvPr id="127" name="CuadroTexto 60"/>
          <p:cNvSpPr txBox="1"/>
          <p:nvPr/>
        </p:nvSpPr>
        <p:spPr>
          <a:xfrm>
            <a:off x="990284" y="5766957"/>
            <a:ext cx="481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#64</a:t>
            </a:r>
          </a:p>
        </p:txBody>
      </p:sp>
      <p:sp>
        <p:nvSpPr>
          <p:cNvPr id="142" name="CuadroTexto 141"/>
          <p:cNvSpPr txBox="1"/>
          <p:nvPr/>
        </p:nvSpPr>
        <p:spPr>
          <a:xfrm>
            <a:off x="625783" y="7256353"/>
            <a:ext cx="72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DMS273</a:t>
            </a:r>
          </a:p>
        </p:txBody>
      </p:sp>
      <p:pic>
        <p:nvPicPr>
          <p:cNvPr id="152" name="Picture 1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298" t="-1" r="14714" b="56283"/>
          <a:stretch/>
        </p:blipFill>
        <p:spPr>
          <a:xfrm>
            <a:off x="214830" y="6686572"/>
            <a:ext cx="1548000" cy="293087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9" name="17 CuadroTexto"/>
          <p:cNvSpPr txBox="1"/>
          <p:nvPr/>
        </p:nvSpPr>
        <p:spPr>
          <a:xfrm>
            <a:off x="208203" y="6496994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shNT</a:t>
            </a:r>
          </a:p>
        </p:txBody>
      </p:sp>
      <p:sp>
        <p:nvSpPr>
          <p:cNvPr id="170" name="16 CuadroTexto"/>
          <p:cNvSpPr txBox="1"/>
          <p:nvPr/>
        </p:nvSpPr>
        <p:spPr>
          <a:xfrm>
            <a:off x="509170" y="6505835"/>
            <a:ext cx="5084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itchFamily="34" charset="0"/>
                <a:cs typeface="Arial" pitchFamily="34" charset="0"/>
              </a:rPr>
              <a:t>#676</a:t>
            </a:r>
          </a:p>
        </p:txBody>
      </p:sp>
      <p:sp>
        <p:nvSpPr>
          <p:cNvPr id="171" name="16 CuadroTexto"/>
          <p:cNvSpPr txBox="1"/>
          <p:nvPr/>
        </p:nvSpPr>
        <p:spPr>
          <a:xfrm>
            <a:off x="833602" y="6505835"/>
            <a:ext cx="4849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</a:t>
            </a:r>
            <a:r>
              <a:rPr lang="en-US" sz="800" b="1" dirty="0">
                <a:latin typeface="Arial" pitchFamily="34" charset="0"/>
                <a:cs typeface="Arial" pitchFamily="34" charset="0"/>
              </a:rPr>
              <a:t>976</a:t>
            </a:r>
          </a:p>
        </p:txBody>
      </p:sp>
      <p:sp>
        <p:nvSpPr>
          <p:cNvPr id="172" name="16 CuadroTexto"/>
          <p:cNvSpPr txBox="1"/>
          <p:nvPr/>
        </p:nvSpPr>
        <p:spPr>
          <a:xfrm>
            <a:off x="1146714" y="6505835"/>
            <a:ext cx="418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#75</a:t>
            </a:r>
          </a:p>
        </p:txBody>
      </p:sp>
      <p:sp>
        <p:nvSpPr>
          <p:cNvPr id="173" name="16 CuadroTexto"/>
          <p:cNvSpPr txBox="1"/>
          <p:nvPr/>
        </p:nvSpPr>
        <p:spPr>
          <a:xfrm>
            <a:off x="1427445" y="6505835"/>
            <a:ext cx="406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#77</a:t>
            </a:r>
          </a:p>
        </p:txBody>
      </p:sp>
      <p:sp>
        <p:nvSpPr>
          <p:cNvPr id="174" name="83 CuadroTexto"/>
          <p:cNvSpPr txBox="1"/>
          <p:nvPr/>
        </p:nvSpPr>
        <p:spPr>
          <a:xfrm>
            <a:off x="3302628" y="6667335"/>
            <a:ext cx="7417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itchFamily="34" charset="0"/>
              </a:rPr>
              <a:t>-KDM6B</a:t>
            </a:r>
          </a:p>
          <a:p>
            <a:endParaRPr lang="en-US" sz="900" dirty="0"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cs typeface="Arial" pitchFamily="34" charset="0"/>
              </a:rPr>
              <a:t>-TUBULIN</a:t>
            </a:r>
          </a:p>
        </p:txBody>
      </p:sp>
      <p:sp>
        <p:nvSpPr>
          <p:cNvPr id="120" name="132 CuadroTexto"/>
          <p:cNvSpPr txBox="1">
            <a:spLocks noChangeArrowheads="1"/>
          </p:cNvSpPr>
          <p:nvPr/>
        </p:nvSpPr>
        <p:spPr bwMode="auto">
          <a:xfrm>
            <a:off x="4755535" y="408785"/>
            <a:ext cx="12450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MYCamp cells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28" name="133 CuadroTexto"/>
          <p:cNvSpPr txBox="1">
            <a:spLocks noChangeArrowheads="1"/>
          </p:cNvSpPr>
          <p:nvPr/>
        </p:nvSpPr>
        <p:spPr bwMode="auto">
          <a:xfrm>
            <a:off x="4755535" y="266195"/>
            <a:ext cx="13776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3030FF"/>
                </a:solidFill>
                <a:latin typeface="Arial" charset="0"/>
                <a:ea typeface="MS PGothic" charset="0"/>
                <a:cs typeface="MS PGothic" charset="0"/>
              </a:rPr>
              <a:t>SMARCA4def cells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91432" y="379885"/>
            <a:ext cx="5212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(n=33)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79007" y="3265447"/>
            <a:ext cx="4571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(n=9)</a:t>
            </a:r>
          </a:p>
        </p:txBody>
      </p:sp>
      <p:pic>
        <p:nvPicPr>
          <p:cNvPr id="110" name="Imagen 109"/>
          <p:cNvPicPr>
            <a:picLocks noChangeAspect="1"/>
          </p:cNvPicPr>
          <p:nvPr/>
        </p:nvPicPr>
        <p:blipFill>
          <a:blip r:embed="rId20">
            <a:lum bright="20000" contrast="-20000"/>
          </a:blip>
          <a:stretch>
            <a:fillRect/>
          </a:stretch>
        </p:blipFill>
        <p:spPr>
          <a:xfrm>
            <a:off x="1827914" y="6686572"/>
            <a:ext cx="1548000" cy="27567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1" name="Imagen 110"/>
          <p:cNvPicPr>
            <a:picLocks noChangeAspect="1"/>
          </p:cNvPicPr>
          <p:nvPr/>
        </p:nvPicPr>
        <p:blipFill rotWithShape="1">
          <a:blip r:embed="rId21">
            <a:lum bright="20000" contrast="-20000"/>
          </a:blip>
          <a:srcRect t="9659" b="7722"/>
          <a:stretch/>
        </p:blipFill>
        <p:spPr>
          <a:xfrm>
            <a:off x="1830493" y="6970098"/>
            <a:ext cx="1548000" cy="28314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0" name="17 CuadroTexto"/>
          <p:cNvSpPr txBox="1"/>
          <p:nvPr/>
        </p:nvSpPr>
        <p:spPr>
          <a:xfrm>
            <a:off x="1830652" y="6490265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shNT</a:t>
            </a:r>
          </a:p>
        </p:txBody>
      </p:sp>
      <p:sp>
        <p:nvSpPr>
          <p:cNvPr id="161" name="16 CuadroTexto"/>
          <p:cNvSpPr txBox="1"/>
          <p:nvPr/>
        </p:nvSpPr>
        <p:spPr>
          <a:xfrm>
            <a:off x="2131619" y="6499106"/>
            <a:ext cx="5084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itchFamily="34" charset="0"/>
                <a:cs typeface="Arial" pitchFamily="34" charset="0"/>
              </a:rPr>
              <a:t>#676</a:t>
            </a:r>
          </a:p>
        </p:txBody>
      </p:sp>
      <p:sp>
        <p:nvSpPr>
          <p:cNvPr id="162" name="16 CuadroTexto"/>
          <p:cNvSpPr txBox="1"/>
          <p:nvPr/>
        </p:nvSpPr>
        <p:spPr>
          <a:xfrm>
            <a:off x="2456051" y="6499106"/>
            <a:ext cx="4849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</a:t>
            </a:r>
            <a:r>
              <a:rPr lang="en-US" sz="800" b="1" dirty="0">
                <a:latin typeface="Arial" pitchFamily="34" charset="0"/>
                <a:cs typeface="Arial" pitchFamily="34" charset="0"/>
              </a:rPr>
              <a:t>976</a:t>
            </a:r>
          </a:p>
        </p:txBody>
      </p:sp>
      <p:sp>
        <p:nvSpPr>
          <p:cNvPr id="163" name="16 CuadroTexto"/>
          <p:cNvSpPr txBox="1"/>
          <p:nvPr/>
        </p:nvSpPr>
        <p:spPr>
          <a:xfrm>
            <a:off x="2769163" y="6499106"/>
            <a:ext cx="418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#75</a:t>
            </a:r>
          </a:p>
        </p:txBody>
      </p:sp>
      <p:sp>
        <p:nvSpPr>
          <p:cNvPr id="164" name="16 CuadroTexto"/>
          <p:cNvSpPr txBox="1"/>
          <p:nvPr/>
        </p:nvSpPr>
        <p:spPr>
          <a:xfrm>
            <a:off x="3049894" y="6499106"/>
            <a:ext cx="406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#77</a:t>
            </a:r>
          </a:p>
        </p:txBody>
      </p:sp>
      <p:sp>
        <p:nvSpPr>
          <p:cNvPr id="179" name="19 CuadroTexto">
            <a:extLst>
              <a:ext uri="{FF2B5EF4-FFF2-40B4-BE49-F238E27FC236}">
                <a16:creationId xmlns:a16="http://schemas.microsoft.com/office/drawing/2014/main" id="{866887C5-AB40-4CCE-A9F1-B679CDC9C01C}"/>
              </a:ext>
            </a:extLst>
          </p:cNvPr>
          <p:cNvSpPr txBox="1"/>
          <p:nvPr/>
        </p:nvSpPr>
        <p:spPr>
          <a:xfrm>
            <a:off x="5533946" y="4058905"/>
            <a:ext cx="940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SAHA [1µM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BF07F6D8-D8E4-4756-81FE-590C1CF87243}"/>
              </a:ext>
            </a:extLst>
          </p:cNvPr>
          <p:cNvSpPr txBox="1"/>
          <p:nvPr/>
        </p:nvSpPr>
        <p:spPr>
          <a:xfrm>
            <a:off x="4567023" y="4579767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shNT</a:t>
            </a:r>
          </a:p>
        </p:txBody>
      </p:sp>
      <p:sp>
        <p:nvSpPr>
          <p:cNvPr id="182" name="CuadroTexto 181">
            <a:extLst>
              <a:ext uri="{FF2B5EF4-FFF2-40B4-BE49-F238E27FC236}">
                <a16:creationId xmlns:a16="http://schemas.microsoft.com/office/drawing/2014/main" id="{391D53D2-313E-4D6F-961D-6E55DE0B2B78}"/>
              </a:ext>
            </a:extLst>
          </p:cNvPr>
          <p:cNvSpPr txBox="1"/>
          <p:nvPr/>
        </p:nvSpPr>
        <p:spPr>
          <a:xfrm>
            <a:off x="4649906" y="5237309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#63</a:t>
            </a:r>
          </a:p>
        </p:txBody>
      </p:sp>
      <p:sp>
        <p:nvSpPr>
          <p:cNvPr id="183" name="CuadroTexto 182">
            <a:extLst>
              <a:ext uri="{FF2B5EF4-FFF2-40B4-BE49-F238E27FC236}">
                <a16:creationId xmlns:a16="http://schemas.microsoft.com/office/drawing/2014/main" id="{93F37C80-C6C7-40D5-8B7D-0335F8E5E64A}"/>
              </a:ext>
            </a:extLst>
          </p:cNvPr>
          <p:cNvSpPr txBox="1"/>
          <p:nvPr/>
        </p:nvSpPr>
        <p:spPr>
          <a:xfrm>
            <a:off x="4649906" y="5779701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#64</a:t>
            </a:r>
          </a:p>
        </p:txBody>
      </p: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A8B0CB5B-3A09-41DF-9656-FE49B620AB73}"/>
              </a:ext>
            </a:extLst>
          </p:cNvPr>
          <p:cNvSpPr txBox="1"/>
          <p:nvPr/>
        </p:nvSpPr>
        <p:spPr>
          <a:xfrm>
            <a:off x="4629565" y="6377270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#676</a:t>
            </a:r>
          </a:p>
        </p:txBody>
      </p:sp>
      <p:sp>
        <p:nvSpPr>
          <p:cNvPr id="186" name="CuadroTexto 185">
            <a:extLst>
              <a:ext uri="{FF2B5EF4-FFF2-40B4-BE49-F238E27FC236}">
                <a16:creationId xmlns:a16="http://schemas.microsoft.com/office/drawing/2014/main" id="{0F252E3F-42A5-4979-A1B4-5CE84183EDAD}"/>
              </a:ext>
            </a:extLst>
          </p:cNvPr>
          <p:cNvSpPr txBox="1"/>
          <p:nvPr/>
        </p:nvSpPr>
        <p:spPr>
          <a:xfrm>
            <a:off x="4638178" y="707184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#976</a:t>
            </a:r>
          </a:p>
        </p:txBody>
      </p:sp>
      <p:cxnSp>
        <p:nvCxnSpPr>
          <p:cNvPr id="188" name="Conector recto 187">
            <a:extLst>
              <a:ext uri="{FF2B5EF4-FFF2-40B4-BE49-F238E27FC236}">
                <a16:creationId xmlns:a16="http://schemas.microsoft.com/office/drawing/2014/main" id="{A37AEAB7-3DAA-4771-8725-68FD77371652}"/>
              </a:ext>
            </a:extLst>
          </p:cNvPr>
          <p:cNvCxnSpPr/>
          <p:nvPr/>
        </p:nvCxnSpPr>
        <p:spPr>
          <a:xfrm flipV="1">
            <a:off x="4649907" y="5328364"/>
            <a:ext cx="0" cy="628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83 CuadroTexto"/>
          <p:cNvSpPr txBox="1"/>
          <p:nvPr/>
        </p:nvSpPr>
        <p:spPr>
          <a:xfrm rot="16200000">
            <a:off x="4203449" y="5503950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sh</a:t>
            </a:r>
            <a:r>
              <a:rPr lang="en-US" sz="900" i="1" dirty="0">
                <a:latin typeface="Arial" pitchFamily="34" charset="0"/>
                <a:cs typeface="Arial" pitchFamily="34" charset="0"/>
              </a:rPr>
              <a:t>KDM6A </a:t>
            </a:r>
          </a:p>
        </p:txBody>
      </p:sp>
      <p:sp>
        <p:nvSpPr>
          <p:cNvPr id="213" name="19 CuadroTexto">
            <a:extLst>
              <a:ext uri="{FF2B5EF4-FFF2-40B4-BE49-F238E27FC236}">
                <a16:creationId xmlns:a16="http://schemas.microsoft.com/office/drawing/2014/main" id="{866887C5-AB40-4CCE-A9F1-B679CDC9C01C}"/>
              </a:ext>
            </a:extLst>
          </p:cNvPr>
          <p:cNvSpPr txBox="1"/>
          <p:nvPr/>
        </p:nvSpPr>
        <p:spPr>
          <a:xfrm>
            <a:off x="4975925" y="4058904"/>
            <a:ext cx="6679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Vehicle</a:t>
            </a:r>
          </a:p>
        </p:txBody>
      </p:sp>
      <p:sp>
        <p:nvSpPr>
          <p:cNvPr id="214" name="83 CuadroTexto"/>
          <p:cNvSpPr txBox="1"/>
          <p:nvPr/>
        </p:nvSpPr>
        <p:spPr>
          <a:xfrm rot="16200000">
            <a:off x="4193093" y="6759498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sh</a:t>
            </a:r>
            <a:r>
              <a:rPr lang="en-US" sz="900" i="1" dirty="0" smtClean="0">
                <a:latin typeface="Arial" pitchFamily="34" charset="0"/>
                <a:cs typeface="Arial" pitchFamily="34" charset="0"/>
              </a:rPr>
              <a:t>KDM6B </a:t>
            </a:r>
            <a:endParaRPr lang="en-US" sz="9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5" name="Conector recto 214">
            <a:extLst>
              <a:ext uri="{FF2B5EF4-FFF2-40B4-BE49-F238E27FC236}">
                <a16:creationId xmlns:a16="http://schemas.microsoft.com/office/drawing/2014/main" id="{A37AEAB7-3DAA-4771-8725-68FD77371652}"/>
              </a:ext>
            </a:extLst>
          </p:cNvPr>
          <p:cNvCxnSpPr/>
          <p:nvPr/>
        </p:nvCxnSpPr>
        <p:spPr>
          <a:xfrm flipV="1">
            <a:off x="4653133" y="6418147"/>
            <a:ext cx="0" cy="90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3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67921" y="4399097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" name="667 Elipse"/>
          <p:cNvSpPr/>
          <p:nvPr/>
        </p:nvSpPr>
        <p:spPr>
          <a:xfrm>
            <a:off x="5063651" y="4399097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4" name="Picture 41"/>
          <p:cNvPicPr>
            <a:picLocks noChangeAspect="1" noChangeArrowheads="1"/>
          </p:cNvPicPr>
          <p:nvPr/>
        </p:nvPicPr>
        <p:blipFill>
          <a:blip r:embed="rId24" cstate="print">
            <a:lum bright="10000"/>
          </a:blip>
          <a:srcRect/>
          <a:stretch>
            <a:fillRect/>
          </a:stretch>
        </p:blipFill>
        <p:spPr bwMode="auto">
          <a:xfrm>
            <a:off x="5660712" y="5018853"/>
            <a:ext cx="578055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" name="670 Elipse"/>
          <p:cNvSpPr/>
          <p:nvPr/>
        </p:nvSpPr>
        <p:spPr>
          <a:xfrm>
            <a:off x="5661002" y="5018853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6" name="Picture 39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52696" y="5018853"/>
            <a:ext cx="578911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7" name="671 Elipse"/>
          <p:cNvSpPr/>
          <p:nvPr/>
        </p:nvSpPr>
        <p:spPr>
          <a:xfrm>
            <a:off x="5052696" y="5018853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8" name="Picture 5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69808" y="6829788"/>
            <a:ext cx="57596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" name="672 Elipse"/>
          <p:cNvSpPr/>
          <p:nvPr/>
        </p:nvSpPr>
        <p:spPr>
          <a:xfrm>
            <a:off x="5669779" y="6829788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0" name="Picture 36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2472" y="4399097"/>
            <a:ext cx="58115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" name="678 Elipse"/>
          <p:cNvSpPr/>
          <p:nvPr/>
        </p:nvSpPr>
        <p:spPr>
          <a:xfrm>
            <a:off x="5652472" y="4399097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8" name="Picture 49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69011" y="6829788"/>
            <a:ext cx="57791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" name="690 Elipse"/>
          <p:cNvSpPr/>
          <p:nvPr/>
        </p:nvSpPr>
        <p:spPr>
          <a:xfrm>
            <a:off x="5067576" y="6829788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5" name="Picture 46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61002" y="5625367"/>
            <a:ext cx="580223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" name="693 Elipse"/>
          <p:cNvSpPr/>
          <p:nvPr/>
        </p:nvSpPr>
        <p:spPr>
          <a:xfrm>
            <a:off x="5661002" y="5625367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8" name="Picture 45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60745" y="5625367"/>
            <a:ext cx="577749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0" name="694 Elipse"/>
          <p:cNvSpPr/>
          <p:nvPr/>
        </p:nvSpPr>
        <p:spPr>
          <a:xfrm>
            <a:off x="5053717" y="5625367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5" name="Picture 5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61584" y="6226566"/>
            <a:ext cx="572249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" name="704 Elipse"/>
          <p:cNvSpPr/>
          <p:nvPr/>
        </p:nvSpPr>
        <p:spPr>
          <a:xfrm>
            <a:off x="5655857" y="6226566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9" name="Picture 53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60745" y="6226566"/>
            <a:ext cx="584096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" name="705 Elipse"/>
          <p:cNvSpPr/>
          <p:nvPr/>
        </p:nvSpPr>
        <p:spPr>
          <a:xfrm>
            <a:off x="5060744" y="6226566"/>
            <a:ext cx="576000" cy="576000"/>
          </a:xfrm>
          <a:prstGeom prst="ellipse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9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 cstate="print"/>
          <a:srcRect l="19921" t="16903" r="19022" b="20449"/>
          <a:stretch/>
        </p:blipFill>
        <p:spPr>
          <a:xfrm>
            <a:off x="3477023" y="1351242"/>
            <a:ext cx="1299380" cy="907325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 cstate="print"/>
          <a:srcRect l="10768" t="21143" r="21618" b="20080"/>
          <a:stretch/>
        </p:blipFill>
        <p:spPr>
          <a:xfrm>
            <a:off x="471054" y="423346"/>
            <a:ext cx="1518082" cy="900000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4" cstate="print"/>
          <a:srcRect l="17228" t="24091" r="32894" b="20058"/>
          <a:stretch/>
        </p:blipFill>
        <p:spPr>
          <a:xfrm>
            <a:off x="3483253" y="431030"/>
            <a:ext cx="1336002" cy="88400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5" cstate="print"/>
          <a:srcRect l="20760" t="21145" r="21562" b="20876"/>
          <a:stretch/>
        </p:blipFill>
        <p:spPr>
          <a:xfrm>
            <a:off x="4855264" y="420063"/>
            <a:ext cx="1296144" cy="88842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6" cstate="print"/>
          <a:srcRect l="10423" t="17388" r="20574" b="18675"/>
          <a:stretch/>
        </p:blipFill>
        <p:spPr>
          <a:xfrm>
            <a:off x="472061" y="1354416"/>
            <a:ext cx="1436058" cy="907324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7" cstate="print"/>
          <a:srcRect l="21054" t="18463" r="17977" b="19228"/>
          <a:stretch/>
        </p:blipFill>
        <p:spPr>
          <a:xfrm>
            <a:off x="2093416" y="1389909"/>
            <a:ext cx="1245240" cy="86775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8" cstate="print"/>
          <a:srcRect l="20153" t="17804" r="20955" b="18840"/>
          <a:stretch/>
        </p:blipFill>
        <p:spPr>
          <a:xfrm>
            <a:off x="2072899" y="430251"/>
            <a:ext cx="1290284" cy="900976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9" cstate="print"/>
          <a:srcRect l="21532" t="16766" r="14820" b="20536"/>
          <a:stretch/>
        </p:blipFill>
        <p:spPr>
          <a:xfrm>
            <a:off x="4871673" y="1374462"/>
            <a:ext cx="1413462" cy="867752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10" cstate="print"/>
          <a:srcRect l="20915" t="15782" r="21499" b="21316"/>
          <a:stretch/>
        </p:blipFill>
        <p:spPr>
          <a:xfrm>
            <a:off x="2095699" y="2304262"/>
            <a:ext cx="1373058" cy="906286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 rotWithShape="1">
          <a:blip r:embed="rId11" cstate="print"/>
          <a:srcRect l="20691" t="17249" r="23585" b="14136"/>
          <a:stretch/>
        </p:blipFill>
        <p:spPr>
          <a:xfrm>
            <a:off x="3510692" y="2324825"/>
            <a:ext cx="1289944" cy="1023923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2" cstate="print"/>
          <a:srcRect l="10168" t="17336" r="20618" b="19640"/>
          <a:stretch/>
        </p:blipFill>
        <p:spPr>
          <a:xfrm>
            <a:off x="457581" y="2284286"/>
            <a:ext cx="1504553" cy="934161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13" cstate="print"/>
          <a:srcRect l="9879" t="22188" r="21164" b="20799"/>
          <a:stretch/>
        </p:blipFill>
        <p:spPr>
          <a:xfrm>
            <a:off x="448060" y="3291485"/>
            <a:ext cx="1542771" cy="869781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14" cstate="print"/>
          <a:srcRect l="19652" t="15369" r="19730" b="13199"/>
          <a:stretch/>
        </p:blipFill>
        <p:spPr>
          <a:xfrm>
            <a:off x="4832967" y="2324746"/>
            <a:ext cx="1353502" cy="1033271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>
            <a:off x="2966226" y="364793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H460</a:t>
            </a:r>
          </a:p>
        </p:txBody>
      </p:sp>
      <p:sp>
        <p:nvSpPr>
          <p:cNvPr id="66" name="CuadroTexto 65"/>
          <p:cNvSpPr txBox="1"/>
          <p:nvPr/>
        </p:nvSpPr>
        <p:spPr>
          <a:xfrm>
            <a:off x="5756825" y="364793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DMS273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1556792" y="364793"/>
            <a:ext cx="39626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H82</a:t>
            </a:r>
          </a:p>
        </p:txBody>
      </p:sp>
      <p:sp>
        <p:nvSpPr>
          <p:cNvPr id="68" name="CuadroTexto 67"/>
          <p:cNvSpPr txBox="1"/>
          <p:nvPr/>
        </p:nvSpPr>
        <p:spPr>
          <a:xfrm>
            <a:off x="1556792" y="1368247"/>
            <a:ext cx="39626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H69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1556792" y="3198603"/>
            <a:ext cx="45397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A427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2966226" y="1368247"/>
            <a:ext cx="52450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H2170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4336789" y="364793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H446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5756825" y="2287278"/>
            <a:ext cx="52450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H1703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2966226" y="2287278"/>
            <a:ext cx="39626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H23</a:t>
            </a:r>
          </a:p>
        </p:txBody>
      </p:sp>
      <p:sp>
        <p:nvSpPr>
          <p:cNvPr id="74" name="CuadroTexto 73"/>
          <p:cNvSpPr txBox="1"/>
          <p:nvPr/>
        </p:nvSpPr>
        <p:spPr>
          <a:xfrm>
            <a:off x="5756825" y="1368247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H841</a:t>
            </a:r>
          </a:p>
        </p:txBody>
      </p:sp>
      <p:sp>
        <p:nvSpPr>
          <p:cNvPr id="75" name="CuadroTexto 74"/>
          <p:cNvSpPr txBox="1"/>
          <p:nvPr/>
        </p:nvSpPr>
        <p:spPr>
          <a:xfrm>
            <a:off x="1556792" y="2287278"/>
            <a:ext cx="52450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H1299</a:t>
            </a:r>
          </a:p>
        </p:txBody>
      </p:sp>
      <p:sp>
        <p:nvSpPr>
          <p:cNvPr id="78" name="CuadroTexto 77"/>
          <p:cNvSpPr txBox="1"/>
          <p:nvPr/>
        </p:nvSpPr>
        <p:spPr>
          <a:xfrm>
            <a:off x="4336789" y="2287278"/>
            <a:ext cx="6335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DMS114</a:t>
            </a:r>
          </a:p>
        </p:txBody>
      </p:sp>
      <p:sp>
        <p:nvSpPr>
          <p:cNvPr id="80" name="CuadroTexto 79"/>
          <p:cNvSpPr txBox="1"/>
          <p:nvPr/>
        </p:nvSpPr>
        <p:spPr>
          <a:xfrm>
            <a:off x="2333566" y="4360026"/>
            <a:ext cx="2002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Log GSK-J4 concentration [</a:t>
            </a:r>
            <a:r>
              <a:rPr lang="es-ES" sz="1000" dirty="0">
                <a:latin typeface="Arial" charset="0"/>
                <a:ea typeface="MS PGothic" charset="0"/>
                <a:cs typeface="MS PGothic" charset="0"/>
              </a:rPr>
              <a:t>μ</a:t>
            </a:r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graphicFrame>
        <p:nvGraphicFramePr>
          <p:cNvPr id="81" name="Tabla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53689"/>
              </p:ext>
            </p:extLst>
          </p:nvPr>
        </p:nvGraphicFramePr>
        <p:xfrm>
          <a:off x="511662" y="1077307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2.7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82" name="Tabla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90595"/>
              </p:ext>
            </p:extLst>
          </p:nvPr>
        </p:nvGraphicFramePr>
        <p:xfrm>
          <a:off x="452028" y="1978373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1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83" name="Tabla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65181"/>
              </p:ext>
            </p:extLst>
          </p:nvPr>
        </p:nvGraphicFramePr>
        <p:xfrm>
          <a:off x="3458469" y="2018129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0.82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85" name="Tabla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719928"/>
              </p:ext>
            </p:extLst>
          </p:nvPr>
        </p:nvGraphicFramePr>
        <p:xfrm>
          <a:off x="2133033" y="1077307"/>
          <a:ext cx="769455" cy="131445"/>
        </p:xfrm>
        <a:graphic>
          <a:graphicData uri="http://schemas.openxmlformats.org/drawingml/2006/table">
            <a:tbl>
              <a:tblPr/>
              <a:tblGrid>
                <a:gridCol w="769455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1.45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86" name="Tabla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023433"/>
              </p:ext>
            </p:extLst>
          </p:nvPr>
        </p:nvGraphicFramePr>
        <p:xfrm>
          <a:off x="3462182" y="1077307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0.83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87" name="Tabla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099340"/>
              </p:ext>
            </p:extLst>
          </p:nvPr>
        </p:nvGraphicFramePr>
        <p:xfrm>
          <a:off x="4796872" y="1077307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1.3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88" name="Tabla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152858"/>
              </p:ext>
            </p:extLst>
          </p:nvPr>
        </p:nvGraphicFramePr>
        <p:xfrm>
          <a:off x="2045381" y="2018129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2.67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89" name="Tabla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669196"/>
              </p:ext>
            </p:extLst>
          </p:nvPr>
        </p:nvGraphicFramePr>
        <p:xfrm>
          <a:off x="4826031" y="2018129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0.15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90" name="Tabla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585672"/>
              </p:ext>
            </p:extLst>
          </p:nvPr>
        </p:nvGraphicFramePr>
        <p:xfrm>
          <a:off x="591174" y="3031827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0.19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91" name="Tabla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22778"/>
              </p:ext>
            </p:extLst>
          </p:nvPr>
        </p:nvGraphicFramePr>
        <p:xfrm>
          <a:off x="1955692" y="3056924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0.2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92" name="Tabla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6757"/>
              </p:ext>
            </p:extLst>
          </p:nvPr>
        </p:nvGraphicFramePr>
        <p:xfrm>
          <a:off x="3398835" y="3047418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0.19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93" name="Tabla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993037"/>
              </p:ext>
            </p:extLst>
          </p:nvPr>
        </p:nvGraphicFramePr>
        <p:xfrm>
          <a:off x="4851226" y="3019015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0.43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94" name="Tabla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768596"/>
              </p:ext>
            </p:extLst>
          </p:nvPr>
        </p:nvGraphicFramePr>
        <p:xfrm>
          <a:off x="591174" y="3988629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0.13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sp>
        <p:nvSpPr>
          <p:cNvPr id="95" name="CuadroTexto 94"/>
          <p:cNvSpPr txBox="1"/>
          <p:nvPr/>
        </p:nvSpPr>
        <p:spPr>
          <a:xfrm>
            <a:off x="157615" y="35496"/>
            <a:ext cx="30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132 CuadroTexto"/>
          <p:cNvSpPr txBox="1">
            <a:spLocks noChangeArrowheads="1"/>
          </p:cNvSpPr>
          <p:nvPr/>
        </p:nvSpPr>
        <p:spPr bwMode="auto">
          <a:xfrm>
            <a:off x="2735963" y="124571"/>
            <a:ext cx="116620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MYCamp cells</a:t>
            </a:r>
            <a:endParaRPr lang="en-US" sz="9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97" name="133 CuadroTexto"/>
          <p:cNvSpPr txBox="1">
            <a:spLocks noChangeArrowheads="1"/>
          </p:cNvSpPr>
          <p:nvPr/>
        </p:nvSpPr>
        <p:spPr bwMode="auto">
          <a:xfrm>
            <a:off x="786732" y="124571"/>
            <a:ext cx="12904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900" dirty="0">
                <a:latin typeface="Arial" charset="0"/>
                <a:ea typeface="MS PGothic" charset="0"/>
                <a:cs typeface="MS PGothic" charset="0"/>
              </a:rPr>
              <a:t>SMARCA4def cells</a:t>
            </a:r>
          </a:p>
        </p:txBody>
      </p:sp>
      <p:cxnSp>
        <p:nvCxnSpPr>
          <p:cNvPr id="98" name="Conector recto 97"/>
          <p:cNvCxnSpPr/>
          <p:nvPr/>
        </p:nvCxnSpPr>
        <p:spPr>
          <a:xfrm>
            <a:off x="1988872" y="236892"/>
            <a:ext cx="288000" cy="0"/>
          </a:xfrm>
          <a:prstGeom prst="line">
            <a:avLst/>
          </a:prstGeom>
          <a:ln>
            <a:solidFill>
              <a:srgbClr val="0000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98"/>
          <p:cNvCxnSpPr/>
          <p:nvPr/>
        </p:nvCxnSpPr>
        <p:spPr>
          <a:xfrm>
            <a:off x="3796484" y="236892"/>
            <a:ext cx="288000" cy="0"/>
          </a:xfrm>
          <a:prstGeom prst="line">
            <a:avLst/>
          </a:prstGeom>
          <a:ln>
            <a:solidFill>
              <a:srgbClr val="FB0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4981271" y="8752357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Fig.6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3" name="CuadroTexto 112"/>
          <p:cNvSpPr txBox="1"/>
          <p:nvPr/>
        </p:nvSpPr>
        <p:spPr>
          <a:xfrm rot="16200000">
            <a:off x="-664169" y="2836771"/>
            <a:ext cx="2017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% cell </a:t>
            </a:r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 relative to control</a:t>
            </a:r>
          </a:p>
        </p:txBody>
      </p:sp>
      <p:sp>
        <p:nvSpPr>
          <p:cNvPr id="77" name="CuadroTexto 76"/>
          <p:cNvSpPr txBox="1"/>
          <p:nvPr/>
        </p:nvSpPr>
        <p:spPr>
          <a:xfrm>
            <a:off x="4336789" y="1368247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H522</a:t>
            </a:r>
          </a:p>
        </p:txBody>
      </p:sp>
      <p:sp>
        <p:nvSpPr>
          <p:cNvPr id="163" name="CuadroTexto 162"/>
          <p:cNvSpPr txBox="1"/>
          <p:nvPr/>
        </p:nvSpPr>
        <p:spPr>
          <a:xfrm>
            <a:off x="4517572" y="7699221"/>
            <a:ext cx="1939416" cy="23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Log GSK-J4 </a:t>
            </a:r>
            <a:r>
              <a:rPr lang="en-CA" sz="900" i="1" dirty="0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s-ES" sz="900" dirty="0">
                <a:latin typeface="Arial" charset="0"/>
                <a:ea typeface="MS PGothic" charset="0"/>
                <a:cs typeface="MS PGothic" charset="0"/>
              </a:rPr>
              <a:t>μ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sp>
        <p:nvSpPr>
          <p:cNvPr id="164" name="CuadroTexto 163"/>
          <p:cNvSpPr txBox="1"/>
          <p:nvPr/>
        </p:nvSpPr>
        <p:spPr>
          <a:xfrm rot="16200000">
            <a:off x="2839355" y="6254015"/>
            <a:ext cx="3168958" cy="18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% cell viability </a:t>
            </a:r>
            <a:r>
              <a:rPr lang="en-CA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to </a:t>
            </a:r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cxnSp>
        <p:nvCxnSpPr>
          <p:cNvPr id="165" name="Conector recto 164"/>
          <p:cNvCxnSpPr/>
          <p:nvPr/>
        </p:nvCxnSpPr>
        <p:spPr>
          <a:xfrm>
            <a:off x="4790005" y="7253821"/>
            <a:ext cx="178510" cy="0"/>
          </a:xfrm>
          <a:prstGeom prst="line">
            <a:avLst/>
          </a:prstGeom>
          <a:ln w="12700">
            <a:solidFill>
              <a:srgbClr val="00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cto 165"/>
          <p:cNvCxnSpPr/>
          <p:nvPr/>
        </p:nvCxnSpPr>
        <p:spPr>
          <a:xfrm>
            <a:off x="4790005" y="7369222"/>
            <a:ext cx="1785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25 CuadroTexto"/>
          <p:cNvSpPr txBox="1">
            <a:spLocks noChangeArrowheads="1"/>
          </p:cNvSpPr>
          <p:nvPr/>
        </p:nvSpPr>
        <p:spPr bwMode="auto">
          <a:xfrm>
            <a:off x="4929923" y="7146099"/>
            <a:ext cx="13284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 smtClean="0">
                <a:latin typeface="Arial" charset="0"/>
                <a:cs typeface="Arial" charset="0"/>
              </a:rPr>
              <a:t>wtSMARCA4 (dox+)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70" name="25 CuadroTexto"/>
          <p:cNvSpPr txBox="1">
            <a:spLocks noChangeArrowheads="1"/>
          </p:cNvSpPr>
          <p:nvPr/>
        </p:nvSpPr>
        <p:spPr bwMode="auto">
          <a:xfrm>
            <a:off x="4929923" y="7279919"/>
            <a:ext cx="12665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 smtClean="0">
                <a:latin typeface="Arial" charset="0"/>
                <a:cs typeface="Arial" charset="0"/>
              </a:rPr>
              <a:t>SMARCA4def (dox+)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71" name="74 CuadroTexto"/>
          <p:cNvSpPr txBox="1"/>
          <p:nvPr/>
        </p:nvSpPr>
        <p:spPr>
          <a:xfrm>
            <a:off x="4172745" y="4778506"/>
            <a:ext cx="270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d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514311" y="5637538"/>
            <a:ext cx="1648690" cy="2149785"/>
            <a:chOff x="4674293" y="3891809"/>
            <a:chExt cx="1648690" cy="2149785"/>
          </a:xfrm>
        </p:grpSpPr>
        <p:grpSp>
          <p:nvGrpSpPr>
            <p:cNvPr id="144" name="194 Grupo"/>
            <p:cNvGrpSpPr/>
            <p:nvPr/>
          </p:nvGrpSpPr>
          <p:grpSpPr>
            <a:xfrm>
              <a:off x="4762071" y="4034879"/>
              <a:ext cx="1560912" cy="2006715"/>
              <a:chOff x="3069115" y="201950"/>
              <a:chExt cx="1560912" cy="2006715"/>
            </a:xfrm>
          </p:grpSpPr>
          <p:pic>
            <p:nvPicPr>
              <p:cNvPr id="145" name="Picture 9">
                <a:extLst>
                  <a:ext uri="{FF2B5EF4-FFF2-40B4-BE49-F238E27FC236}">
                    <a16:creationId xmlns:a16="http://schemas.microsoft.com/office/drawing/2014/main" id="{1D3B0B8C-F8C9-41C4-B5BF-898F861EB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alphaModFix/>
              </a:blip>
              <a:stretch>
                <a:fillRect/>
              </a:stretch>
            </p:blipFill>
            <p:spPr>
              <a:xfrm>
                <a:off x="3069115" y="1694979"/>
                <a:ext cx="510562" cy="512322"/>
              </a:xfrm>
              <a:prstGeom prst="rect">
                <a:avLst/>
              </a:prstGeom>
            </p:spPr>
          </p:pic>
          <p:pic>
            <p:nvPicPr>
              <p:cNvPr id="146" name="Picture 10">
                <a:extLst>
                  <a:ext uri="{FF2B5EF4-FFF2-40B4-BE49-F238E27FC236}">
                    <a16:creationId xmlns:a16="http://schemas.microsoft.com/office/drawing/2014/main" id="{EBEDA217-D306-4D6F-ADDE-6AB64FA61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582469" y="1694979"/>
                <a:ext cx="510562" cy="512322"/>
              </a:xfrm>
              <a:prstGeom prst="rect">
                <a:avLst/>
              </a:prstGeom>
            </p:spPr>
          </p:pic>
          <p:pic>
            <p:nvPicPr>
              <p:cNvPr id="147" name="Picture 11">
                <a:extLst>
                  <a:ext uri="{FF2B5EF4-FFF2-40B4-BE49-F238E27FC236}">
                    <a16:creationId xmlns:a16="http://schemas.microsoft.com/office/drawing/2014/main" id="{6DEC6119-7544-4DEC-A2FB-A25F93063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4103774" y="1694979"/>
                <a:ext cx="511921" cy="513686"/>
              </a:xfrm>
              <a:prstGeom prst="rect">
                <a:avLst/>
              </a:prstGeom>
            </p:spPr>
          </p:pic>
          <p:sp>
            <p:nvSpPr>
              <p:cNvPr id="148" name="83 CuadroTexto"/>
              <p:cNvSpPr txBox="1"/>
              <p:nvPr/>
            </p:nvSpPr>
            <p:spPr>
              <a:xfrm>
                <a:off x="3453510" y="201950"/>
                <a:ext cx="79919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GSK-J4 [</a:t>
                </a:r>
                <a:r>
                  <a:rPr lang="en-US" sz="800" dirty="0" err="1">
                    <a:latin typeface="Arial" pitchFamily="34" charset="0"/>
                    <a:cs typeface="Arial" pitchFamily="34" charset="0"/>
                  </a:rPr>
                  <a:t>uM</a:t>
                </a:r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] </a:t>
                </a:r>
              </a:p>
            </p:txBody>
          </p:sp>
          <p:sp>
            <p:nvSpPr>
              <p:cNvPr id="149" name="83 CuadroTexto"/>
              <p:cNvSpPr txBox="1"/>
              <p:nvPr/>
            </p:nvSpPr>
            <p:spPr>
              <a:xfrm>
                <a:off x="4108132" y="342224"/>
                <a:ext cx="47616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1 </a:t>
                </a:r>
                <a:endParaRPr lang="en-US" sz="80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25 CuadroTexto"/>
              <p:cNvSpPr txBox="1">
                <a:spLocks noChangeArrowheads="1"/>
              </p:cNvSpPr>
              <p:nvPr/>
            </p:nvSpPr>
            <p:spPr bwMode="auto">
              <a:xfrm>
                <a:off x="3357443" y="1592513"/>
                <a:ext cx="1080120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9pPr>
              </a:lstStyle>
              <a:p>
                <a:pPr algn="r" eaLnBrk="1" hangingPunct="1"/>
                <a:r>
                  <a:rPr lang="en-US" sz="700" dirty="0">
                    <a:latin typeface="Arial" charset="0"/>
                    <a:cs typeface="Arial" charset="0"/>
                  </a:rPr>
                  <a:t>H1299-mutSMARCA4</a:t>
                </a:r>
              </a:p>
            </p:txBody>
          </p:sp>
          <p:pic>
            <p:nvPicPr>
              <p:cNvPr id="151" name="Picture 1">
                <a:extLst>
                  <a:ext uri="{FF2B5EF4-FFF2-40B4-BE49-F238E27FC236}">
                    <a16:creationId xmlns:a16="http://schemas.microsoft.com/office/drawing/2014/main" id="{49BD3AF0-E8CB-4B3A-B97A-EED28FA85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069115" y="1129565"/>
                <a:ext cx="513505" cy="515275"/>
              </a:xfrm>
              <a:prstGeom prst="rect">
                <a:avLst/>
              </a:prstGeom>
            </p:spPr>
          </p:pic>
          <p:pic>
            <p:nvPicPr>
              <p:cNvPr id="152" name="Picture 2">
                <a:extLst>
                  <a:ext uri="{FF2B5EF4-FFF2-40B4-BE49-F238E27FC236}">
                    <a16:creationId xmlns:a16="http://schemas.microsoft.com/office/drawing/2014/main" id="{E9B8E9E2-1FD3-4F61-959E-5E81F928E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3582469" y="1136410"/>
                <a:ext cx="510562" cy="512322"/>
              </a:xfrm>
              <a:prstGeom prst="rect">
                <a:avLst/>
              </a:prstGeom>
            </p:spPr>
          </p:pic>
          <p:sp>
            <p:nvSpPr>
              <p:cNvPr id="153" name="83 CuadroTexto"/>
              <p:cNvSpPr txBox="1"/>
              <p:nvPr/>
            </p:nvSpPr>
            <p:spPr>
              <a:xfrm>
                <a:off x="3077991" y="323372"/>
                <a:ext cx="47616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0 </a:t>
                </a:r>
                <a:endParaRPr lang="en-US" sz="800" i="1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54" name="Picture 3">
                <a:extLst>
                  <a:ext uri="{FF2B5EF4-FFF2-40B4-BE49-F238E27FC236}">
                    <a16:creationId xmlns:a16="http://schemas.microsoft.com/office/drawing/2014/main" id="{6D96300B-AE55-4017-9FDE-F18563B99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103774" y="1129565"/>
                <a:ext cx="510562" cy="512322"/>
              </a:xfrm>
              <a:prstGeom prst="rect">
                <a:avLst/>
              </a:prstGeom>
            </p:spPr>
          </p:pic>
          <p:sp>
            <p:nvSpPr>
              <p:cNvPr id="155" name="25 CuadroTexto"/>
              <p:cNvSpPr txBox="1">
                <a:spLocks noChangeArrowheads="1"/>
              </p:cNvSpPr>
              <p:nvPr/>
            </p:nvSpPr>
            <p:spPr bwMode="auto">
              <a:xfrm>
                <a:off x="3350403" y="1016267"/>
                <a:ext cx="1021637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9pPr>
              </a:lstStyle>
              <a:p>
                <a:pPr algn="r" eaLnBrk="1" hangingPunct="1"/>
                <a:r>
                  <a:rPr lang="en-US" sz="700" dirty="0">
                    <a:latin typeface="Arial" charset="0"/>
                    <a:cs typeface="Arial" charset="0"/>
                  </a:rPr>
                  <a:t>H1299-wtSMARCA4</a:t>
                </a:r>
              </a:p>
            </p:txBody>
          </p:sp>
          <p:pic>
            <p:nvPicPr>
              <p:cNvPr id="156" name="Imagen 155"/>
              <p:cNvPicPr>
                <a:picLocks noChangeAspect="1"/>
              </p:cNvPicPr>
              <p:nvPr/>
            </p:nvPicPr>
            <p:blipFill>
              <a:blip r:embed="rId21" cstate="print">
                <a:lum contrast="40000"/>
              </a:blip>
              <a:stretch>
                <a:fillRect/>
              </a:stretch>
            </p:blipFill>
            <p:spPr>
              <a:xfrm>
                <a:off x="3597143" y="568008"/>
                <a:ext cx="511926" cy="512321"/>
              </a:xfrm>
              <a:prstGeom prst="rect">
                <a:avLst/>
              </a:prstGeom>
            </p:spPr>
          </p:pic>
          <p:pic>
            <p:nvPicPr>
              <p:cNvPr id="157" name="Imagen 156"/>
              <p:cNvPicPr>
                <a:picLocks noChangeAspect="1"/>
              </p:cNvPicPr>
              <p:nvPr/>
            </p:nvPicPr>
            <p:blipFill>
              <a:blip r:embed="rId22" cstate="print">
                <a:lum bright="5000" contrast="40000"/>
              </a:blip>
              <a:stretch>
                <a:fillRect/>
              </a:stretch>
            </p:blipFill>
            <p:spPr>
              <a:xfrm>
                <a:off x="4118101" y="549032"/>
                <a:ext cx="511926" cy="512321"/>
              </a:xfrm>
              <a:prstGeom prst="rect">
                <a:avLst/>
              </a:prstGeom>
            </p:spPr>
          </p:pic>
          <p:pic>
            <p:nvPicPr>
              <p:cNvPr id="158" name="Imagen 157"/>
              <p:cNvPicPr>
                <a:picLocks noChangeAspect="1"/>
              </p:cNvPicPr>
              <p:nvPr/>
            </p:nvPicPr>
            <p:blipFill>
              <a:blip r:embed="rId23" cstate="print">
                <a:lum contrast="40000"/>
              </a:blip>
              <a:stretch>
                <a:fillRect/>
              </a:stretch>
            </p:blipFill>
            <p:spPr>
              <a:xfrm>
                <a:off x="3076183" y="557668"/>
                <a:ext cx="511928" cy="512321"/>
              </a:xfrm>
              <a:prstGeom prst="rect">
                <a:avLst/>
              </a:prstGeom>
            </p:spPr>
          </p:pic>
          <p:sp>
            <p:nvSpPr>
              <p:cNvPr id="159" name="25 CuadroTexto"/>
              <p:cNvSpPr txBox="1">
                <a:spLocks noChangeArrowheads="1"/>
              </p:cNvSpPr>
              <p:nvPr/>
            </p:nvSpPr>
            <p:spPr bwMode="auto">
              <a:xfrm>
                <a:off x="3334910" y="461199"/>
                <a:ext cx="489741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Geneva" charset="0"/>
                  </a:defRPr>
                </a:lvl9pPr>
              </a:lstStyle>
              <a:p>
                <a:pPr eaLnBrk="1" hangingPunct="1"/>
                <a:r>
                  <a:rPr lang="en-US" sz="700" dirty="0">
                    <a:latin typeface="Arial" charset="0"/>
                    <a:cs typeface="Arial" charset="0"/>
                  </a:rPr>
                  <a:t>H1299</a:t>
                </a:r>
              </a:p>
            </p:txBody>
          </p:sp>
          <p:sp>
            <p:nvSpPr>
              <p:cNvPr id="160" name="83 CuadroTexto"/>
              <p:cNvSpPr txBox="1"/>
              <p:nvPr/>
            </p:nvSpPr>
            <p:spPr>
              <a:xfrm>
                <a:off x="3547084" y="331118"/>
                <a:ext cx="56198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0.5 </a:t>
                </a:r>
                <a:endParaRPr lang="en-US" sz="80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4" name="83 Rectángulo"/>
            <p:cNvSpPr/>
            <p:nvPr/>
          </p:nvSpPr>
          <p:spPr>
            <a:xfrm>
              <a:off x="4674293" y="3891809"/>
              <a:ext cx="3173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9" name="Picture 9"/>
          <p:cNvPicPr>
            <a:picLocks noChangeAspect="1" noChangeArrowheads="1"/>
          </p:cNvPicPr>
          <p:nvPr/>
        </p:nvPicPr>
        <p:blipFill rotWithShape="1">
          <a:blip r:embed="rId24" cstate="print"/>
          <a:srcRect t="10811" r="28495" b="12780"/>
          <a:stretch/>
        </p:blipFill>
        <p:spPr bwMode="auto">
          <a:xfrm>
            <a:off x="4442115" y="6357539"/>
            <a:ext cx="2249276" cy="132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10"/>
          <p:cNvPicPr>
            <a:picLocks noChangeAspect="1" noChangeArrowheads="1"/>
          </p:cNvPicPr>
          <p:nvPr/>
        </p:nvPicPr>
        <p:blipFill rotWithShape="1">
          <a:blip r:embed="rId25" cstate="print"/>
          <a:srcRect t="16457" r="22912" b="12255"/>
          <a:stretch/>
        </p:blipFill>
        <p:spPr bwMode="auto">
          <a:xfrm>
            <a:off x="4403635" y="4997073"/>
            <a:ext cx="2226463" cy="12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1" name="Conector recto 100"/>
          <p:cNvCxnSpPr/>
          <p:nvPr/>
        </p:nvCxnSpPr>
        <p:spPr>
          <a:xfrm>
            <a:off x="4714106" y="5896948"/>
            <a:ext cx="178510" cy="0"/>
          </a:xfrm>
          <a:prstGeom prst="line">
            <a:avLst/>
          </a:prstGeom>
          <a:ln w="12700">
            <a:solidFill>
              <a:srgbClr val="00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/>
          <p:cNvCxnSpPr/>
          <p:nvPr/>
        </p:nvCxnSpPr>
        <p:spPr>
          <a:xfrm>
            <a:off x="4714106" y="6012349"/>
            <a:ext cx="1785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25 CuadroTexto"/>
          <p:cNvSpPr txBox="1">
            <a:spLocks noChangeArrowheads="1"/>
          </p:cNvSpPr>
          <p:nvPr/>
        </p:nvSpPr>
        <p:spPr bwMode="auto">
          <a:xfrm>
            <a:off x="4854024" y="5760834"/>
            <a:ext cx="13284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 smtClean="0">
                <a:latin typeface="Arial" charset="0"/>
                <a:cs typeface="Arial" charset="0"/>
              </a:rPr>
              <a:t>wtSMARCA4 (dox-)</a:t>
            </a:r>
            <a:endParaRPr lang="en-US" sz="800" dirty="0">
              <a:latin typeface="Arial" charset="0"/>
              <a:cs typeface="Arial" charset="0"/>
            </a:endParaRPr>
          </a:p>
        </p:txBody>
      </p:sp>
      <p:sp>
        <p:nvSpPr>
          <p:cNvPr id="104" name="25 CuadroTexto"/>
          <p:cNvSpPr txBox="1">
            <a:spLocks noChangeArrowheads="1"/>
          </p:cNvSpPr>
          <p:nvPr/>
        </p:nvSpPr>
        <p:spPr bwMode="auto">
          <a:xfrm>
            <a:off x="4854024" y="5894654"/>
            <a:ext cx="12665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/>
            <a:r>
              <a:rPr lang="en-US" sz="800" dirty="0" smtClean="0">
                <a:latin typeface="Arial" charset="0"/>
                <a:cs typeface="Arial" charset="0"/>
              </a:rPr>
              <a:t>SMARCA4def (dox-)</a:t>
            </a:r>
            <a:endParaRPr lang="en-US" sz="800" dirty="0">
              <a:latin typeface="Arial" charset="0"/>
              <a:cs typeface="Arial" charset="0"/>
            </a:endParaRP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99F473F9-9943-415F-B4A3-4DCAAD9F1C2E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4292" r="37284" b="17188"/>
          <a:stretch/>
        </p:blipFill>
        <p:spPr>
          <a:xfrm>
            <a:off x="555795" y="5776923"/>
            <a:ext cx="1917150" cy="1916707"/>
          </a:xfrm>
          <a:prstGeom prst="rect">
            <a:avLst/>
          </a:prstGeom>
        </p:spPr>
      </p:pic>
      <p:sp>
        <p:nvSpPr>
          <p:cNvPr id="106" name="Rectángulo 105">
            <a:extLst>
              <a:ext uri="{FF2B5EF4-FFF2-40B4-BE49-F238E27FC236}">
                <a16:creationId xmlns:a16="http://schemas.microsoft.com/office/drawing/2014/main" id="{3382F7E8-4E52-48AF-8627-6D021B61D112}"/>
              </a:ext>
            </a:extLst>
          </p:cNvPr>
          <p:cNvSpPr/>
          <p:nvPr/>
        </p:nvSpPr>
        <p:spPr>
          <a:xfrm>
            <a:off x="809916" y="7004128"/>
            <a:ext cx="4443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s-ES" sz="900" dirty="0">
                <a:solidFill>
                  <a:srgbClr val="3030FF"/>
                </a:solidFill>
                <a:latin typeface="Arial" panose="020B0604020202020204" pitchFamily="34" charset="0"/>
              </a:rPr>
              <a:t>n=44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63E9663D-64FD-475B-B1D3-D24A80FBF12D}"/>
              </a:ext>
            </a:extLst>
          </p:cNvPr>
          <p:cNvSpPr/>
          <p:nvPr/>
        </p:nvSpPr>
        <p:spPr>
          <a:xfrm>
            <a:off x="1417080" y="6794752"/>
            <a:ext cx="4443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s-ES" sz="900" dirty="0">
                <a:solidFill>
                  <a:srgbClr val="FF0000"/>
                </a:solidFill>
                <a:latin typeface="Arial" panose="020B0604020202020204" pitchFamily="34" charset="0"/>
              </a:rPr>
              <a:t>n=23</a:t>
            </a:r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E817FF7D-4E8A-4F2E-95CE-872E2BE37D26}"/>
              </a:ext>
            </a:extLst>
          </p:cNvPr>
          <p:cNvSpPr/>
          <p:nvPr/>
        </p:nvSpPr>
        <p:spPr>
          <a:xfrm>
            <a:off x="1995885" y="7012684"/>
            <a:ext cx="5084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n=446</a:t>
            </a:r>
          </a:p>
        </p:txBody>
      </p: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id="{09D99B6B-E88B-4556-B2F5-7F5D600DE1BF}"/>
              </a:ext>
            </a:extLst>
          </p:cNvPr>
          <p:cNvCxnSpPr>
            <a:cxnSpLocks/>
          </p:cNvCxnSpPr>
          <p:nvPr/>
        </p:nvCxnSpPr>
        <p:spPr>
          <a:xfrm flipH="1">
            <a:off x="1063886" y="5902257"/>
            <a:ext cx="115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1FFB7F4C-D27D-4321-82CB-631F29AA5A60}"/>
              </a:ext>
            </a:extLst>
          </p:cNvPr>
          <p:cNvSpPr/>
          <p:nvPr/>
        </p:nvSpPr>
        <p:spPr>
          <a:xfrm>
            <a:off x="1292616" y="5715586"/>
            <a:ext cx="5533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s-ES" sz="900" i="1" dirty="0" smtClean="0">
                <a:latin typeface="Arial" panose="020B0604020202020204" pitchFamily="34" charset="0"/>
              </a:rPr>
              <a:t>P&lt;0.05</a:t>
            </a:r>
            <a:endParaRPr lang="es-ES" sz="900" dirty="0">
              <a:latin typeface="Arial" panose="020B0604020202020204" pitchFamily="34" charset="0"/>
            </a:endParaRPr>
          </a:p>
        </p:txBody>
      </p: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F56C9677-CB8F-4909-9BE0-4B6D6BE2AEC4}"/>
              </a:ext>
            </a:extLst>
          </p:cNvPr>
          <p:cNvCxnSpPr>
            <a:cxnSpLocks/>
          </p:cNvCxnSpPr>
          <p:nvPr/>
        </p:nvCxnSpPr>
        <p:spPr>
          <a:xfrm flipH="1">
            <a:off x="1604986" y="6028616"/>
            <a:ext cx="61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22D738FA-B2E4-4A86-B7A5-A4791B6F25A4}"/>
              </a:ext>
            </a:extLst>
          </p:cNvPr>
          <p:cNvSpPr/>
          <p:nvPr/>
        </p:nvSpPr>
        <p:spPr>
          <a:xfrm>
            <a:off x="1785438" y="5876212"/>
            <a:ext cx="3064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s-ES" sz="900" dirty="0">
                <a:latin typeface="Arial" panose="020B0604020202020204" pitchFamily="34" charset="0"/>
              </a:rPr>
              <a:t>ns</a:t>
            </a:r>
            <a:endParaRPr lang="es-ES" sz="800" dirty="0">
              <a:latin typeface="Arial" panose="020B0604020202020204" pitchFamily="34" charset="0"/>
            </a:endParaRPr>
          </a:p>
        </p:txBody>
      </p:sp>
      <p:sp>
        <p:nvSpPr>
          <p:cNvPr id="114" name="Rectángulo 113">
            <a:extLst>
              <a:ext uri="{FF2B5EF4-FFF2-40B4-BE49-F238E27FC236}">
                <a16:creationId xmlns:a16="http://schemas.microsoft.com/office/drawing/2014/main" id="{B52318C6-825C-4474-8D3B-CB41B126EDFB}"/>
              </a:ext>
            </a:extLst>
          </p:cNvPr>
          <p:cNvSpPr/>
          <p:nvPr/>
        </p:nvSpPr>
        <p:spPr>
          <a:xfrm>
            <a:off x="1032435" y="6033206"/>
            <a:ext cx="5533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s-ES" sz="900" i="1" dirty="0" smtClean="0">
                <a:latin typeface="Arial" panose="020B0604020202020204" pitchFamily="34" charset="0"/>
              </a:rPr>
              <a:t>P&lt;0.05</a:t>
            </a:r>
            <a:endParaRPr lang="es-ES" sz="900" dirty="0">
              <a:latin typeface="Arial" panose="020B0604020202020204" pitchFamily="34" charset="0"/>
            </a:endParaRPr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1DAABB1D-1739-4AAF-A49C-281148C146B7}"/>
              </a:ext>
            </a:extLst>
          </p:cNvPr>
          <p:cNvCxnSpPr>
            <a:cxnSpLocks/>
          </p:cNvCxnSpPr>
          <p:nvPr/>
        </p:nvCxnSpPr>
        <p:spPr>
          <a:xfrm flipH="1">
            <a:off x="1006490" y="6218282"/>
            <a:ext cx="648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Rectángulo 123"/>
          <p:cNvSpPr/>
          <p:nvPr/>
        </p:nvSpPr>
        <p:spPr>
          <a:xfrm rot="16200000">
            <a:off x="-735074" y="6627818"/>
            <a:ext cx="228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GSK-J4 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sensitivity AUC (Prism </a:t>
            </a:r>
            <a:endParaRPr lang="en-US" sz="9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Repurposing 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Secondary Screen)</a:t>
            </a:r>
          </a:p>
        </p:txBody>
      </p:sp>
      <p:sp>
        <p:nvSpPr>
          <p:cNvPr id="125" name="CuadroTexto 124"/>
          <p:cNvSpPr txBox="1"/>
          <p:nvPr/>
        </p:nvSpPr>
        <p:spPr>
          <a:xfrm>
            <a:off x="157615" y="5663693"/>
            <a:ext cx="30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Imagen 122">
            <a:extLst>
              <a:ext uri="{FF2B5EF4-FFF2-40B4-BE49-F238E27FC236}">
                <a16:creationId xmlns:a16="http://schemas.microsoft.com/office/drawing/2014/main" id="{5EE5811C-63B8-4181-B2DD-DF1C551137E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0475" t="24507" r="45996" b="13286"/>
          <a:stretch/>
        </p:blipFill>
        <p:spPr>
          <a:xfrm>
            <a:off x="2054535" y="3297150"/>
            <a:ext cx="1414222" cy="1043046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36019A2E-4289-4026-8772-6BE40F3F31E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1255" t="20029" r="45778" b="12324"/>
          <a:stretch/>
        </p:blipFill>
        <p:spPr>
          <a:xfrm>
            <a:off x="3501007" y="3341460"/>
            <a:ext cx="1311175" cy="995704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E6618755-451D-4B40-B0B8-803832E5F0AC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628" t="20006" r="46729" b="13552"/>
          <a:stretch/>
        </p:blipFill>
        <p:spPr>
          <a:xfrm>
            <a:off x="4863703" y="3384114"/>
            <a:ext cx="1279265" cy="930375"/>
          </a:xfrm>
          <a:prstGeom prst="rect">
            <a:avLst/>
          </a:prstGeom>
        </p:spPr>
      </p:pic>
      <p:pic>
        <p:nvPicPr>
          <p:cNvPr id="128" name="Imagen 127">
            <a:extLst>
              <a:ext uri="{FF2B5EF4-FFF2-40B4-BE49-F238E27FC236}">
                <a16:creationId xmlns:a16="http://schemas.microsoft.com/office/drawing/2014/main" id="{6F7A291F-DA64-4A50-AF85-FACCE2D0986D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6825" t="17493" r="43871" b="14741"/>
          <a:stretch/>
        </p:blipFill>
        <p:spPr>
          <a:xfrm>
            <a:off x="528802" y="4177288"/>
            <a:ext cx="1574963" cy="1065643"/>
          </a:xfrm>
          <a:prstGeom prst="rect">
            <a:avLst/>
          </a:prstGeom>
        </p:spPr>
      </p:pic>
      <p:sp>
        <p:nvSpPr>
          <p:cNvPr id="129" name="CuadroTexto 128"/>
          <p:cNvSpPr txBox="1"/>
          <p:nvPr/>
        </p:nvSpPr>
        <p:spPr>
          <a:xfrm>
            <a:off x="2966226" y="3251388"/>
            <a:ext cx="55656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PDC11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CuadroTexto 129"/>
          <p:cNvSpPr txBox="1"/>
          <p:nvPr/>
        </p:nvSpPr>
        <p:spPr>
          <a:xfrm>
            <a:off x="4336789" y="3238359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H128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CuadroTexto 130"/>
          <p:cNvSpPr txBox="1"/>
          <p:nvPr/>
        </p:nvSpPr>
        <p:spPr>
          <a:xfrm>
            <a:off x="5756825" y="3238359"/>
            <a:ext cx="46038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H727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CuadroTexto 131"/>
          <p:cNvSpPr txBox="1"/>
          <p:nvPr/>
        </p:nvSpPr>
        <p:spPr>
          <a:xfrm>
            <a:off x="1556792" y="4198514"/>
            <a:ext cx="50526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Lu165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4" name="Tabla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798016"/>
              </p:ext>
            </p:extLst>
          </p:nvPr>
        </p:nvGraphicFramePr>
        <p:xfrm>
          <a:off x="2004807" y="4008623"/>
          <a:ext cx="838200" cy="13144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2.07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35" name="Tabla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174706"/>
              </p:ext>
            </p:extLst>
          </p:nvPr>
        </p:nvGraphicFramePr>
        <p:xfrm>
          <a:off x="3398983" y="3908009"/>
          <a:ext cx="838200" cy="232216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23221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1.96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36" name="Tabla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075234"/>
              </p:ext>
            </p:extLst>
          </p:nvPr>
        </p:nvGraphicFramePr>
        <p:xfrm>
          <a:off x="4768267" y="3912024"/>
          <a:ext cx="838200" cy="232216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23221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0.98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graphicFrame>
        <p:nvGraphicFramePr>
          <p:cNvPr id="137" name="Tabla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991669"/>
              </p:ext>
            </p:extLst>
          </p:nvPr>
        </p:nvGraphicFramePr>
        <p:xfrm>
          <a:off x="591174" y="4798499"/>
          <a:ext cx="838200" cy="232216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507969204"/>
                    </a:ext>
                  </a:extLst>
                </a:gridCol>
              </a:tblGrid>
              <a:tr h="23221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EC</a:t>
                      </a:r>
                      <a:r>
                        <a:rPr lang="en-US" sz="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r>
                        <a:rPr lang="en-US" sz="800" b="0" i="0" u="none" strike="noStrike" dirty="0"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sz="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1.58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80"/>
                  </a:ext>
                </a:extLst>
              </a:tr>
            </a:tbl>
          </a:graphicData>
        </a:graphic>
      </p:graphicFrame>
      <p:sp>
        <p:nvSpPr>
          <p:cNvPr id="138" name="132 CuadroTexto"/>
          <p:cNvSpPr txBox="1">
            <a:spLocks noChangeArrowheads="1"/>
          </p:cNvSpPr>
          <p:nvPr/>
        </p:nvSpPr>
        <p:spPr bwMode="auto">
          <a:xfrm>
            <a:off x="4330009" y="116301"/>
            <a:ext cx="116620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/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Other cells</a:t>
            </a:r>
            <a:endParaRPr lang="en-US" sz="9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cxnSp>
        <p:nvCxnSpPr>
          <p:cNvPr id="139" name="Conector recto 138"/>
          <p:cNvCxnSpPr/>
          <p:nvPr/>
        </p:nvCxnSpPr>
        <p:spPr>
          <a:xfrm>
            <a:off x="5390530" y="228622"/>
            <a:ext cx="28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48" y="384568"/>
            <a:ext cx="1616400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EA10C905-B820-45FB-B90F-B12FFCD0A4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98" t="1363" r="1034" b="1404"/>
          <a:stretch/>
        </p:blipFill>
        <p:spPr>
          <a:xfrm>
            <a:off x="138220" y="7655037"/>
            <a:ext cx="1792248" cy="1309452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0D8CC7BF-5ED3-4B31-BF39-18AE65647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95" t="1365" r="1587" b="3481"/>
          <a:stretch/>
        </p:blipFill>
        <p:spPr>
          <a:xfrm>
            <a:off x="133930" y="6165105"/>
            <a:ext cx="1789255" cy="1308656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F1E851C5-903D-4159-A70F-DB373B1B8C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120" t="1622" r="1631" b="1548"/>
          <a:stretch/>
        </p:blipFill>
        <p:spPr>
          <a:xfrm>
            <a:off x="133930" y="4606883"/>
            <a:ext cx="1807476" cy="1347948"/>
          </a:xfrm>
          <a:prstGeom prst="rect">
            <a:avLst/>
          </a:prstGeom>
          <a:ln>
            <a:noFill/>
          </a:ln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B51E0B99-3FA0-4E30-84E4-3220746C74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094" t="990" r="1358" b="1435"/>
          <a:stretch/>
        </p:blipFill>
        <p:spPr>
          <a:xfrm>
            <a:off x="137449" y="3151224"/>
            <a:ext cx="1800438" cy="1358226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003E43FC-E4DE-48EA-96A5-F7F9BA024A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970" t="781" r="1047" b="1537"/>
          <a:stretch/>
        </p:blipFill>
        <p:spPr>
          <a:xfrm>
            <a:off x="115025" y="1636503"/>
            <a:ext cx="1816788" cy="1345970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E2765877-5E69-43D2-8606-D7FE5766BF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187" t="1951" r="974" b="2346"/>
          <a:stretch/>
        </p:blipFill>
        <p:spPr>
          <a:xfrm>
            <a:off x="126591" y="238296"/>
            <a:ext cx="1764070" cy="1301363"/>
          </a:xfrm>
          <a:prstGeom prst="rect">
            <a:avLst/>
          </a:prstGeom>
          <a:ln>
            <a:noFill/>
          </a:ln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5207368" y="394597"/>
            <a:ext cx="1536465" cy="1150936"/>
          </a:xfrm>
          <a:prstGeom prst="rect">
            <a:avLst/>
          </a:prstGeom>
        </p:spPr>
      </p:pic>
      <p:cxnSp>
        <p:nvCxnSpPr>
          <p:cNvPr id="9" name="27 Conector recto"/>
          <p:cNvCxnSpPr/>
          <p:nvPr/>
        </p:nvCxnSpPr>
        <p:spPr>
          <a:xfrm flipV="1">
            <a:off x="4335807" y="1926857"/>
            <a:ext cx="144000" cy="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 Conector recto"/>
          <p:cNvCxnSpPr/>
          <p:nvPr/>
        </p:nvCxnSpPr>
        <p:spPr>
          <a:xfrm flipV="1">
            <a:off x="6904398" y="1918919"/>
            <a:ext cx="144000" cy="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9 Conector recto"/>
          <p:cNvCxnSpPr/>
          <p:nvPr/>
        </p:nvCxnSpPr>
        <p:spPr>
          <a:xfrm flipV="1">
            <a:off x="9772008" y="2456740"/>
            <a:ext cx="144000" cy="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39 Grupo"/>
          <p:cNvGrpSpPr/>
          <p:nvPr/>
        </p:nvGrpSpPr>
        <p:grpSpPr>
          <a:xfrm>
            <a:off x="1266614" y="595420"/>
            <a:ext cx="853299" cy="877220"/>
            <a:chOff x="1275393" y="3876695"/>
            <a:chExt cx="853299" cy="877220"/>
          </a:xfrm>
        </p:grpSpPr>
        <p:cxnSp>
          <p:nvCxnSpPr>
            <p:cNvPr id="30" name="Conector recto 18"/>
            <p:cNvCxnSpPr/>
            <p:nvPr/>
          </p:nvCxnSpPr>
          <p:spPr>
            <a:xfrm flipH="1">
              <a:off x="1721567" y="3876695"/>
              <a:ext cx="407125" cy="4407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19"/>
            <p:cNvCxnSpPr/>
            <p:nvPr/>
          </p:nvCxnSpPr>
          <p:spPr>
            <a:xfrm flipH="1" flipV="1">
              <a:off x="1739727" y="4667855"/>
              <a:ext cx="333923" cy="860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ángulo 20"/>
            <p:cNvSpPr/>
            <p:nvPr/>
          </p:nvSpPr>
          <p:spPr>
            <a:xfrm>
              <a:off x="1275393" y="4294631"/>
              <a:ext cx="464334" cy="373224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52 Grupo"/>
          <p:cNvGrpSpPr/>
          <p:nvPr/>
        </p:nvGrpSpPr>
        <p:grpSpPr>
          <a:xfrm>
            <a:off x="732595" y="2089009"/>
            <a:ext cx="1258633" cy="842730"/>
            <a:chOff x="1341451" y="3830044"/>
            <a:chExt cx="1258633" cy="842730"/>
          </a:xfrm>
        </p:grpSpPr>
        <p:cxnSp>
          <p:nvCxnSpPr>
            <p:cNvPr id="34" name="Conector recto 18"/>
            <p:cNvCxnSpPr/>
            <p:nvPr/>
          </p:nvCxnSpPr>
          <p:spPr>
            <a:xfrm flipH="1" flipV="1">
              <a:off x="1805788" y="3830044"/>
              <a:ext cx="794296" cy="81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19"/>
            <p:cNvCxnSpPr/>
            <p:nvPr/>
          </p:nvCxnSpPr>
          <p:spPr>
            <a:xfrm flipH="1" flipV="1">
              <a:off x="1805790" y="4209352"/>
              <a:ext cx="794294" cy="463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ángulo 20"/>
            <p:cNvSpPr/>
            <p:nvPr/>
          </p:nvSpPr>
          <p:spPr>
            <a:xfrm>
              <a:off x="1341451" y="3836123"/>
              <a:ext cx="464334" cy="373224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24 CuadroTexto"/>
          <p:cNvSpPr txBox="1">
            <a:spLocks noChangeArrowheads="1"/>
          </p:cNvSpPr>
          <p:nvPr/>
        </p:nvSpPr>
        <p:spPr bwMode="auto">
          <a:xfrm>
            <a:off x="1903268" y="1496726"/>
            <a:ext cx="15573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H841X: </a:t>
            </a:r>
            <a:r>
              <a:rPr lang="en-US" sz="1200" dirty="0">
                <a:latin typeface="Arial" pitchFamily="34" charset="0"/>
                <a:ea typeface="Geneva" pitchFamily="126" charset="-128"/>
                <a:cs typeface="Arial" pitchFamily="34" charset="0"/>
              </a:rPr>
              <a:t>Vehicle</a:t>
            </a:r>
          </a:p>
        </p:txBody>
      </p:sp>
      <p:sp>
        <p:nvSpPr>
          <p:cNvPr id="38" name="24 CuadroTexto"/>
          <p:cNvSpPr txBox="1">
            <a:spLocks noChangeArrowheads="1"/>
          </p:cNvSpPr>
          <p:nvPr/>
        </p:nvSpPr>
        <p:spPr bwMode="auto">
          <a:xfrm>
            <a:off x="1903268" y="100529"/>
            <a:ext cx="21331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H841X:   </a:t>
            </a:r>
            <a:r>
              <a:rPr lang="en-US" sz="1200" dirty="0">
                <a:latin typeface="Arial" pitchFamily="34" charset="0"/>
                <a:ea typeface="Geneva" pitchFamily="126" charset="-128"/>
                <a:cs typeface="Arial" pitchFamily="34" charset="0"/>
              </a:rPr>
              <a:t>GSK-J4 </a:t>
            </a: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10" cstate="print">
            <a:lum bright="10000"/>
          </a:blip>
          <a:stretch>
            <a:fillRect/>
          </a:stretch>
        </p:blipFill>
        <p:spPr>
          <a:xfrm>
            <a:off x="1931813" y="377528"/>
            <a:ext cx="1614750" cy="115093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1984057" y="1752694"/>
            <a:ext cx="1597753" cy="1203731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2" cstate="print">
            <a:lum/>
          </a:blip>
          <a:stretch>
            <a:fillRect/>
          </a:stretch>
        </p:blipFill>
        <p:spPr>
          <a:xfrm>
            <a:off x="3588794" y="1752694"/>
            <a:ext cx="1607766" cy="1203731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5215650" y="1752694"/>
            <a:ext cx="1611755" cy="1203731"/>
          </a:xfrm>
          <a:prstGeom prst="rect">
            <a:avLst/>
          </a:prstGeom>
        </p:spPr>
      </p:pic>
      <p:sp>
        <p:nvSpPr>
          <p:cNvPr id="52" name="CuadroTexto 22"/>
          <p:cNvSpPr txBox="1"/>
          <p:nvPr/>
        </p:nvSpPr>
        <p:spPr>
          <a:xfrm>
            <a:off x="1920785" y="1747098"/>
            <a:ext cx="421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adroTexto 22"/>
          <p:cNvSpPr txBox="1"/>
          <p:nvPr/>
        </p:nvSpPr>
        <p:spPr>
          <a:xfrm>
            <a:off x="5180398" y="1744934"/>
            <a:ext cx="76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22"/>
          <p:cNvSpPr txBox="1"/>
          <p:nvPr/>
        </p:nvSpPr>
        <p:spPr>
          <a:xfrm>
            <a:off x="3568134" y="1747098"/>
            <a:ext cx="694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22"/>
          <p:cNvSpPr txBox="1"/>
          <p:nvPr/>
        </p:nvSpPr>
        <p:spPr>
          <a:xfrm>
            <a:off x="1886007" y="345013"/>
            <a:ext cx="421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2"/>
          <p:cNvSpPr txBox="1"/>
          <p:nvPr/>
        </p:nvSpPr>
        <p:spPr>
          <a:xfrm>
            <a:off x="5180398" y="345013"/>
            <a:ext cx="76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20X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22"/>
          <p:cNvSpPr txBox="1"/>
          <p:nvPr/>
        </p:nvSpPr>
        <p:spPr>
          <a:xfrm>
            <a:off x="3568134" y="345013"/>
            <a:ext cx="694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Conector recto 18"/>
          <p:cNvCxnSpPr/>
          <p:nvPr/>
        </p:nvCxnSpPr>
        <p:spPr>
          <a:xfrm flipH="1" flipV="1">
            <a:off x="1150181" y="3451904"/>
            <a:ext cx="956973" cy="167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19"/>
          <p:cNvCxnSpPr/>
          <p:nvPr/>
        </p:nvCxnSpPr>
        <p:spPr>
          <a:xfrm flipH="1" flipV="1">
            <a:off x="1150187" y="3881797"/>
            <a:ext cx="812285" cy="693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ángulo 20"/>
          <p:cNvSpPr/>
          <p:nvPr/>
        </p:nvSpPr>
        <p:spPr>
          <a:xfrm>
            <a:off x="431185" y="3463382"/>
            <a:ext cx="369483" cy="422995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24 CuadroTexto"/>
          <p:cNvSpPr txBox="1">
            <a:spLocks noChangeArrowheads="1"/>
          </p:cNvSpPr>
          <p:nvPr/>
        </p:nvSpPr>
        <p:spPr bwMode="auto">
          <a:xfrm>
            <a:off x="1903268" y="3093154"/>
            <a:ext cx="26738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DMS114X:  </a:t>
            </a:r>
            <a:r>
              <a:rPr lang="en-US" sz="1200" dirty="0">
                <a:latin typeface="Arial" pitchFamily="34" charset="0"/>
                <a:ea typeface="Geneva" pitchFamily="126" charset="-128"/>
                <a:cs typeface="Arial" pitchFamily="34" charset="0"/>
              </a:rPr>
              <a:t>GSK-J4</a:t>
            </a:r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1994378" y="3325920"/>
            <a:ext cx="1603304" cy="1201904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15" cstate="print">
            <a:lum bright="20000" contrast="-10000"/>
          </a:blip>
          <a:stretch>
            <a:fillRect/>
          </a:stretch>
        </p:blipFill>
        <p:spPr>
          <a:xfrm>
            <a:off x="3605423" y="3325920"/>
            <a:ext cx="1611361" cy="1201904"/>
          </a:xfrm>
          <a:prstGeom prst="rect">
            <a:avLst/>
          </a:prstGeom>
        </p:spPr>
      </p:pic>
      <p:pic>
        <p:nvPicPr>
          <p:cNvPr id="95" name="Imagen 94"/>
          <p:cNvPicPr>
            <a:picLocks noChangeAspect="1"/>
          </p:cNvPicPr>
          <p:nvPr/>
        </p:nvPicPr>
        <p:blipFill>
          <a:blip r:embed="rId16" cstate="print">
            <a:lum/>
          </a:blip>
          <a:stretch>
            <a:fillRect/>
          </a:stretch>
        </p:blipFill>
        <p:spPr>
          <a:xfrm>
            <a:off x="5216784" y="3321484"/>
            <a:ext cx="1609220" cy="1206339"/>
          </a:xfrm>
          <a:prstGeom prst="rect">
            <a:avLst/>
          </a:prstGeom>
        </p:spPr>
      </p:pic>
      <p:sp>
        <p:nvSpPr>
          <p:cNvPr id="96" name="CuadroTexto 22"/>
          <p:cNvSpPr txBox="1"/>
          <p:nvPr/>
        </p:nvSpPr>
        <p:spPr>
          <a:xfrm>
            <a:off x="1945252" y="3300738"/>
            <a:ext cx="421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CuadroTexto 22"/>
          <p:cNvSpPr txBox="1"/>
          <p:nvPr/>
        </p:nvSpPr>
        <p:spPr>
          <a:xfrm>
            <a:off x="5180398" y="3300738"/>
            <a:ext cx="76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20X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CuadroTexto 22"/>
          <p:cNvSpPr txBox="1"/>
          <p:nvPr/>
        </p:nvSpPr>
        <p:spPr>
          <a:xfrm>
            <a:off x="3568134" y="3300738"/>
            <a:ext cx="694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7" name="Conector recto 18"/>
          <p:cNvCxnSpPr>
            <a:stCxn id="119" idx="1"/>
          </p:cNvCxnSpPr>
          <p:nvPr/>
        </p:nvCxnSpPr>
        <p:spPr>
          <a:xfrm flipH="1">
            <a:off x="1798754" y="4819507"/>
            <a:ext cx="136096" cy="101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9"/>
          <p:cNvCxnSpPr/>
          <p:nvPr/>
        </p:nvCxnSpPr>
        <p:spPr>
          <a:xfrm flipH="1" flipV="1">
            <a:off x="1798757" y="5350928"/>
            <a:ext cx="266113" cy="575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ángulo 20"/>
          <p:cNvSpPr/>
          <p:nvPr/>
        </p:nvSpPr>
        <p:spPr>
          <a:xfrm>
            <a:off x="1266614" y="4927925"/>
            <a:ext cx="532136" cy="42299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24 CuadroTexto"/>
          <p:cNvSpPr txBox="1">
            <a:spLocks noChangeArrowheads="1"/>
          </p:cNvSpPr>
          <p:nvPr/>
        </p:nvSpPr>
        <p:spPr bwMode="auto">
          <a:xfrm>
            <a:off x="1903268" y="4483985"/>
            <a:ext cx="1507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DMS114X:   </a:t>
            </a:r>
            <a:r>
              <a:rPr lang="en-US" sz="1200" dirty="0">
                <a:latin typeface="Arial" pitchFamily="34" charset="0"/>
                <a:ea typeface="Geneva" pitchFamily="126" charset="-128"/>
                <a:cs typeface="Arial" pitchFamily="34" charset="0"/>
              </a:rPr>
              <a:t>Vehicle</a:t>
            </a:r>
          </a:p>
        </p:txBody>
      </p:sp>
      <p:pic>
        <p:nvPicPr>
          <p:cNvPr id="116" name="Imagen 115"/>
          <p:cNvPicPr>
            <a:picLocks noChangeAspect="1"/>
          </p:cNvPicPr>
          <p:nvPr/>
        </p:nvPicPr>
        <p:blipFill>
          <a:blip r:embed="rId17" cstate="print">
            <a:lum/>
          </a:blip>
          <a:stretch>
            <a:fillRect/>
          </a:stretch>
        </p:blipFill>
        <p:spPr>
          <a:xfrm>
            <a:off x="2012400" y="4724692"/>
            <a:ext cx="1595263" cy="1241883"/>
          </a:xfrm>
          <a:prstGeom prst="rect">
            <a:avLst/>
          </a:prstGeom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18" cstate="print">
            <a:lum/>
          </a:blip>
          <a:stretch>
            <a:fillRect/>
          </a:stretch>
        </p:blipFill>
        <p:spPr>
          <a:xfrm>
            <a:off x="3608227" y="4736266"/>
            <a:ext cx="1628746" cy="1230309"/>
          </a:xfrm>
          <a:prstGeom prst="rect">
            <a:avLst/>
          </a:prstGeom>
        </p:spPr>
      </p:pic>
      <p:pic>
        <p:nvPicPr>
          <p:cNvPr id="118" name="Imagen 117"/>
          <p:cNvPicPr>
            <a:picLocks noChangeAspect="1"/>
          </p:cNvPicPr>
          <p:nvPr/>
        </p:nvPicPr>
        <p:blipFill>
          <a:blip r:embed="rId19" cstate="print">
            <a:lum/>
          </a:blip>
          <a:stretch>
            <a:fillRect/>
          </a:stretch>
        </p:blipFill>
        <p:spPr>
          <a:xfrm>
            <a:off x="5251821" y="4736266"/>
            <a:ext cx="1623499" cy="1218565"/>
          </a:xfrm>
          <a:prstGeom prst="rect">
            <a:avLst/>
          </a:prstGeom>
        </p:spPr>
      </p:pic>
      <p:sp>
        <p:nvSpPr>
          <p:cNvPr id="119" name="CuadroTexto 22"/>
          <p:cNvSpPr txBox="1"/>
          <p:nvPr/>
        </p:nvSpPr>
        <p:spPr>
          <a:xfrm>
            <a:off x="1934850" y="4688702"/>
            <a:ext cx="421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CuadroTexto 22"/>
          <p:cNvSpPr txBox="1"/>
          <p:nvPr/>
        </p:nvSpPr>
        <p:spPr>
          <a:xfrm>
            <a:off x="5180398" y="4688702"/>
            <a:ext cx="76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CuadroTexto 22"/>
          <p:cNvSpPr txBox="1"/>
          <p:nvPr/>
        </p:nvSpPr>
        <p:spPr>
          <a:xfrm>
            <a:off x="3568134" y="4688702"/>
            <a:ext cx="694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Conector recto 18"/>
          <p:cNvCxnSpPr/>
          <p:nvPr/>
        </p:nvCxnSpPr>
        <p:spPr>
          <a:xfrm flipH="1">
            <a:off x="792500" y="6306058"/>
            <a:ext cx="1227558" cy="199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cto 19"/>
          <p:cNvCxnSpPr/>
          <p:nvPr/>
        </p:nvCxnSpPr>
        <p:spPr>
          <a:xfrm flipH="1" flipV="1">
            <a:off x="800668" y="6929440"/>
            <a:ext cx="1157793" cy="5150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ángulo 20"/>
          <p:cNvSpPr/>
          <p:nvPr/>
        </p:nvSpPr>
        <p:spPr>
          <a:xfrm>
            <a:off x="220058" y="6505168"/>
            <a:ext cx="532136" cy="4229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Imagen 142"/>
          <p:cNvPicPr>
            <a:picLocks noChangeAspect="1"/>
          </p:cNvPicPr>
          <p:nvPr/>
        </p:nvPicPr>
        <p:blipFill rotWithShape="1">
          <a:blip r:embed="rId20" cstate="print">
            <a:lum/>
          </a:blip>
          <a:srcRect l="1294" t="1505" r="973" b="1036"/>
          <a:stretch/>
        </p:blipFill>
        <p:spPr>
          <a:xfrm>
            <a:off x="1992967" y="6306058"/>
            <a:ext cx="1595827" cy="1201961"/>
          </a:xfrm>
          <a:prstGeom prst="rect">
            <a:avLst/>
          </a:prstGeom>
        </p:spPr>
      </p:pic>
      <p:pic>
        <p:nvPicPr>
          <p:cNvPr id="144" name="Imagen 143"/>
          <p:cNvPicPr>
            <a:picLocks noChangeAspect="1"/>
          </p:cNvPicPr>
          <p:nvPr/>
        </p:nvPicPr>
        <p:blipFill>
          <a:blip r:embed="rId21" cstate="print">
            <a:lum/>
          </a:blip>
          <a:stretch>
            <a:fillRect/>
          </a:stretch>
        </p:blipFill>
        <p:spPr>
          <a:xfrm>
            <a:off x="3599339" y="6323052"/>
            <a:ext cx="1643593" cy="1184967"/>
          </a:xfrm>
          <a:prstGeom prst="rect">
            <a:avLst/>
          </a:prstGeom>
        </p:spPr>
      </p:pic>
      <p:pic>
        <p:nvPicPr>
          <p:cNvPr id="145" name="Imagen 144"/>
          <p:cNvPicPr>
            <a:picLocks noChangeAspect="1"/>
          </p:cNvPicPr>
          <p:nvPr/>
        </p:nvPicPr>
        <p:blipFill>
          <a:blip r:embed="rId22" cstate="print">
            <a:lum contrast="-20000"/>
          </a:blip>
          <a:stretch>
            <a:fillRect/>
          </a:stretch>
        </p:blipFill>
        <p:spPr>
          <a:xfrm>
            <a:off x="5249888" y="6312039"/>
            <a:ext cx="1597413" cy="1195980"/>
          </a:xfrm>
          <a:prstGeom prst="rect">
            <a:avLst/>
          </a:prstGeom>
        </p:spPr>
      </p:pic>
      <p:sp>
        <p:nvSpPr>
          <p:cNvPr id="146" name="CuadroTexto 22"/>
          <p:cNvSpPr txBox="1"/>
          <p:nvPr/>
        </p:nvSpPr>
        <p:spPr>
          <a:xfrm>
            <a:off x="1921687" y="6307622"/>
            <a:ext cx="421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CuadroTexto 22"/>
          <p:cNvSpPr txBox="1"/>
          <p:nvPr/>
        </p:nvSpPr>
        <p:spPr>
          <a:xfrm>
            <a:off x="5180398" y="6307622"/>
            <a:ext cx="76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CuadroTexto 22"/>
          <p:cNvSpPr txBox="1"/>
          <p:nvPr/>
        </p:nvSpPr>
        <p:spPr>
          <a:xfrm>
            <a:off x="3568134" y="6307622"/>
            <a:ext cx="694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24 CuadroTexto"/>
          <p:cNvSpPr txBox="1">
            <a:spLocks noChangeArrowheads="1"/>
          </p:cNvSpPr>
          <p:nvPr/>
        </p:nvSpPr>
        <p:spPr bwMode="auto">
          <a:xfrm>
            <a:off x="1903268" y="6090672"/>
            <a:ext cx="26738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DMS273X:  </a:t>
            </a:r>
            <a:r>
              <a:rPr lang="en-US" sz="1200" dirty="0">
                <a:latin typeface="Arial" pitchFamily="34" charset="0"/>
                <a:ea typeface="Geneva" pitchFamily="126" charset="-128"/>
                <a:cs typeface="Arial" pitchFamily="34" charset="0"/>
              </a:rPr>
              <a:t>GSK-J4</a:t>
            </a:r>
          </a:p>
        </p:txBody>
      </p:sp>
      <p:cxnSp>
        <p:nvCxnSpPr>
          <p:cNvPr id="158" name="Conector recto 18"/>
          <p:cNvCxnSpPr/>
          <p:nvPr/>
        </p:nvCxnSpPr>
        <p:spPr>
          <a:xfrm flipH="1" flipV="1">
            <a:off x="638349" y="7723405"/>
            <a:ext cx="1381709" cy="91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cto 19"/>
          <p:cNvCxnSpPr/>
          <p:nvPr/>
        </p:nvCxnSpPr>
        <p:spPr>
          <a:xfrm flipH="1" flipV="1">
            <a:off x="638349" y="8147218"/>
            <a:ext cx="1458488" cy="667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ángulo 20"/>
          <p:cNvSpPr/>
          <p:nvPr/>
        </p:nvSpPr>
        <p:spPr>
          <a:xfrm>
            <a:off x="140438" y="7734567"/>
            <a:ext cx="532136" cy="422995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Imagen 165"/>
          <p:cNvPicPr>
            <a:picLocks noChangeAspect="1"/>
          </p:cNvPicPr>
          <p:nvPr/>
        </p:nvPicPr>
        <p:blipFill>
          <a:blip r:embed="rId23" cstate="print">
            <a:lum contrast="-20000"/>
          </a:blip>
          <a:stretch>
            <a:fillRect/>
          </a:stretch>
        </p:blipFill>
        <p:spPr>
          <a:xfrm>
            <a:off x="1984058" y="7772935"/>
            <a:ext cx="1621366" cy="1212371"/>
          </a:xfrm>
          <a:prstGeom prst="rect">
            <a:avLst/>
          </a:prstGeom>
        </p:spPr>
      </p:pic>
      <p:pic>
        <p:nvPicPr>
          <p:cNvPr id="168" name="Imagen 167"/>
          <p:cNvPicPr>
            <a:picLocks noChangeAspect="1"/>
          </p:cNvPicPr>
          <p:nvPr/>
        </p:nvPicPr>
        <p:blipFill>
          <a:blip r:embed="rId24" cstate="print">
            <a:lum/>
          </a:blip>
          <a:stretch>
            <a:fillRect/>
          </a:stretch>
        </p:blipFill>
        <p:spPr>
          <a:xfrm>
            <a:off x="3608227" y="7779277"/>
            <a:ext cx="1628746" cy="1214871"/>
          </a:xfrm>
          <a:prstGeom prst="rect">
            <a:avLst/>
          </a:prstGeom>
        </p:spPr>
      </p:pic>
      <p:pic>
        <p:nvPicPr>
          <p:cNvPr id="169" name="Imagen 168"/>
          <p:cNvPicPr>
            <a:picLocks noChangeAspect="1"/>
          </p:cNvPicPr>
          <p:nvPr/>
        </p:nvPicPr>
        <p:blipFill>
          <a:blip r:embed="rId25" cstate="print">
            <a:lum/>
          </a:blip>
          <a:stretch>
            <a:fillRect/>
          </a:stretch>
        </p:blipFill>
        <p:spPr>
          <a:xfrm>
            <a:off x="5249888" y="7772934"/>
            <a:ext cx="1583354" cy="1221213"/>
          </a:xfrm>
          <a:prstGeom prst="rect">
            <a:avLst/>
          </a:prstGeom>
        </p:spPr>
      </p:pic>
      <p:sp>
        <p:nvSpPr>
          <p:cNvPr id="170" name="CuadroTexto 22"/>
          <p:cNvSpPr txBox="1"/>
          <p:nvPr/>
        </p:nvSpPr>
        <p:spPr>
          <a:xfrm>
            <a:off x="1923042" y="7777761"/>
            <a:ext cx="421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CuadroTexto 22"/>
          <p:cNvSpPr txBox="1"/>
          <p:nvPr/>
        </p:nvSpPr>
        <p:spPr>
          <a:xfrm>
            <a:off x="5180398" y="7777761"/>
            <a:ext cx="76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CuadroTexto 22"/>
          <p:cNvSpPr txBox="1"/>
          <p:nvPr/>
        </p:nvSpPr>
        <p:spPr>
          <a:xfrm>
            <a:off x="3568134" y="7777761"/>
            <a:ext cx="694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24 CuadroTexto"/>
          <p:cNvSpPr txBox="1">
            <a:spLocks noChangeArrowheads="1"/>
          </p:cNvSpPr>
          <p:nvPr/>
        </p:nvSpPr>
        <p:spPr bwMode="auto">
          <a:xfrm>
            <a:off x="1903268" y="7559542"/>
            <a:ext cx="16944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itchFamily="34" charset="0"/>
                <a:ea typeface="Geneva" pitchFamily="126" charset="-128"/>
                <a:cs typeface="Arial" pitchFamily="34" charset="0"/>
              </a:rPr>
              <a:t>DMS273X:   </a:t>
            </a:r>
            <a:r>
              <a:rPr lang="en-US" sz="1200" dirty="0">
                <a:latin typeface="Arial" pitchFamily="34" charset="0"/>
                <a:ea typeface="Geneva" pitchFamily="126" charset="-128"/>
                <a:cs typeface="Arial" pitchFamily="34" charset="0"/>
              </a:rPr>
              <a:t>Vehicle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877616" y="48150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Fig.7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4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3" cstate="print"/>
          <a:srcRect l="33600" t="23546" r="26081"/>
          <a:stretch>
            <a:fillRect/>
          </a:stretch>
        </p:blipFill>
        <p:spPr bwMode="auto">
          <a:xfrm>
            <a:off x="3584321" y="4569721"/>
            <a:ext cx="1510426" cy="199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9 CuadroTexto"/>
          <p:cNvSpPr txBox="1"/>
          <p:nvPr/>
        </p:nvSpPr>
        <p:spPr>
          <a:xfrm>
            <a:off x="1460289" y="1076172"/>
            <a:ext cx="88197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itchFamily="34" charset="0"/>
                <a:cs typeface="Arial" pitchFamily="34" charset="0"/>
              </a:rPr>
              <a:t>-SMARCA4</a:t>
            </a:r>
          </a:p>
          <a:p>
            <a:endParaRPr lang="en-US" sz="1050" dirty="0"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-TUBULIN</a:t>
            </a:r>
          </a:p>
        </p:txBody>
      </p:sp>
      <p:cxnSp>
        <p:nvCxnSpPr>
          <p:cNvPr id="3" name="Conector recto 2"/>
          <p:cNvCxnSpPr/>
          <p:nvPr/>
        </p:nvCxnSpPr>
        <p:spPr>
          <a:xfrm>
            <a:off x="4172117" y="4934505"/>
            <a:ext cx="69125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4225611" y="4728529"/>
            <a:ext cx="625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&lt;0.05</a:t>
            </a:r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2867020" y="5387414"/>
            <a:ext cx="14143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Tumor weight (gr)</a:t>
            </a:r>
          </a:p>
        </p:txBody>
      </p:sp>
      <p:sp>
        <p:nvSpPr>
          <p:cNvPr id="12" name="CuadroTexto 11"/>
          <p:cNvSpPr txBox="1"/>
          <p:nvPr/>
        </p:nvSpPr>
        <p:spPr>
          <a:xfrm rot="16200000">
            <a:off x="4370000" y="5396075"/>
            <a:ext cx="14143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Tumor volume (mm</a:t>
            </a:r>
            <a:r>
              <a:rPr lang="en-CA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734" t="3835" r="37884" b="2880"/>
          <a:stretch/>
        </p:blipFill>
        <p:spPr>
          <a:xfrm>
            <a:off x="262245" y="1336619"/>
            <a:ext cx="667547" cy="35602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3" name="21 CuadroTexto"/>
          <p:cNvSpPr txBox="1"/>
          <p:nvPr/>
        </p:nvSpPr>
        <p:spPr>
          <a:xfrm rot="16200000">
            <a:off x="164046" y="389011"/>
            <a:ext cx="82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-OVCAR-8</a:t>
            </a:r>
          </a:p>
          <a:p>
            <a:pPr defTabSz="457200">
              <a:lnSpc>
                <a:spcPct val="200000"/>
              </a:lnSpc>
            </a:pP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OVA250L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 cstate="print">
            <a:lum contrast="40000"/>
          </a:blip>
          <a:srcRect l="37661" r="37584"/>
          <a:stretch/>
        </p:blipFill>
        <p:spPr>
          <a:xfrm>
            <a:off x="954612" y="1336619"/>
            <a:ext cx="609672" cy="3656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9" name="21 CuadroTexto"/>
          <p:cNvSpPr txBox="1"/>
          <p:nvPr/>
        </p:nvSpPr>
        <p:spPr>
          <a:xfrm rot="16200000">
            <a:off x="848117" y="397372"/>
            <a:ext cx="82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-OVCAR-3</a:t>
            </a:r>
          </a:p>
          <a:p>
            <a:pPr defTabSz="457200">
              <a:lnSpc>
                <a:spcPct val="200000"/>
              </a:lnSpc>
            </a:pP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OVA259L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194"/>
          <p:cNvSpPr txBox="1"/>
          <p:nvPr/>
        </p:nvSpPr>
        <p:spPr>
          <a:xfrm>
            <a:off x="-9952" y="159767"/>
            <a:ext cx="243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25" name="TextBox 194"/>
          <p:cNvSpPr txBox="1"/>
          <p:nvPr/>
        </p:nvSpPr>
        <p:spPr>
          <a:xfrm>
            <a:off x="55217" y="1830425"/>
            <a:ext cx="243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b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405189" y="5432000"/>
            <a:ext cx="14157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VH   CDDP   VH  CDDP</a:t>
            </a:r>
          </a:p>
        </p:txBody>
      </p:sp>
      <p:pic>
        <p:nvPicPr>
          <p:cNvPr id="107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 flipH="1">
            <a:off x="1851492" y="5077534"/>
            <a:ext cx="1776198" cy="1303935"/>
          </a:xfrm>
          <a:prstGeom prst="rect">
            <a:avLst/>
          </a:prstGeom>
          <a:ln>
            <a:noFill/>
          </a:ln>
        </p:spPr>
      </p:pic>
      <p:sp>
        <p:nvSpPr>
          <p:cNvPr id="108" name="24 CuadroTexto"/>
          <p:cNvSpPr txBox="1">
            <a:spLocks noChangeArrowheads="1"/>
          </p:cNvSpPr>
          <p:nvPr/>
        </p:nvSpPr>
        <p:spPr bwMode="auto">
          <a:xfrm>
            <a:off x="2024520" y="4652900"/>
            <a:ext cx="34496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VH</a:t>
            </a:r>
          </a:p>
        </p:txBody>
      </p:sp>
      <p:sp>
        <p:nvSpPr>
          <p:cNvPr id="109" name="24 CuadroTexto"/>
          <p:cNvSpPr txBox="1">
            <a:spLocks noChangeArrowheads="1"/>
          </p:cNvSpPr>
          <p:nvPr/>
        </p:nvSpPr>
        <p:spPr bwMode="auto">
          <a:xfrm>
            <a:off x="2331376" y="4662150"/>
            <a:ext cx="51167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CDDP</a:t>
            </a:r>
          </a:p>
        </p:txBody>
      </p:sp>
      <p:sp>
        <p:nvSpPr>
          <p:cNvPr id="110" name="24 CuadroTexto"/>
          <p:cNvSpPr txBox="1">
            <a:spLocks noChangeArrowheads="1"/>
          </p:cNvSpPr>
          <p:nvPr/>
        </p:nvSpPr>
        <p:spPr bwMode="auto">
          <a:xfrm>
            <a:off x="2719329" y="4652900"/>
            <a:ext cx="62068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GSK-J4 </a:t>
            </a:r>
          </a:p>
        </p:txBody>
      </p:sp>
      <p:sp>
        <p:nvSpPr>
          <p:cNvPr id="113" name="24 CuadroTexto"/>
          <p:cNvSpPr txBox="1">
            <a:spLocks noChangeArrowheads="1"/>
          </p:cNvSpPr>
          <p:nvPr/>
        </p:nvSpPr>
        <p:spPr bwMode="auto">
          <a:xfrm>
            <a:off x="3743206" y="6439304"/>
            <a:ext cx="146875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VH    CDDP   GSK-J4</a:t>
            </a:r>
          </a:p>
        </p:txBody>
      </p:sp>
      <p:sp>
        <p:nvSpPr>
          <p:cNvPr id="114" name="24 CuadroTexto"/>
          <p:cNvSpPr txBox="1">
            <a:spLocks noChangeArrowheads="1"/>
          </p:cNvSpPr>
          <p:nvPr/>
        </p:nvSpPr>
        <p:spPr bwMode="auto">
          <a:xfrm>
            <a:off x="5384421" y="6439304"/>
            <a:ext cx="146875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VH    CDDP   GSK-J4</a:t>
            </a:r>
          </a:p>
        </p:txBody>
      </p:sp>
      <p:cxnSp>
        <p:nvCxnSpPr>
          <p:cNvPr id="115" name="Conector recto 114"/>
          <p:cNvCxnSpPr/>
          <p:nvPr/>
        </p:nvCxnSpPr>
        <p:spPr>
          <a:xfrm>
            <a:off x="4208812" y="5085538"/>
            <a:ext cx="3678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cto 115"/>
          <p:cNvCxnSpPr/>
          <p:nvPr/>
        </p:nvCxnSpPr>
        <p:spPr>
          <a:xfrm>
            <a:off x="5706955" y="4876755"/>
            <a:ext cx="73191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116"/>
          <p:cNvCxnSpPr/>
          <p:nvPr/>
        </p:nvCxnSpPr>
        <p:spPr>
          <a:xfrm>
            <a:off x="5748313" y="5029697"/>
            <a:ext cx="3678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20 CuadroTexto"/>
          <p:cNvSpPr txBox="1"/>
          <p:nvPr/>
        </p:nvSpPr>
        <p:spPr>
          <a:xfrm>
            <a:off x="4126752" y="4895051"/>
            <a:ext cx="610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Arial" pitchFamily="34" charset="0"/>
                <a:cs typeface="Arial" pitchFamily="34" charset="0"/>
              </a:rPr>
              <a:t>n.s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20 CuadroTexto"/>
          <p:cNvSpPr txBox="1"/>
          <p:nvPr/>
        </p:nvSpPr>
        <p:spPr>
          <a:xfrm>
            <a:off x="5664526" y="4816973"/>
            <a:ext cx="610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Arial" pitchFamily="34" charset="0"/>
                <a:cs typeface="Arial" pitchFamily="34" charset="0"/>
              </a:rPr>
              <a:t>n.s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CuadroTexto 120"/>
          <p:cNvSpPr txBox="1"/>
          <p:nvPr/>
        </p:nvSpPr>
        <p:spPr>
          <a:xfrm>
            <a:off x="5761658" y="4670779"/>
            <a:ext cx="625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&lt;0.05</a:t>
            </a:r>
          </a:p>
        </p:txBody>
      </p:sp>
      <p:cxnSp>
        <p:nvCxnSpPr>
          <p:cNvPr id="139" name="158 Conector recto"/>
          <p:cNvCxnSpPr/>
          <p:nvPr/>
        </p:nvCxnSpPr>
        <p:spPr>
          <a:xfrm flipV="1">
            <a:off x="4909829" y="9071409"/>
            <a:ext cx="1134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160 Conector recto"/>
          <p:cNvCxnSpPr/>
          <p:nvPr/>
        </p:nvCxnSpPr>
        <p:spPr>
          <a:xfrm flipV="1">
            <a:off x="782327" y="7100124"/>
            <a:ext cx="113094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161 Conector recto"/>
          <p:cNvCxnSpPr/>
          <p:nvPr/>
        </p:nvCxnSpPr>
        <p:spPr>
          <a:xfrm flipV="1">
            <a:off x="6736908" y="7364167"/>
            <a:ext cx="121409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162 Conector recto"/>
          <p:cNvCxnSpPr/>
          <p:nvPr/>
        </p:nvCxnSpPr>
        <p:spPr>
          <a:xfrm flipV="1">
            <a:off x="12845770" y="6454266"/>
            <a:ext cx="116091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96"/>
          <p:cNvSpPr txBox="1"/>
          <p:nvPr/>
        </p:nvSpPr>
        <p:spPr>
          <a:xfrm>
            <a:off x="1880984" y="4582708"/>
            <a:ext cx="26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43" name="TextBox 96"/>
          <p:cNvSpPr txBox="1"/>
          <p:nvPr/>
        </p:nvSpPr>
        <p:spPr>
          <a:xfrm>
            <a:off x="33333" y="6640487"/>
            <a:ext cx="26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h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44" name="24 CuadroTexto"/>
          <p:cNvSpPr txBox="1">
            <a:spLocks noChangeArrowheads="1"/>
          </p:cNvSpPr>
          <p:nvPr/>
        </p:nvSpPr>
        <p:spPr bwMode="auto">
          <a:xfrm>
            <a:off x="786958" y="6669249"/>
            <a:ext cx="40078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Arial" pitchFamily="34" charset="0"/>
                <a:ea typeface="Geneva" pitchFamily="126" charset="-128"/>
                <a:cs typeface="Arial" pitchFamily="34" charset="0"/>
              </a:rPr>
              <a:t>Vehicle                                  CDDP                           GSK-J4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741" t="2388" r="39025" b="11446"/>
          <a:stretch/>
        </p:blipFill>
        <p:spPr bwMode="auto">
          <a:xfrm>
            <a:off x="954611" y="1048725"/>
            <a:ext cx="609673" cy="30843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8296" t="-3392" r="35375" b="1361"/>
          <a:stretch/>
        </p:blipFill>
        <p:spPr>
          <a:xfrm>
            <a:off x="262245" y="1048725"/>
            <a:ext cx="667547" cy="31622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53" name="TextBox 194"/>
          <p:cNvSpPr txBox="1"/>
          <p:nvPr/>
        </p:nvSpPr>
        <p:spPr>
          <a:xfrm>
            <a:off x="2204864" y="2085910"/>
            <a:ext cx="243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d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530321" y="2056824"/>
            <a:ext cx="2243841" cy="1782323"/>
            <a:chOff x="4569535" y="2296463"/>
            <a:chExt cx="2243841" cy="1782323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5036" r="22709"/>
            <a:stretch>
              <a:fillRect/>
            </a:stretch>
          </p:blipFill>
          <p:spPr bwMode="auto">
            <a:xfrm rot="16200000">
              <a:off x="5927666" y="2403583"/>
              <a:ext cx="720000" cy="1051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r="12629"/>
            <a:stretch>
              <a:fillRect/>
            </a:stretch>
          </p:blipFill>
          <p:spPr bwMode="auto">
            <a:xfrm rot="16200000">
              <a:off x="4840029" y="2393338"/>
              <a:ext cx="720000" cy="1068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190 CuadroTexto"/>
            <p:cNvSpPr txBox="1"/>
            <p:nvPr/>
          </p:nvSpPr>
          <p:spPr>
            <a:xfrm>
              <a:off x="4795425" y="2361442"/>
              <a:ext cx="69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900" dirty="0" smtClean="0">
                  <a:latin typeface="Arial" pitchFamily="34" charset="0"/>
                  <a:cs typeface="Arial" pitchFamily="34" charset="0"/>
                </a:rPr>
                <a:t>OVA250X</a:t>
              </a:r>
              <a:endParaRPr lang="es-ES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197 CuadroTexto"/>
            <p:cNvSpPr txBox="1"/>
            <p:nvPr/>
          </p:nvSpPr>
          <p:spPr>
            <a:xfrm>
              <a:off x="5814284" y="2366090"/>
              <a:ext cx="7809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900" dirty="0" smtClean="0">
                  <a:latin typeface="Arial" pitchFamily="34" charset="0"/>
                  <a:cs typeface="Arial" pitchFamily="34" charset="0"/>
                </a:rPr>
                <a:t>OVA250XR</a:t>
              </a:r>
              <a:endParaRPr lang="es-ES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TextBox 96"/>
            <p:cNvSpPr txBox="1"/>
            <p:nvPr/>
          </p:nvSpPr>
          <p:spPr>
            <a:xfrm>
              <a:off x="4569535" y="2296463"/>
              <a:ext cx="265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e</a:t>
              </a:r>
              <a:endParaRPr lang="en-US" sz="1400" b="1" dirty="0">
                <a:latin typeface="Arial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16" cstate="print">
              <a:lum contrast="40000"/>
            </a:blip>
            <a:stretch>
              <a:fillRect/>
            </a:stretch>
          </p:blipFill>
          <p:spPr>
            <a:xfrm>
              <a:off x="4664280" y="3320701"/>
              <a:ext cx="1080000" cy="758085"/>
            </a:xfrm>
            <a:prstGeom prst="rect">
              <a:avLst/>
            </a:prstGeom>
          </p:spPr>
        </p:pic>
        <p:pic>
          <p:nvPicPr>
            <p:cNvPr id="156" name="Imagen 155"/>
            <p:cNvPicPr>
              <a:picLocks noChangeAspect="1"/>
            </p:cNvPicPr>
            <p:nvPr/>
          </p:nvPicPr>
          <p:blipFill>
            <a:blip r:embed="rId17" cstate="print">
              <a:lum bright="20000" contrast="20000"/>
            </a:blip>
            <a:stretch>
              <a:fillRect/>
            </a:stretch>
          </p:blipFill>
          <p:spPr>
            <a:xfrm>
              <a:off x="5782663" y="3332636"/>
              <a:ext cx="1030713" cy="744160"/>
            </a:xfrm>
            <a:prstGeom prst="rect">
              <a:avLst/>
            </a:prstGeom>
          </p:spPr>
        </p:pic>
      </p:grpSp>
      <p:sp>
        <p:nvSpPr>
          <p:cNvPr id="165" name="TextBox 96"/>
          <p:cNvSpPr txBox="1"/>
          <p:nvPr/>
        </p:nvSpPr>
        <p:spPr>
          <a:xfrm>
            <a:off x="108569" y="3859931"/>
            <a:ext cx="26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f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67" name="CuadroTexto 166"/>
          <p:cNvSpPr txBox="1"/>
          <p:nvPr/>
        </p:nvSpPr>
        <p:spPr>
          <a:xfrm rot="16200000">
            <a:off x="-454307" y="4579115"/>
            <a:ext cx="13048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Tumor weight (gr)</a:t>
            </a:r>
          </a:p>
        </p:txBody>
      </p:sp>
      <p:sp>
        <p:nvSpPr>
          <p:cNvPr id="168" name="190 CuadroTexto"/>
          <p:cNvSpPr txBox="1"/>
          <p:nvPr/>
        </p:nvSpPr>
        <p:spPr>
          <a:xfrm>
            <a:off x="387629" y="5585472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dirty="0" smtClean="0">
                <a:latin typeface="Arial" pitchFamily="34" charset="0"/>
                <a:cs typeface="Arial" pitchFamily="34" charset="0"/>
              </a:rPr>
              <a:t>OVA250X</a:t>
            </a:r>
            <a:endParaRPr lang="es-E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9" name="197 CuadroTexto"/>
          <p:cNvSpPr txBox="1"/>
          <p:nvPr/>
        </p:nvSpPr>
        <p:spPr>
          <a:xfrm>
            <a:off x="1046997" y="5597972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dirty="0" smtClean="0">
                <a:latin typeface="Arial" pitchFamily="34" charset="0"/>
                <a:cs typeface="Arial" pitchFamily="34" charset="0"/>
              </a:rPr>
              <a:t>OVA250XR</a:t>
            </a:r>
            <a:endParaRPr lang="es-E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2" name="Conector recto 171"/>
          <p:cNvCxnSpPr/>
          <p:nvPr/>
        </p:nvCxnSpPr>
        <p:spPr>
          <a:xfrm>
            <a:off x="409751" y="5614347"/>
            <a:ext cx="64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cto 172"/>
          <p:cNvCxnSpPr/>
          <p:nvPr/>
        </p:nvCxnSpPr>
        <p:spPr>
          <a:xfrm>
            <a:off x="1158637" y="5614347"/>
            <a:ext cx="576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4929622" y="-33516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Supplementary Fig.8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18" cstate="print">
            <a:biLevel thresh="25000"/>
          </a:blip>
          <a:srcRect l="9504" t="3512" r="16837" b="44605"/>
          <a:stretch>
            <a:fillRect/>
          </a:stretch>
        </p:blipFill>
        <p:spPr bwMode="auto">
          <a:xfrm>
            <a:off x="244589" y="4097981"/>
            <a:ext cx="1467543" cy="138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biLevel thresh="50000"/>
          </a:blip>
          <a:srcRect r="38345" b="20242"/>
          <a:stretch/>
        </p:blipFill>
        <p:spPr bwMode="auto">
          <a:xfrm>
            <a:off x="5280432" y="7030950"/>
            <a:ext cx="1515407" cy="179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" name="CuadroTexto 126"/>
          <p:cNvSpPr txBox="1"/>
          <p:nvPr/>
        </p:nvSpPr>
        <p:spPr>
          <a:xfrm rot="16200000">
            <a:off x="4664635" y="7799607"/>
            <a:ext cx="1304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Tumor necrosis (%)</a:t>
            </a:r>
          </a:p>
        </p:txBody>
      </p:sp>
      <p:sp>
        <p:nvSpPr>
          <p:cNvPr id="78" name="24 CuadroTexto"/>
          <p:cNvSpPr txBox="1">
            <a:spLocks noChangeArrowheads="1"/>
          </p:cNvSpPr>
          <p:nvPr/>
        </p:nvSpPr>
        <p:spPr bwMode="auto">
          <a:xfrm>
            <a:off x="5526722" y="8728015"/>
            <a:ext cx="130035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>
                <a:latin typeface="Arial" pitchFamily="34" charset="0"/>
                <a:ea typeface="Geneva" pitchFamily="126" charset="-128"/>
                <a:cs typeface="Arial" pitchFamily="34" charset="0"/>
              </a:rPr>
              <a:t>VH    CDDP   GSK-J4</a:t>
            </a:r>
          </a:p>
        </p:txBody>
      </p:sp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20" cstate="print"/>
          <a:srcRect l="32880" t="29407" r="29603"/>
          <a:stretch>
            <a:fillRect/>
          </a:stretch>
        </p:blipFill>
        <p:spPr bwMode="auto">
          <a:xfrm>
            <a:off x="5211962" y="4856520"/>
            <a:ext cx="1324661" cy="171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21" cstate="print">
            <a:lum bright="6000" contrast="40000"/>
          </a:blip>
          <a:stretch>
            <a:fillRect/>
          </a:stretch>
        </p:blipFill>
        <p:spPr>
          <a:xfrm>
            <a:off x="254720" y="6881181"/>
            <a:ext cx="1620000" cy="1087778"/>
          </a:xfrm>
          <a:prstGeom prst="rect">
            <a:avLst/>
          </a:prstGeom>
        </p:spPr>
      </p:pic>
      <p:pic>
        <p:nvPicPr>
          <p:cNvPr id="104" name="Imagen 103"/>
          <p:cNvPicPr>
            <a:picLocks noChangeAspect="1"/>
          </p:cNvPicPr>
          <p:nvPr/>
        </p:nvPicPr>
        <p:blipFill>
          <a:blip r:embed="rId22" cstate="print">
            <a:lum bright="6000"/>
          </a:blip>
          <a:stretch>
            <a:fillRect/>
          </a:stretch>
        </p:blipFill>
        <p:spPr>
          <a:xfrm>
            <a:off x="1905829" y="6868179"/>
            <a:ext cx="1620000" cy="1100135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23" cstate="print">
            <a:lum bright="6000" contrast="20000"/>
          </a:blip>
          <a:stretch>
            <a:fillRect/>
          </a:stretch>
        </p:blipFill>
        <p:spPr>
          <a:xfrm>
            <a:off x="3564654" y="6881181"/>
            <a:ext cx="1620000" cy="1068834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 rotWithShape="1">
          <a:blip r:embed="rId24" cstate="print">
            <a:lum bright="6000" contrast="20000"/>
          </a:blip>
          <a:srcRect t="3883" b="-1"/>
          <a:stretch/>
        </p:blipFill>
        <p:spPr>
          <a:xfrm>
            <a:off x="266018" y="8000353"/>
            <a:ext cx="1608702" cy="1071056"/>
          </a:xfrm>
          <a:prstGeom prst="rect">
            <a:avLst/>
          </a:prstGeom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25" cstate="print">
            <a:lum bright="6000" contrast="20000"/>
          </a:blip>
          <a:stretch>
            <a:fillRect/>
          </a:stretch>
        </p:blipFill>
        <p:spPr>
          <a:xfrm>
            <a:off x="1908198" y="8017152"/>
            <a:ext cx="1620000" cy="1054257"/>
          </a:xfrm>
          <a:prstGeom prst="rect">
            <a:avLst/>
          </a:prstGeom>
        </p:spPr>
      </p:pic>
      <p:pic>
        <p:nvPicPr>
          <p:cNvPr id="120" name="Imagen 119"/>
          <p:cNvPicPr>
            <a:picLocks noChangeAspect="1"/>
          </p:cNvPicPr>
          <p:nvPr/>
        </p:nvPicPr>
        <p:blipFill rotWithShape="1">
          <a:blip r:embed="rId26" cstate="print">
            <a:lum bright="6000"/>
          </a:blip>
          <a:srcRect t="5459"/>
          <a:stretch/>
        </p:blipFill>
        <p:spPr>
          <a:xfrm>
            <a:off x="3561676" y="7986347"/>
            <a:ext cx="1620000" cy="1085062"/>
          </a:xfrm>
          <a:prstGeom prst="rect">
            <a:avLst/>
          </a:prstGeom>
        </p:spPr>
      </p:pic>
      <p:sp>
        <p:nvSpPr>
          <p:cNvPr id="122" name="CuadroTexto 121"/>
          <p:cNvSpPr txBox="1"/>
          <p:nvPr/>
        </p:nvSpPr>
        <p:spPr>
          <a:xfrm>
            <a:off x="5850987" y="7248751"/>
            <a:ext cx="5533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&lt;0.05</a:t>
            </a:r>
          </a:p>
        </p:txBody>
      </p:sp>
      <p:cxnSp>
        <p:nvCxnSpPr>
          <p:cNvPr id="123" name="Conector recto 122"/>
          <p:cNvCxnSpPr/>
          <p:nvPr/>
        </p:nvCxnSpPr>
        <p:spPr>
          <a:xfrm>
            <a:off x="5729746" y="8137188"/>
            <a:ext cx="396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angular 123"/>
          <p:cNvCxnSpPr/>
          <p:nvPr/>
        </p:nvCxnSpPr>
        <p:spPr>
          <a:xfrm rot="5400000" flipH="1" flipV="1">
            <a:off x="5844029" y="7575786"/>
            <a:ext cx="607665" cy="399640"/>
          </a:xfrm>
          <a:prstGeom prst="bentConnector3">
            <a:avLst>
              <a:gd name="adj1" fmla="val 100687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96"/>
          <p:cNvSpPr txBox="1"/>
          <p:nvPr/>
        </p:nvSpPr>
        <p:spPr>
          <a:xfrm>
            <a:off x="5174652" y="6712495"/>
            <a:ext cx="26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i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588056" y="4195734"/>
            <a:ext cx="5533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&lt;0.05</a:t>
            </a:r>
          </a:p>
        </p:txBody>
      </p:sp>
      <p:sp>
        <p:nvSpPr>
          <p:cNvPr id="77" name="CuadroTexto 76"/>
          <p:cNvSpPr txBox="1"/>
          <p:nvPr/>
        </p:nvSpPr>
        <p:spPr>
          <a:xfrm>
            <a:off x="1150094" y="4180178"/>
            <a:ext cx="5533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&lt;0.05</a:t>
            </a:r>
          </a:p>
        </p:txBody>
      </p:sp>
      <p:cxnSp>
        <p:nvCxnSpPr>
          <p:cNvPr id="79" name="Conector recto 78"/>
          <p:cNvCxnSpPr/>
          <p:nvPr/>
        </p:nvCxnSpPr>
        <p:spPr>
          <a:xfrm>
            <a:off x="670193" y="4411010"/>
            <a:ext cx="32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1246817" y="4411010"/>
            <a:ext cx="32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426854" y="179512"/>
            <a:ext cx="4242506" cy="175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Immagine 14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33" y="2523786"/>
            <a:ext cx="1601181" cy="51629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5" name="Immagine 18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33" y="3094620"/>
            <a:ext cx="1604649" cy="32826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86" name="CasellaDiTesto 19"/>
          <p:cNvSpPr txBox="1"/>
          <p:nvPr/>
        </p:nvSpPr>
        <p:spPr>
          <a:xfrm>
            <a:off x="1750122" y="3151364"/>
            <a:ext cx="6814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-TUBULIN</a:t>
            </a: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CasellaDiTesto 21"/>
          <p:cNvSpPr txBox="1"/>
          <p:nvPr/>
        </p:nvSpPr>
        <p:spPr>
          <a:xfrm>
            <a:off x="1739141" y="2567438"/>
            <a:ext cx="55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-PARP</a:t>
            </a:r>
          </a:p>
          <a:p>
            <a:r>
              <a:rPr lang="it-IT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(FL)</a:t>
            </a:r>
          </a:p>
          <a:p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CasellaDiTesto 22"/>
          <p:cNvSpPr txBox="1"/>
          <p:nvPr/>
        </p:nvSpPr>
        <p:spPr>
          <a:xfrm>
            <a:off x="1734522" y="2831456"/>
            <a:ext cx="79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-CLEAVED</a:t>
            </a:r>
          </a:p>
          <a:p>
            <a:r>
              <a:rPr lang="it-IT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PARP</a:t>
            </a:r>
          </a:p>
          <a:p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" name="Grupo 97"/>
          <p:cNvGrpSpPr/>
          <p:nvPr/>
        </p:nvGrpSpPr>
        <p:grpSpPr>
          <a:xfrm>
            <a:off x="181152" y="2263765"/>
            <a:ext cx="863294" cy="320537"/>
            <a:chOff x="4281744" y="3325303"/>
            <a:chExt cx="863294" cy="320537"/>
          </a:xfrm>
        </p:grpSpPr>
        <p:sp>
          <p:nvSpPr>
            <p:cNvPr id="99" name="TextBox 2"/>
            <p:cNvSpPr txBox="1"/>
            <p:nvPr/>
          </p:nvSpPr>
          <p:spPr>
            <a:xfrm>
              <a:off x="4281744" y="3430396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itchFamily="34" charset="0"/>
                  <a:cs typeface="Arial" pitchFamily="34" charset="0"/>
                </a:rPr>
                <a:t>-       -     </a:t>
              </a:r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+    +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TextBox 178"/>
            <p:cNvSpPr txBox="1"/>
            <p:nvPr/>
          </p:nvSpPr>
          <p:spPr>
            <a:xfrm>
              <a:off x="4283905" y="3325303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itchFamily="34" charset="0"/>
                  <a:cs typeface="Arial" pitchFamily="34" charset="0"/>
                </a:rPr>
                <a:t>-       +   </a:t>
              </a:r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800" dirty="0">
                  <a:latin typeface="Arial" pitchFamily="34" charset="0"/>
                  <a:cs typeface="Arial" pitchFamily="34" charset="0"/>
                </a:rPr>
                <a:t>-   </a:t>
              </a:r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 +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1" name="21 CuadroTexto"/>
          <p:cNvSpPr txBox="1"/>
          <p:nvPr/>
        </p:nvSpPr>
        <p:spPr>
          <a:xfrm>
            <a:off x="316183" y="2123167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OVCAR-8</a:t>
            </a:r>
          </a:p>
        </p:txBody>
      </p:sp>
      <p:sp>
        <p:nvSpPr>
          <p:cNvPr id="102" name="21 CuadroTexto"/>
          <p:cNvSpPr txBox="1"/>
          <p:nvPr/>
        </p:nvSpPr>
        <p:spPr>
          <a:xfrm>
            <a:off x="1018278" y="2118071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OVA250L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6" name="Grupo 8"/>
          <p:cNvGrpSpPr/>
          <p:nvPr/>
        </p:nvGrpSpPr>
        <p:grpSpPr>
          <a:xfrm>
            <a:off x="980728" y="2266095"/>
            <a:ext cx="898143" cy="311335"/>
            <a:chOff x="4305893" y="3331617"/>
            <a:chExt cx="898143" cy="311335"/>
          </a:xfrm>
        </p:grpSpPr>
        <p:sp>
          <p:nvSpPr>
            <p:cNvPr id="127" name="TextBox 2"/>
            <p:cNvSpPr txBox="1"/>
            <p:nvPr/>
          </p:nvSpPr>
          <p:spPr>
            <a:xfrm>
              <a:off x="4305893" y="3427508"/>
              <a:ext cx="8899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itchFamily="34" charset="0"/>
                  <a:cs typeface="Arial" pitchFamily="34" charset="0"/>
                </a:rPr>
                <a:t>-      -     </a:t>
              </a:r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+      </a:t>
              </a:r>
              <a:r>
                <a:rPr lang="en-US" sz="800" dirty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128" name="TextBox 178"/>
            <p:cNvSpPr txBox="1"/>
            <p:nvPr/>
          </p:nvSpPr>
          <p:spPr>
            <a:xfrm>
              <a:off x="4314049" y="3331617"/>
              <a:ext cx="8899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itchFamily="34" charset="0"/>
                  <a:cs typeface="Arial" pitchFamily="34" charset="0"/>
                </a:rPr>
                <a:t>-     </a:t>
              </a:r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+      </a:t>
              </a:r>
              <a:r>
                <a:rPr lang="en-US" sz="800" dirty="0">
                  <a:latin typeface="Arial" pitchFamily="34" charset="0"/>
                  <a:cs typeface="Arial" pitchFamily="34" charset="0"/>
                </a:rPr>
                <a:t>-      +</a:t>
              </a:r>
            </a:p>
          </p:txBody>
        </p:sp>
      </p:grpSp>
      <p:grpSp>
        <p:nvGrpSpPr>
          <p:cNvPr id="129" name="Grupo 7"/>
          <p:cNvGrpSpPr/>
          <p:nvPr/>
        </p:nvGrpSpPr>
        <p:grpSpPr>
          <a:xfrm>
            <a:off x="1739141" y="2300742"/>
            <a:ext cx="660758" cy="291116"/>
            <a:chOff x="-1380735" y="2616345"/>
            <a:chExt cx="987424" cy="291116"/>
          </a:xfrm>
        </p:grpSpPr>
        <p:sp>
          <p:nvSpPr>
            <p:cNvPr id="130" name="19 CuadroTexto"/>
            <p:cNvSpPr txBox="1"/>
            <p:nvPr/>
          </p:nvSpPr>
          <p:spPr>
            <a:xfrm>
              <a:off x="-1380735" y="2616345"/>
              <a:ext cx="818871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800" dirty="0">
                  <a:latin typeface="Arial" pitchFamily="34" charset="0"/>
                  <a:cs typeface="Arial" pitchFamily="34" charset="0"/>
                </a:rPr>
                <a:t>-SAHA</a:t>
              </a:r>
            </a:p>
          </p:txBody>
        </p:sp>
        <p:sp>
          <p:nvSpPr>
            <p:cNvPr id="132" name="20 CuadroTexto"/>
            <p:cNvSpPr txBox="1"/>
            <p:nvPr/>
          </p:nvSpPr>
          <p:spPr>
            <a:xfrm>
              <a:off x="-1380735" y="2725360"/>
              <a:ext cx="987424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800" dirty="0">
                  <a:latin typeface="Arial" pitchFamily="34" charset="0"/>
                  <a:cs typeface="Arial" pitchFamily="34" charset="0"/>
                </a:rPr>
                <a:t>-GSK-J4</a:t>
              </a:r>
            </a:p>
          </p:txBody>
        </p:sp>
      </p:grpSp>
      <p:pic>
        <p:nvPicPr>
          <p:cNvPr id="134" name="Imagen 133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2375741" y="2321208"/>
            <a:ext cx="1080000" cy="767224"/>
          </a:xfrm>
          <a:prstGeom prst="rect">
            <a:avLst/>
          </a:prstGeom>
        </p:spPr>
      </p:pic>
      <p:pic>
        <p:nvPicPr>
          <p:cNvPr id="136" name="Imagen 135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2375741" y="3104410"/>
            <a:ext cx="1080000" cy="767224"/>
          </a:xfrm>
          <a:prstGeom prst="rect">
            <a:avLst/>
          </a:prstGeom>
        </p:spPr>
      </p:pic>
      <p:pic>
        <p:nvPicPr>
          <p:cNvPr id="137" name="Imagen 136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2379451" y="3895082"/>
            <a:ext cx="1080000" cy="767224"/>
          </a:xfrm>
          <a:prstGeom prst="rect">
            <a:avLst/>
          </a:prstGeom>
        </p:spPr>
      </p:pic>
      <p:pic>
        <p:nvPicPr>
          <p:cNvPr id="138" name="Imagen 137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481820" y="2311635"/>
            <a:ext cx="1080000" cy="767224"/>
          </a:xfrm>
          <a:prstGeom prst="rect">
            <a:avLst/>
          </a:prstGeom>
        </p:spPr>
      </p:pic>
      <p:pic>
        <p:nvPicPr>
          <p:cNvPr id="140" name="Imagen 139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481820" y="3104410"/>
            <a:ext cx="1080000" cy="767224"/>
          </a:xfrm>
          <a:prstGeom prst="rect">
            <a:avLst/>
          </a:prstGeom>
        </p:spPr>
      </p:pic>
      <p:pic>
        <p:nvPicPr>
          <p:cNvPr id="141" name="Imagen 140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481820" y="3895082"/>
            <a:ext cx="1080000" cy="767224"/>
          </a:xfrm>
          <a:prstGeom prst="rect">
            <a:avLst/>
          </a:prstGeom>
        </p:spPr>
      </p:pic>
      <p:sp>
        <p:nvSpPr>
          <p:cNvPr id="145" name="190 CuadroTexto"/>
          <p:cNvSpPr txBox="1"/>
          <p:nvPr/>
        </p:nvSpPr>
        <p:spPr>
          <a:xfrm>
            <a:off x="2374122" y="2119685"/>
            <a:ext cx="2037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dirty="0">
                <a:latin typeface="Arial" pitchFamily="34" charset="0"/>
                <a:cs typeface="Arial" pitchFamily="34" charset="0"/>
              </a:rPr>
              <a:t>SCCOHT (</a:t>
            </a:r>
            <a:r>
              <a:rPr lang="es-ES_tradnl" sz="900" dirty="0" err="1">
                <a:latin typeface="Arial" pitchFamily="34" charset="0"/>
                <a:cs typeface="Arial" pitchFamily="34" charset="0"/>
              </a:rPr>
              <a:t>primary</a:t>
            </a:r>
            <a:r>
              <a:rPr lang="es-ES_tradnl" sz="900" dirty="0">
                <a:latin typeface="Arial" pitchFamily="34" charset="0"/>
                <a:cs typeface="Arial" pitchFamily="34" charset="0"/>
              </a:rPr>
              <a:t>)          </a:t>
            </a:r>
            <a:r>
              <a:rPr lang="es-ES_tradnl" sz="900" dirty="0" smtClean="0">
                <a:latin typeface="Arial" pitchFamily="34" charset="0"/>
                <a:cs typeface="Arial" pitchFamily="34" charset="0"/>
              </a:rPr>
              <a:t>OVA250X</a:t>
            </a:r>
            <a:endParaRPr lang="es-E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TextBox 194"/>
          <p:cNvSpPr txBox="1"/>
          <p:nvPr/>
        </p:nvSpPr>
        <p:spPr>
          <a:xfrm>
            <a:off x="2287430" y="102127"/>
            <a:ext cx="245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c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3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95485</TotalTime>
  <Words>1270</Words>
  <Application>Microsoft Office PowerPoint</Application>
  <PresentationFormat>Presentación en pantalla (4:3)</PresentationFormat>
  <Paragraphs>626</Paragraphs>
  <Slides>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MS PGothic</vt:lpstr>
      <vt:lpstr>Arial</vt:lpstr>
      <vt:lpstr>Calibri</vt:lpstr>
      <vt:lpstr>Geneva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oromero</dc:creator>
  <cp:lastModifiedBy>Montserrat Sanchez-Cespedes</cp:lastModifiedBy>
  <cp:revision>1945</cp:revision>
  <cp:lastPrinted>2020-04-27T12:36:14Z</cp:lastPrinted>
  <dcterms:created xsi:type="dcterms:W3CDTF">2019-04-16T08:58:14Z</dcterms:created>
  <dcterms:modified xsi:type="dcterms:W3CDTF">2020-10-30T13:59:55Z</dcterms:modified>
</cp:coreProperties>
</file>