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8" r:id="rId2"/>
    <p:sldId id="279" r:id="rId3"/>
  </p:sldIdLst>
  <p:sldSz cx="9144000" cy="5715000" type="screen16x10"/>
  <p:notesSz cx="6888163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 Alison Sherwin" initials="AS" lastIdx="1" clrIdx="0">
    <p:extLst>
      <p:ext uri="{19B8F6BF-5375-455C-9EA6-DF929625EA0E}">
        <p15:presenceInfo xmlns:p15="http://schemas.microsoft.com/office/powerpoint/2012/main" userId="Dr Alison Sherw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BFBFBF"/>
    <a:srgbClr val="0000FF"/>
    <a:srgbClr val="595959"/>
    <a:srgbClr val="F0F0F0"/>
    <a:srgbClr val="E8E8E8"/>
    <a:srgbClr val="88A9D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081" autoAdjust="0"/>
  </p:normalViewPr>
  <p:slideViewPr>
    <p:cSldViewPr>
      <p:cViewPr varScale="1">
        <p:scale>
          <a:sx n="129" d="100"/>
          <a:sy n="129" d="100"/>
        </p:scale>
        <p:origin x="204" y="12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1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1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399B007-FEBE-4128-A42D-FF80253790B7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750888"/>
            <a:ext cx="6011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758890"/>
            <a:ext cx="5510530" cy="4508421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516039"/>
            <a:ext cx="2984871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9" y="9516039"/>
            <a:ext cx="2984871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E641D91A-D14C-4BE8-B211-77D993953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9557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136F-6379-4475-A3EB-FD5DDD4EA423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357CD-640F-4AD3-8DDB-2D5559D404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603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136F-6379-4475-A3EB-FD5DDD4EA423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357CD-640F-4AD3-8DDB-2D5559D404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443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136F-6379-4475-A3EB-FD5DDD4EA423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357CD-640F-4AD3-8DDB-2D5559D404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543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3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3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136F-6379-4475-A3EB-FD5DDD4EA423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357CD-640F-4AD3-8DDB-2D5559D404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96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136F-6379-4475-A3EB-FD5DDD4EA423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357CD-640F-4AD3-8DDB-2D5559D404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7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136F-6379-4475-A3EB-FD5DDD4EA423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357CD-640F-4AD3-8DDB-2D5559D404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529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136F-6379-4475-A3EB-FD5DDD4EA423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357CD-640F-4AD3-8DDB-2D5559D404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961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136F-6379-4475-A3EB-FD5DDD4EA423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357CD-640F-4AD3-8DDB-2D5559D404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150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136F-6379-4475-A3EB-FD5DDD4EA423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357CD-640F-4AD3-8DDB-2D5559D404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30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136F-6379-4475-A3EB-FD5DDD4EA423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357CD-640F-4AD3-8DDB-2D5559D404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506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171979"/>
            <a:ext cx="2057400" cy="3656542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71979"/>
            <a:ext cx="6019800" cy="3656542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136F-6379-4475-A3EB-FD5DDD4EA423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357CD-640F-4AD3-8DDB-2D5559D404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928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E136F-6379-4475-A3EB-FD5DDD4EA423}" type="datetimeFigureOut">
              <a:rPr kumimoji="1" lang="ja-JP" altLang="en-US" smtClean="0"/>
              <a:t>2020/10/30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357CD-640F-4AD3-8DDB-2D5559D404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14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/>
          </p:nvPr>
        </p:nvGraphicFramePr>
        <p:xfrm>
          <a:off x="35496" y="1023750"/>
          <a:ext cx="9054751" cy="3295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5805439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45368284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32858685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68746708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067733304"/>
                    </a:ext>
                  </a:extLst>
                </a:gridCol>
                <a:gridCol w="686257">
                  <a:extLst>
                    <a:ext uri="{9D8B030D-6E8A-4147-A177-3AD203B41FA5}">
                      <a16:colId xmlns:a16="http://schemas.microsoft.com/office/drawing/2014/main" val="2398501404"/>
                    </a:ext>
                  </a:extLst>
                </a:gridCol>
                <a:gridCol w="423676">
                  <a:extLst>
                    <a:ext uri="{9D8B030D-6E8A-4147-A177-3AD203B41FA5}">
                      <a16:colId xmlns:a16="http://schemas.microsoft.com/office/drawing/2014/main" val="546401566"/>
                    </a:ext>
                  </a:extLst>
                </a:gridCol>
                <a:gridCol w="423676">
                  <a:extLst>
                    <a:ext uri="{9D8B030D-6E8A-4147-A177-3AD203B41FA5}">
                      <a16:colId xmlns:a16="http://schemas.microsoft.com/office/drawing/2014/main" val="58478602"/>
                    </a:ext>
                  </a:extLst>
                </a:gridCol>
                <a:gridCol w="423676">
                  <a:extLst>
                    <a:ext uri="{9D8B030D-6E8A-4147-A177-3AD203B41FA5}">
                      <a16:colId xmlns:a16="http://schemas.microsoft.com/office/drawing/2014/main" val="645788678"/>
                    </a:ext>
                  </a:extLst>
                </a:gridCol>
                <a:gridCol w="596659">
                  <a:extLst>
                    <a:ext uri="{9D8B030D-6E8A-4147-A177-3AD203B41FA5}">
                      <a16:colId xmlns:a16="http://schemas.microsoft.com/office/drawing/2014/main" val="3966634634"/>
                    </a:ext>
                  </a:extLst>
                </a:gridCol>
                <a:gridCol w="438443">
                  <a:extLst>
                    <a:ext uri="{9D8B030D-6E8A-4147-A177-3AD203B41FA5}">
                      <a16:colId xmlns:a16="http://schemas.microsoft.com/office/drawing/2014/main" val="667798694"/>
                    </a:ext>
                  </a:extLst>
                </a:gridCol>
                <a:gridCol w="391989">
                  <a:extLst>
                    <a:ext uri="{9D8B030D-6E8A-4147-A177-3AD203B41FA5}">
                      <a16:colId xmlns:a16="http://schemas.microsoft.com/office/drawing/2014/main" val="237329828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05163864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721530945"/>
                    </a:ext>
                  </a:extLst>
                </a:gridCol>
                <a:gridCol w="971073">
                  <a:extLst>
                    <a:ext uri="{9D8B030D-6E8A-4147-A177-3AD203B41FA5}">
                      <a16:colId xmlns:a16="http://schemas.microsoft.com/office/drawing/2014/main" val="3630513883"/>
                    </a:ext>
                  </a:extLst>
                </a:gridCol>
                <a:gridCol w="666854">
                  <a:extLst>
                    <a:ext uri="{9D8B030D-6E8A-4147-A177-3AD203B41FA5}">
                      <a16:colId xmlns:a16="http://schemas.microsoft.com/office/drawing/2014/main" val="1983631495"/>
                    </a:ext>
                  </a:extLst>
                </a:gridCol>
              </a:tblGrid>
              <a:tr h="459000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+mn-lt"/>
                        </a:rPr>
                        <a:t>Stroke</a:t>
                      </a:r>
                      <a:endParaRPr kumimoji="1" lang="ja-JP" altLang="en-US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</a:rPr>
                        <a:t>Age</a:t>
                      </a:r>
                      <a:endParaRPr kumimoji="1" lang="en-US" altLang="ja-JP" sz="105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</a:rPr>
                        <a:t>Sex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</a:rPr>
                        <a:t>BT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lang="ja-JP" altLang="en-US" sz="80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℃</a:t>
                      </a:r>
                      <a:r>
                        <a:rPr lang="en-US" altLang="ja-JP" sz="80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) 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</a:rPr>
                        <a:t>BP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(mmHg) 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</a:rPr>
                        <a:t>HR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altLang="ja-JP" sz="80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(/min) 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</a:rPr>
                        <a:t>RR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altLang="ja-JP" sz="80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(/min) 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P/F</a:t>
                      </a:r>
                      <a:r>
                        <a:rPr kumimoji="1" lang="ja-JP" altLang="en-US" sz="105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kumimoji="1" lang="en-US" altLang="ja-JP" sz="105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ratio</a:t>
                      </a:r>
                      <a:endParaRPr lang="de-DE" altLang="ja-JP" sz="1050" b="0" i="0" u="none" strike="noStrike" baseline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u="none" strike="noStrike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APACHEII</a:t>
                      </a:r>
                      <a:r>
                        <a:rPr lang="en-US" altLang="ja-JP" sz="105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score</a:t>
                      </a:r>
                      <a:endParaRPr lang="de-DE" altLang="ja-JP" sz="900" b="1" i="0" u="none" strike="noStrike" baseline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SOFA score</a:t>
                      </a:r>
                      <a:endParaRPr lang="de-DE" altLang="ja-JP" sz="1050" b="1" i="0" u="none" strike="noStrike" baseline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altLang="ja-JP" sz="100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MV</a:t>
                      </a:r>
                      <a:endParaRPr lang="de-DE" altLang="ja-JP" sz="1000" b="1" i="0" u="none" strike="noStrike" baseline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</a:rPr>
                        <a:t>ECMO</a:t>
                      </a:r>
                    </a:p>
                    <a:p>
                      <a:pPr algn="ctr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period (days)</a:t>
                      </a: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</a:rPr>
                        <a:t>Anticoagulants</a:t>
                      </a:r>
                      <a:endParaRPr kumimoji="1" lang="en-US" altLang="ja-JP" sz="105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</a:rPr>
                        <a:t>Past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</a:rPr>
                        <a:t>medical</a:t>
                      </a:r>
                      <a:r>
                        <a:rPr kumimoji="1" lang="en-US" altLang="ja-JP" sz="105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</a:rPr>
                        <a:t>history</a:t>
                      </a:r>
                      <a:endParaRPr kumimoji="1" lang="en-US" altLang="ja-JP" sz="105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+mn-lt"/>
                        </a:rPr>
                        <a:t>28-day mortality</a:t>
                      </a:r>
                      <a:endParaRPr kumimoji="1" lang="en-US" altLang="ja-JP" sz="105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351136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>
                          <a:latin typeface="+mn-lt"/>
                        </a:rPr>
                        <a:t>Case 1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lt"/>
                        </a:rPr>
                        <a:t>〇</a:t>
                      </a:r>
                      <a:endParaRPr lang="en-US" altLang="ja-JP" sz="1050" b="1" dirty="0">
                        <a:latin typeface="+mn-lt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>
                          <a:latin typeface="+mn-lt"/>
                        </a:rPr>
                        <a:t>59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dirty="0">
                          <a:latin typeface="+mn-lt"/>
                        </a:rPr>
                        <a:t>♂</a:t>
                      </a:r>
                      <a:endParaRPr lang="ja-JP" altLang="en-US" sz="105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35.7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86/57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72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30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71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27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13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dirty="0">
                          <a:latin typeface="+mn-lt"/>
                        </a:rPr>
                        <a:t>〇</a:t>
                      </a:r>
                      <a:endParaRPr lang="en-US" altLang="ja-JP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900" dirty="0">
                          <a:latin typeface="+mn-lt"/>
                        </a:rPr>
                        <a:t>1) UFH;</a:t>
                      </a:r>
                      <a:r>
                        <a:rPr lang="en-US" altLang="ja-JP" sz="900" baseline="0" dirty="0">
                          <a:latin typeface="+mn-lt"/>
                        </a:rPr>
                        <a:t> </a:t>
                      </a:r>
                      <a:r>
                        <a:rPr lang="en-US" altLang="ja-JP" sz="900" dirty="0">
                          <a:latin typeface="+mn-lt"/>
                        </a:rPr>
                        <a:t>ECMO</a:t>
                      </a: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000" dirty="0">
                          <a:latin typeface="+mn-lt"/>
                        </a:rPr>
                        <a:t>COPD</a:t>
                      </a:r>
                      <a:endParaRPr lang="ja-JP" altLang="en-US" sz="1000" dirty="0">
                        <a:latin typeface="+mn-lt"/>
                        <a:ea typeface="MS UI Gothic" panose="020B0600070205080204" pitchFamily="50" charset="-128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 Dead</a:t>
                      </a:r>
                      <a:endParaRPr lang="ja-JP" altLang="en-US" sz="1050" dirty="0">
                        <a:latin typeface="+mn-lt"/>
                        <a:ea typeface="MS UI Gothic" panose="020B0600070205080204" pitchFamily="50" charset="-128"/>
                      </a:endParaRPr>
                    </a:p>
                  </a:txBody>
                  <a:tcPr marL="68580" marR="68580" marT="34290" marB="3429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742230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>
                          <a:latin typeface="+mn-lt"/>
                        </a:rPr>
                        <a:t>Case 2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900" b="0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latin typeface="+mn-lt"/>
                        </a:rPr>
                        <a:t>66</a:t>
                      </a:r>
                      <a:endParaRPr kumimoji="1" lang="ja-JP" altLang="en-US" sz="105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lt"/>
                        </a:rPr>
                        <a:t>♂</a:t>
                      </a:r>
                      <a:endParaRPr lang="ja-JP" altLang="en-US" sz="105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36.7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134/89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81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20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89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26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7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dirty="0">
                          <a:latin typeface="+mn-lt"/>
                        </a:rPr>
                        <a:t>〇</a:t>
                      </a: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－</a:t>
                      </a: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900" dirty="0">
                          <a:latin typeface="+mn-lt"/>
                        </a:rPr>
                        <a:t>1) NM;</a:t>
                      </a:r>
                      <a:r>
                        <a:rPr lang="en-US" altLang="ja-JP" sz="900" baseline="0" dirty="0">
                          <a:latin typeface="+mn-lt"/>
                        </a:rPr>
                        <a:t> </a:t>
                      </a:r>
                      <a:r>
                        <a:rPr lang="en-US" altLang="ja-JP" sz="900" dirty="0">
                          <a:latin typeface="+mn-lt"/>
                        </a:rPr>
                        <a:t>PMX-DHP</a:t>
                      </a:r>
                    </a:p>
                    <a:p>
                      <a:r>
                        <a:rPr lang="en-US" altLang="ja-JP" sz="900" dirty="0">
                          <a:latin typeface="+mn-lt"/>
                        </a:rPr>
                        <a:t>2) </a:t>
                      </a:r>
                      <a:r>
                        <a:rPr lang="en-US" altLang="ja-JP" sz="900" dirty="0" err="1">
                          <a:latin typeface="+mn-lt"/>
                        </a:rPr>
                        <a:t>rhsTM</a:t>
                      </a:r>
                      <a:r>
                        <a:rPr lang="en-US" altLang="ja-JP" sz="900" dirty="0">
                          <a:latin typeface="+mn-lt"/>
                        </a:rPr>
                        <a:t>;</a:t>
                      </a:r>
                      <a:r>
                        <a:rPr lang="en-US" altLang="ja-JP" sz="900" baseline="0" dirty="0">
                          <a:latin typeface="+mn-lt"/>
                        </a:rPr>
                        <a:t> </a:t>
                      </a:r>
                      <a:r>
                        <a:rPr lang="en-US" altLang="ja-JP" sz="900" dirty="0">
                          <a:latin typeface="+mn-lt"/>
                        </a:rPr>
                        <a:t>DIC</a:t>
                      </a: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000" dirty="0">
                          <a:latin typeface="+mn-lt"/>
                        </a:rPr>
                        <a:t>DM</a:t>
                      </a:r>
                    </a:p>
                    <a:p>
                      <a:r>
                        <a:rPr lang="en-US" altLang="ja-JP" sz="1000" dirty="0">
                          <a:latin typeface="+mn-lt"/>
                        </a:rPr>
                        <a:t>Hypertension</a:t>
                      </a:r>
                      <a:endParaRPr lang="en-US" altLang="ja-JP" sz="1000" dirty="0">
                        <a:latin typeface="+mn-lt"/>
                        <a:ea typeface="MS UI Gothic" panose="020B0600070205080204" pitchFamily="50" charset="-128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dirty="0">
                          <a:latin typeface="+mn-lt"/>
                        </a:rPr>
                        <a:t> Dead</a:t>
                      </a:r>
                      <a:endParaRPr lang="ja-JP" altLang="en-US" sz="1050" dirty="0">
                        <a:latin typeface="+mn-lt"/>
                        <a:ea typeface="MS UI Gothic" panose="020B0600070205080204" pitchFamily="50" charset="-128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8350321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>
                          <a:latin typeface="+mn-lt"/>
                        </a:rPr>
                        <a:t>Case 3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lt"/>
                        </a:rPr>
                        <a:t>〇</a:t>
                      </a:r>
                      <a:endParaRPr lang="en-US" altLang="ja-JP" sz="1050" b="1" dirty="0">
                        <a:latin typeface="+mn-lt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latin typeface="+mn-lt"/>
                        </a:rPr>
                        <a:t>57</a:t>
                      </a:r>
                      <a:endParaRPr kumimoji="1" lang="ja-JP" altLang="en-US" sz="105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lt"/>
                        </a:rPr>
                        <a:t>♂</a:t>
                      </a:r>
                      <a:endParaRPr lang="ja-JP" altLang="en-US" sz="105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36.4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127/82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84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25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ja-JP" altLang="en-US" sz="1050" baseline="0" dirty="0">
                          <a:latin typeface="+mn-lt"/>
                        </a:rPr>
                        <a:t> </a:t>
                      </a:r>
                      <a:r>
                        <a:rPr lang="en-US" altLang="ja-JP" sz="1050" dirty="0">
                          <a:latin typeface="+mn-lt"/>
                        </a:rPr>
                        <a:t>116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21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10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dirty="0">
                          <a:latin typeface="+mn-lt"/>
                        </a:rPr>
                        <a:t>〇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294" marR="64294" marT="32147" marB="3214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900" dirty="0">
                          <a:latin typeface="+mn-lt"/>
                        </a:rPr>
                        <a:t>1) </a:t>
                      </a:r>
                      <a:r>
                        <a:rPr lang="en-US" altLang="ja-JP" sz="900" dirty="0" err="1">
                          <a:latin typeface="+mn-lt"/>
                        </a:rPr>
                        <a:t>UFH</a:t>
                      </a:r>
                      <a:r>
                        <a:rPr lang="en-US" altLang="ja-JP" sz="900" dirty="0">
                          <a:latin typeface="+mn-lt"/>
                        </a:rPr>
                        <a:t>;</a:t>
                      </a:r>
                      <a:r>
                        <a:rPr lang="en-US" altLang="ja-JP" sz="900" baseline="0" dirty="0">
                          <a:latin typeface="+mn-lt"/>
                        </a:rPr>
                        <a:t> </a:t>
                      </a:r>
                      <a:r>
                        <a:rPr lang="en-US" altLang="ja-JP" sz="900" dirty="0">
                          <a:latin typeface="+mn-lt"/>
                        </a:rPr>
                        <a:t>ECMO;</a:t>
                      </a:r>
                    </a:p>
                    <a:p>
                      <a:r>
                        <a:rPr lang="en-US" altLang="ja-JP" sz="900" dirty="0">
                          <a:latin typeface="+mn-lt"/>
                        </a:rPr>
                        <a:t>     </a:t>
                      </a:r>
                      <a:r>
                        <a:rPr lang="en-US" altLang="ja-JP" sz="900" dirty="0" err="1">
                          <a:latin typeface="+mn-lt"/>
                        </a:rPr>
                        <a:t>CHDF</a:t>
                      </a:r>
                      <a:endParaRPr lang="en-US" altLang="ja-JP" sz="900" dirty="0">
                        <a:latin typeface="+mn-lt"/>
                      </a:endParaRPr>
                    </a:p>
                    <a:p>
                      <a:r>
                        <a:rPr lang="en-US" altLang="ja-JP" sz="900" dirty="0">
                          <a:latin typeface="+mn-lt"/>
                        </a:rPr>
                        <a:t>2) </a:t>
                      </a:r>
                      <a:r>
                        <a:rPr lang="en-US" altLang="ja-JP" sz="900" dirty="0" err="1">
                          <a:latin typeface="+mn-lt"/>
                        </a:rPr>
                        <a:t>rhsTM</a:t>
                      </a:r>
                      <a:r>
                        <a:rPr lang="en-US" altLang="ja-JP" sz="900" dirty="0">
                          <a:latin typeface="+mn-lt"/>
                        </a:rPr>
                        <a:t>;</a:t>
                      </a:r>
                      <a:r>
                        <a:rPr lang="en-US" altLang="ja-JP" sz="900" baseline="0" dirty="0">
                          <a:latin typeface="+mn-lt"/>
                        </a:rPr>
                        <a:t> </a:t>
                      </a:r>
                      <a:r>
                        <a:rPr lang="en-US" altLang="ja-JP" sz="900" dirty="0">
                          <a:latin typeface="+mn-lt"/>
                        </a:rPr>
                        <a:t>DIC</a:t>
                      </a:r>
                      <a:endParaRPr lang="ja-JP" altLang="en-US" sz="90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000" dirty="0">
                          <a:latin typeface="+mn-lt"/>
                        </a:rPr>
                        <a:t>DM</a:t>
                      </a:r>
                    </a:p>
                    <a:p>
                      <a:r>
                        <a:rPr lang="en-US" altLang="ja-JP" sz="1000" dirty="0">
                          <a:latin typeface="+mn-lt"/>
                        </a:rPr>
                        <a:t>Hepatitis</a:t>
                      </a:r>
                      <a:r>
                        <a:rPr lang="en-US" altLang="ja-JP" sz="1000" baseline="0" dirty="0">
                          <a:latin typeface="+mn-lt"/>
                        </a:rPr>
                        <a:t> type B</a:t>
                      </a:r>
                    </a:p>
                    <a:p>
                      <a:r>
                        <a:rPr lang="en-US" altLang="ja-JP" sz="1000" dirty="0">
                          <a:latin typeface="+mn-lt"/>
                        </a:rPr>
                        <a:t>CKD</a:t>
                      </a:r>
                      <a:endParaRPr lang="ja-JP" altLang="en-US" sz="1000" dirty="0">
                        <a:latin typeface="+mn-lt"/>
                        <a:ea typeface="MS UI Gothic" panose="020B0600070205080204" pitchFamily="50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Alive</a:t>
                      </a:r>
                      <a:endParaRPr lang="ja-JP" altLang="en-US" sz="1050" dirty="0">
                        <a:latin typeface="+mn-lt"/>
                        <a:ea typeface="MS UI Gothic" panose="020B0600070205080204" pitchFamily="50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680161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>
                          <a:latin typeface="+mn-lt"/>
                        </a:rPr>
                        <a:t>Case 4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b="0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latin typeface="+mn-lt"/>
                        </a:rPr>
                        <a:t>32</a:t>
                      </a:r>
                      <a:endParaRPr kumimoji="1" lang="ja-JP" altLang="en-US" sz="105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lt"/>
                        </a:rPr>
                        <a:t>♂</a:t>
                      </a:r>
                      <a:endParaRPr lang="ja-JP" altLang="en-US" sz="105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35.7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112/71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76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20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70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25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10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lt"/>
                        </a:rPr>
                        <a:t>〇</a:t>
                      </a: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294" marR="64294" marT="32147" marB="32147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900" dirty="0">
                          <a:latin typeface="+mn-lt"/>
                        </a:rPr>
                        <a:t>1) </a:t>
                      </a:r>
                      <a:r>
                        <a:rPr lang="en-US" altLang="ja-JP" sz="900" dirty="0" err="1">
                          <a:latin typeface="+mn-lt"/>
                        </a:rPr>
                        <a:t>UFH</a:t>
                      </a:r>
                      <a:r>
                        <a:rPr lang="en-US" altLang="ja-JP" sz="900" dirty="0">
                          <a:latin typeface="+mn-lt"/>
                        </a:rPr>
                        <a:t>;</a:t>
                      </a:r>
                      <a:r>
                        <a:rPr lang="en-US" altLang="ja-JP" sz="900" baseline="0" dirty="0">
                          <a:latin typeface="+mn-lt"/>
                        </a:rPr>
                        <a:t> </a:t>
                      </a:r>
                      <a:r>
                        <a:rPr lang="en-US" altLang="ja-JP" sz="900" dirty="0">
                          <a:latin typeface="+mn-lt"/>
                        </a:rPr>
                        <a:t>ECMO</a:t>
                      </a: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000" dirty="0">
                          <a:latin typeface="+mn-lt"/>
                        </a:rPr>
                        <a:t>DM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dirty="0">
                          <a:latin typeface="+mn-lt"/>
                        </a:rPr>
                        <a:t>Hypertension</a:t>
                      </a:r>
                      <a:endParaRPr lang="en-US" altLang="ja-JP" sz="1000" dirty="0">
                        <a:latin typeface="+mn-lt"/>
                        <a:ea typeface="MS UI Gothic" panose="020B0600070205080204" pitchFamily="50" charset="-128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dirty="0">
                          <a:latin typeface="+mn-lt"/>
                        </a:rPr>
                        <a:t>Alive</a:t>
                      </a:r>
                      <a:endParaRPr lang="ja-JP" altLang="en-US" sz="1050" dirty="0">
                        <a:latin typeface="+mn-lt"/>
                        <a:ea typeface="MS UI Gothic" panose="020B0600070205080204" pitchFamily="50" charset="-128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637823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>
                          <a:latin typeface="+mn-lt"/>
                        </a:rPr>
                        <a:t>Case 5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b="0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latin typeface="+mn-lt"/>
                        </a:rPr>
                        <a:t>65</a:t>
                      </a:r>
                      <a:endParaRPr kumimoji="1" lang="ja-JP" altLang="en-US" sz="105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lt"/>
                        </a:rPr>
                        <a:t>♀</a:t>
                      </a:r>
                      <a:endParaRPr lang="ja-JP" altLang="en-US" sz="105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36.4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178/101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133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20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90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27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9</a:t>
                      </a:r>
                      <a:endParaRPr lang="ja-JP" altLang="en-US" sz="105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lt"/>
                        </a:rPr>
                        <a:t>〇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64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0" i="0" dirty="0">
                          <a:solidFill>
                            <a:schemeClr val="tx1"/>
                          </a:solidFill>
                          <a:latin typeface="+mn-lt"/>
                        </a:rPr>
                        <a:t>（</a:t>
                      </a:r>
                      <a:r>
                        <a:rPr kumimoji="1" lang="en-US" altLang="ja-JP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Ongoing</a:t>
                      </a:r>
                      <a:r>
                        <a:rPr lang="ja-JP" altLang="en-US" sz="900" b="0" i="0" dirty="0">
                          <a:solidFill>
                            <a:schemeClr val="tx1"/>
                          </a:solidFill>
                          <a:latin typeface="+mn-lt"/>
                        </a:rPr>
                        <a:t>）</a:t>
                      </a:r>
                    </a:p>
                  </a:txBody>
                  <a:tcPr marL="64294" marR="64294" marT="32147" marB="3214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900" dirty="0">
                          <a:latin typeface="+mn-lt"/>
                        </a:rPr>
                        <a:t>1) </a:t>
                      </a:r>
                      <a:r>
                        <a:rPr lang="en-US" altLang="ja-JP" sz="900" baseline="0" dirty="0">
                          <a:latin typeface="+mn-lt"/>
                        </a:rPr>
                        <a:t>NM; </a:t>
                      </a:r>
                      <a:r>
                        <a:rPr lang="en-US" altLang="ja-JP" sz="900" dirty="0">
                          <a:latin typeface="+mn-lt"/>
                        </a:rPr>
                        <a:t>ECMO; </a:t>
                      </a:r>
                    </a:p>
                    <a:p>
                      <a:r>
                        <a:rPr lang="en-US" altLang="ja-JP" sz="900" dirty="0">
                          <a:latin typeface="+mn-lt"/>
                        </a:rPr>
                        <a:t>     </a:t>
                      </a:r>
                      <a:r>
                        <a:rPr lang="en-US" altLang="ja-JP" sz="900" dirty="0" err="1">
                          <a:latin typeface="+mn-lt"/>
                        </a:rPr>
                        <a:t>CHDF</a:t>
                      </a:r>
                      <a:endParaRPr lang="en-US" altLang="ja-JP" sz="900" dirty="0">
                        <a:latin typeface="+mn-lt"/>
                      </a:endParaRPr>
                    </a:p>
                    <a:p>
                      <a:r>
                        <a:rPr lang="en-US" altLang="ja-JP" sz="900" dirty="0">
                          <a:latin typeface="+mn-lt"/>
                        </a:rPr>
                        <a:t>2) </a:t>
                      </a:r>
                      <a:r>
                        <a:rPr lang="en-US" altLang="ja-JP" sz="900" dirty="0" err="1">
                          <a:latin typeface="+mn-lt"/>
                        </a:rPr>
                        <a:t>rhsTM</a:t>
                      </a:r>
                      <a:r>
                        <a:rPr lang="en-US" altLang="ja-JP" sz="900" baseline="0" dirty="0">
                          <a:latin typeface="+mn-lt"/>
                        </a:rPr>
                        <a:t>; </a:t>
                      </a:r>
                      <a:r>
                        <a:rPr lang="en-US" altLang="ja-JP" sz="900" dirty="0">
                          <a:latin typeface="+mn-lt"/>
                        </a:rPr>
                        <a:t>DIC</a:t>
                      </a:r>
                      <a:endParaRPr lang="ja-JP" altLang="en-US" sz="900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dirty="0">
                        <a:latin typeface="+mn-lt"/>
                        <a:ea typeface="MS UI Gothic" panose="020B0600070205080204" pitchFamily="50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dirty="0">
                          <a:latin typeface="+mn-lt"/>
                        </a:rPr>
                        <a:t>Alive</a:t>
                      </a:r>
                      <a:endParaRPr lang="ja-JP" altLang="en-US" sz="1050" dirty="0">
                        <a:latin typeface="+mn-lt"/>
                        <a:ea typeface="MS UI Gothic" panose="020B0600070205080204" pitchFamily="50" charset="-128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391611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1" dirty="0">
                          <a:latin typeface="+mn-lt"/>
                        </a:rPr>
                        <a:t>Case 6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b="0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latin typeface="+mn-lt"/>
                        </a:rPr>
                        <a:t>74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lt"/>
                        </a:rPr>
                        <a:t>♂</a:t>
                      </a:r>
                      <a:endParaRPr lang="ja-JP" altLang="en-US" sz="105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34.8</a:t>
                      </a:r>
                      <a:endParaRPr lang="ja-JP" altLang="en-US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89/52</a:t>
                      </a:r>
                      <a:endParaRPr lang="ja-JP" altLang="en-US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112</a:t>
                      </a:r>
                      <a:endParaRPr lang="ja-JP" altLang="en-US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26</a:t>
                      </a:r>
                      <a:endParaRPr lang="ja-JP" altLang="en-US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65</a:t>
                      </a:r>
                      <a:endParaRPr lang="ja-JP" altLang="en-US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28</a:t>
                      </a:r>
                      <a:endParaRPr lang="ja-JP" altLang="en-US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dirty="0">
                          <a:latin typeface="+mn-lt"/>
                        </a:rPr>
                        <a:t>14</a:t>
                      </a:r>
                      <a:endParaRPr lang="ja-JP" altLang="en-US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lt"/>
                        </a:rPr>
                        <a:t>〇</a:t>
                      </a:r>
                      <a:endParaRPr lang="ja-JP" altLang="en-US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29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4294" marR="64294" marT="32147" marB="32147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900" dirty="0">
                          <a:latin typeface="+mn-lt"/>
                        </a:rPr>
                        <a:t>1) </a:t>
                      </a:r>
                      <a:r>
                        <a:rPr lang="en-US" altLang="ja-JP" sz="900" baseline="0" dirty="0">
                          <a:latin typeface="+mn-lt"/>
                        </a:rPr>
                        <a:t>NM; </a:t>
                      </a:r>
                      <a:r>
                        <a:rPr lang="en-US" altLang="ja-JP" sz="900" dirty="0">
                          <a:latin typeface="+mn-lt"/>
                        </a:rPr>
                        <a:t>ECMO;</a:t>
                      </a:r>
                    </a:p>
                    <a:p>
                      <a:r>
                        <a:rPr lang="en-US" altLang="ja-JP" sz="900" dirty="0">
                          <a:latin typeface="+mn-lt"/>
                        </a:rPr>
                        <a:t>     </a:t>
                      </a:r>
                      <a:r>
                        <a:rPr lang="en-US" altLang="ja-JP" sz="900" dirty="0" err="1">
                          <a:latin typeface="+mn-lt"/>
                        </a:rPr>
                        <a:t>PMX-DHP</a:t>
                      </a:r>
                      <a:endParaRPr lang="en-US" altLang="ja-JP" sz="900" dirty="0">
                        <a:latin typeface="+mn-lt"/>
                      </a:endParaRPr>
                    </a:p>
                    <a:p>
                      <a:r>
                        <a:rPr lang="en-US" altLang="ja-JP" sz="900" dirty="0">
                          <a:latin typeface="+mn-lt"/>
                        </a:rPr>
                        <a:t>2) </a:t>
                      </a:r>
                      <a:r>
                        <a:rPr lang="en-US" altLang="ja-JP" sz="900" dirty="0" err="1">
                          <a:latin typeface="+mn-lt"/>
                        </a:rPr>
                        <a:t>rhsTM</a:t>
                      </a:r>
                      <a:r>
                        <a:rPr lang="en-US" altLang="ja-JP" sz="900" dirty="0">
                          <a:latin typeface="+mn-lt"/>
                        </a:rPr>
                        <a:t>;</a:t>
                      </a:r>
                      <a:r>
                        <a:rPr lang="en-US" altLang="ja-JP" sz="900" baseline="0" dirty="0">
                          <a:latin typeface="+mn-lt"/>
                        </a:rPr>
                        <a:t> </a:t>
                      </a:r>
                      <a:r>
                        <a:rPr lang="en-US" altLang="ja-JP" sz="900" dirty="0">
                          <a:latin typeface="+mn-lt"/>
                        </a:rPr>
                        <a:t>DIC</a:t>
                      </a:r>
                      <a:endParaRPr lang="ja-JP" alt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000" dirty="0">
                          <a:latin typeface="+mn-lt"/>
                        </a:rPr>
                        <a:t>Angina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u="none" strike="noStrike" kern="1200" dirty="0">
                          <a:effectLst/>
                          <a:latin typeface="+mn-lt"/>
                        </a:rPr>
                        <a:t>Prostate cancer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u="none" strike="noStrike" kern="1200" dirty="0">
                          <a:effectLst/>
                          <a:latin typeface="+mn-lt"/>
                        </a:rPr>
                        <a:t>Dyslipidemia</a:t>
                      </a:r>
                      <a:endParaRPr kumimoji="1" lang="en-US" altLang="ja-JP" sz="100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dirty="0">
                          <a:latin typeface="+mn-lt"/>
                        </a:rPr>
                        <a:t>Alive</a:t>
                      </a:r>
                      <a:endParaRPr lang="ja-JP" altLang="en-US" sz="1050" dirty="0">
                        <a:latin typeface="+mn-lt"/>
                        <a:ea typeface="MS UI Gothic" panose="020B0600070205080204" pitchFamily="50" charset="-128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180623"/>
                  </a:ext>
                </a:extLst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565362" y="4294620"/>
            <a:ext cx="83991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100" dirty="0"/>
              <a:t>BT, body temperature; BP, blood pressure; HR, heart rate; RR, respiratory rate; P/F, PaO2/</a:t>
            </a:r>
            <a:r>
              <a:rPr lang="en-US" altLang="ja-JP" sz="1100" dirty="0" err="1"/>
              <a:t>FiO2</a:t>
            </a:r>
            <a:r>
              <a:rPr lang="en-US" altLang="ja-JP" sz="1100" dirty="0"/>
              <a:t>;</a:t>
            </a:r>
            <a:r>
              <a:rPr lang="ja-JP" altLang="en-US" sz="1100" dirty="0"/>
              <a:t> </a:t>
            </a:r>
            <a:r>
              <a:rPr lang="en-US" altLang="ja-JP" sz="1100" dirty="0"/>
              <a:t>MV</a:t>
            </a:r>
            <a:r>
              <a:rPr lang="en-NZ" altLang="ja-JP" sz="1100" dirty="0"/>
              <a:t>,</a:t>
            </a:r>
            <a:r>
              <a:rPr lang="en-US" altLang="ja-JP" sz="1100" dirty="0"/>
              <a:t> mechanical ventilation; ECMO, extracorporeal membrane oxygenation; </a:t>
            </a:r>
            <a:r>
              <a:rPr lang="en-US" altLang="ja-JP" sz="1100" dirty="0" err="1"/>
              <a:t>JAAM</a:t>
            </a:r>
            <a:r>
              <a:rPr lang="en-US" altLang="ja-JP" sz="1100" dirty="0"/>
              <a:t>, Japanese Association for Acute Medicine; </a:t>
            </a:r>
            <a:r>
              <a:rPr lang="en-US" altLang="ja-JP" sz="1100" dirty="0" err="1"/>
              <a:t>DIC</a:t>
            </a:r>
            <a:r>
              <a:rPr lang="en-US" altLang="ja-JP" sz="1100" dirty="0"/>
              <a:t>, disseminated intravascular coagulation; </a:t>
            </a:r>
            <a:r>
              <a:rPr lang="en-US" altLang="ja-JP" sz="1100" dirty="0" err="1"/>
              <a:t>UFH</a:t>
            </a:r>
            <a:r>
              <a:rPr lang="en-US" altLang="ja-JP" sz="1100" dirty="0"/>
              <a:t>,</a:t>
            </a:r>
            <a:r>
              <a:rPr lang="ja-JP" altLang="en-US" sz="1100" dirty="0"/>
              <a:t> </a:t>
            </a:r>
            <a:r>
              <a:rPr lang="en-US" altLang="ja-JP" sz="1100" dirty="0"/>
              <a:t>unfractionated heparin; NM, </a:t>
            </a:r>
            <a:r>
              <a:rPr lang="en-US" altLang="ja-JP" sz="1100" dirty="0" err="1"/>
              <a:t>nafamostat</a:t>
            </a:r>
            <a:r>
              <a:rPr lang="en-US" altLang="ja-JP" sz="1100" dirty="0"/>
              <a:t> mesylate; PMX-DHP, polymyxin B-immobilized fiber column direct hemoperfusion; </a:t>
            </a:r>
            <a:r>
              <a:rPr lang="en-US" altLang="ja-JP" sz="1100" dirty="0" err="1"/>
              <a:t>rhsTM</a:t>
            </a:r>
            <a:r>
              <a:rPr lang="en-US" altLang="ja-JP" sz="1100" dirty="0"/>
              <a:t>, recombinant human soluble thrombomodulin; CHDF, continuous renal replacement therapy; COPD, chronic obstructive pulmonary disease; DM, diabetes mellitus; CKD, chronic kidney disease.</a:t>
            </a:r>
          </a:p>
          <a:p>
            <a:pPr algn="just"/>
            <a:endParaRPr lang="en-US" altLang="ja-JP" sz="1100" dirty="0"/>
          </a:p>
          <a:p>
            <a:r>
              <a:rPr lang="en-US" altLang="ja-JP" sz="1100" dirty="0"/>
              <a:t>Reprinted from Japanese Journal of Thrombosis and Hemostasis.</a:t>
            </a:r>
            <a:r>
              <a:rPr lang="ja-JP" altLang="en-US" sz="1100" dirty="0"/>
              <a:t> </a:t>
            </a:r>
            <a:r>
              <a:rPr lang="en-US" altLang="ja-JP" sz="1100" dirty="0"/>
              <a:t>2020;31(4):398-408</a:t>
            </a:r>
            <a:r>
              <a:rPr lang="en-US" altLang="ja-JP" sz="1100" dirty="0" smtClean="0"/>
              <a:t>.</a:t>
            </a:r>
            <a:r>
              <a:rPr lang="ja-JP" altLang="en-US" sz="1100" dirty="0"/>
              <a:t> </a:t>
            </a:r>
            <a:r>
              <a:rPr lang="en-US" altLang="ja-JP" sz="1100" dirty="0"/>
              <a:t>DOI: https://</a:t>
            </a:r>
            <a:r>
              <a:rPr lang="en-US" altLang="ja-JP" sz="1100" dirty="0" smtClean="0"/>
              <a:t>doi.org/10.2491/jjsth.31.398/. </a:t>
            </a:r>
            <a:r>
              <a:rPr lang="en-US" altLang="ja-JP" sz="1100" kern="100" spc="15" dirty="0">
                <a:ea typeface="ＭＳ 明朝" panose="02020609040205080304" pitchFamily="17" charset="-128"/>
                <a:cs typeface="Times New Roman" panose="02020603050405020304" pitchFamily="18" charset="0"/>
              </a:rPr>
              <a:t>(Modified)</a:t>
            </a:r>
            <a:r>
              <a:rPr lang="en-US" altLang="ja-JP" sz="1100" dirty="0"/>
              <a:t/>
            </a:r>
            <a:br>
              <a:rPr lang="en-US" altLang="ja-JP" sz="1100" dirty="0"/>
            </a:br>
            <a:r>
              <a:rPr lang="en-US" altLang="ja-JP" sz="1100" dirty="0"/>
              <a:t>Approved by the editor-in-chief</a:t>
            </a:r>
            <a:endParaRPr lang="ja-JP" altLang="ja-JP" sz="1100" kern="100" dirty="0"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3064004" y="524041"/>
            <a:ext cx="26965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dirty="0"/>
              <a:t>Table 1.</a:t>
            </a:r>
            <a:r>
              <a:rPr lang="ja-JP" altLang="en-US" sz="1400"/>
              <a:t> </a:t>
            </a:r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33451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323528" y="4451419"/>
            <a:ext cx="842493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dirty="0" err="1"/>
              <a:t>Plt</a:t>
            </a:r>
            <a:r>
              <a:rPr lang="en-US" altLang="ja-JP" sz="1100" dirty="0"/>
              <a:t>, platelet; PT-INR, prothrombin time-international normalized ratio; </a:t>
            </a:r>
            <a:r>
              <a:rPr lang="en-US" altLang="ja-JP" sz="1100" dirty="0" err="1"/>
              <a:t>APTT</a:t>
            </a:r>
            <a:r>
              <a:rPr lang="en-US" altLang="ja-JP" sz="1100" dirty="0"/>
              <a:t>, activated partial thromboplastin time; </a:t>
            </a:r>
            <a:r>
              <a:rPr lang="en-US" altLang="ja-JP" sz="1100" dirty="0" err="1"/>
              <a:t>Fbg</a:t>
            </a:r>
            <a:r>
              <a:rPr lang="en-US" altLang="ja-JP" sz="1100" dirty="0"/>
              <a:t>, fibrinogen; FDP, fibrin/fibrinogen degradation product; D-D, D-dimer; TAT, thrombin-antithrombin complex; PIC, plasmin alfa2-plasmin inhibitor complex; PAI-1, plasminogen activator inhibitor-1; AT, antithrombin; H, high (above the upper limit); L, low (below the normal lower limit).</a:t>
            </a:r>
          </a:p>
          <a:p>
            <a:r>
              <a:rPr lang="en-US" altLang="ja-JP" sz="1100" dirty="0"/>
              <a:t>Numbers with an asterisk (*) indicate DIC.</a:t>
            </a:r>
          </a:p>
          <a:p>
            <a:endParaRPr lang="en-US" altLang="ja-JP" sz="1100" dirty="0" smtClean="0"/>
          </a:p>
          <a:p>
            <a:r>
              <a:rPr lang="en-US" altLang="ja-JP" sz="1100" dirty="0" smtClean="0"/>
              <a:t>Reprinted </a:t>
            </a:r>
            <a:r>
              <a:rPr lang="en-US" altLang="ja-JP" sz="1100" dirty="0"/>
              <a:t>from Japanese Journal of Thrombosis and Hemostasis.</a:t>
            </a:r>
            <a:r>
              <a:rPr lang="ja-JP" altLang="en-US" sz="1100" dirty="0"/>
              <a:t> </a:t>
            </a:r>
            <a:r>
              <a:rPr lang="en-US" altLang="ja-JP" sz="1100" dirty="0"/>
              <a:t>2020;31(4):398-408.</a:t>
            </a:r>
            <a:r>
              <a:rPr lang="ja-JP" altLang="en-US" sz="1100" dirty="0"/>
              <a:t> </a:t>
            </a:r>
            <a:r>
              <a:rPr lang="en-US" altLang="ja-JP" sz="1100" dirty="0"/>
              <a:t>DOI: https://doi.org/10.2491/jjsth.31.398/. </a:t>
            </a:r>
            <a:r>
              <a:rPr lang="en-US" altLang="ja-JP" sz="1100" kern="100" spc="15" dirty="0">
                <a:ea typeface="ＭＳ 明朝" panose="02020609040205080304" pitchFamily="17" charset="-128"/>
                <a:cs typeface="Times New Roman" panose="02020603050405020304" pitchFamily="18" charset="0"/>
              </a:rPr>
              <a:t>(Modified)</a:t>
            </a:r>
            <a:r>
              <a:rPr lang="en-US" altLang="ja-JP" sz="1100" dirty="0"/>
              <a:t/>
            </a:r>
            <a:br>
              <a:rPr lang="en-US" altLang="ja-JP" sz="1100" dirty="0"/>
            </a:br>
            <a:r>
              <a:rPr lang="en-US" altLang="ja-JP" sz="1100" dirty="0"/>
              <a:t>Approved by </a:t>
            </a:r>
            <a:r>
              <a:rPr lang="en-US" altLang="ja-JP" sz="1100"/>
              <a:t>the </a:t>
            </a:r>
            <a:r>
              <a:rPr lang="en-US" altLang="ja-JP" sz="1100" smtClean="0"/>
              <a:t>editor-in-chief</a:t>
            </a:r>
            <a:endParaRPr lang="ja-JP" altLang="ja-JP" sz="1100" kern="100" dirty="0"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467544" y="525768"/>
            <a:ext cx="82809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dirty="0"/>
              <a:t>Table 2. </a:t>
            </a:r>
            <a:endParaRPr lang="ja-JP" altLang="en-US" sz="1400" dirty="0"/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/>
          </p:nvPr>
        </p:nvGraphicFramePr>
        <p:xfrm>
          <a:off x="17652" y="844417"/>
          <a:ext cx="9073003" cy="36043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71577">
                  <a:extLst>
                    <a:ext uri="{9D8B030D-6E8A-4147-A177-3AD203B41FA5}">
                      <a16:colId xmlns:a16="http://schemas.microsoft.com/office/drawing/2014/main" val="2580543905"/>
                    </a:ext>
                  </a:extLst>
                </a:gridCol>
                <a:gridCol w="611135">
                  <a:extLst>
                    <a:ext uri="{9D8B030D-6E8A-4147-A177-3AD203B41FA5}">
                      <a16:colId xmlns:a16="http://schemas.microsoft.com/office/drawing/2014/main" val="3547292916"/>
                    </a:ext>
                  </a:extLst>
                </a:gridCol>
                <a:gridCol w="611135">
                  <a:extLst>
                    <a:ext uri="{9D8B030D-6E8A-4147-A177-3AD203B41FA5}">
                      <a16:colId xmlns:a16="http://schemas.microsoft.com/office/drawing/2014/main" val="3328586853"/>
                    </a:ext>
                  </a:extLst>
                </a:gridCol>
                <a:gridCol w="611135">
                  <a:extLst>
                    <a:ext uri="{9D8B030D-6E8A-4147-A177-3AD203B41FA5}">
                      <a16:colId xmlns:a16="http://schemas.microsoft.com/office/drawing/2014/main" val="1687467086"/>
                    </a:ext>
                  </a:extLst>
                </a:gridCol>
                <a:gridCol w="611135">
                  <a:extLst>
                    <a:ext uri="{9D8B030D-6E8A-4147-A177-3AD203B41FA5}">
                      <a16:colId xmlns:a16="http://schemas.microsoft.com/office/drawing/2014/main" val="1067733304"/>
                    </a:ext>
                  </a:extLst>
                </a:gridCol>
                <a:gridCol w="611135">
                  <a:extLst>
                    <a:ext uri="{9D8B030D-6E8A-4147-A177-3AD203B41FA5}">
                      <a16:colId xmlns:a16="http://schemas.microsoft.com/office/drawing/2014/main" val="2398501404"/>
                    </a:ext>
                  </a:extLst>
                </a:gridCol>
                <a:gridCol w="611135">
                  <a:extLst>
                    <a:ext uri="{9D8B030D-6E8A-4147-A177-3AD203B41FA5}">
                      <a16:colId xmlns:a16="http://schemas.microsoft.com/office/drawing/2014/main" val="546401566"/>
                    </a:ext>
                  </a:extLst>
                </a:gridCol>
                <a:gridCol w="611135">
                  <a:extLst>
                    <a:ext uri="{9D8B030D-6E8A-4147-A177-3AD203B41FA5}">
                      <a16:colId xmlns:a16="http://schemas.microsoft.com/office/drawing/2014/main" val="58478602"/>
                    </a:ext>
                  </a:extLst>
                </a:gridCol>
                <a:gridCol w="611135">
                  <a:extLst>
                    <a:ext uri="{9D8B030D-6E8A-4147-A177-3AD203B41FA5}">
                      <a16:colId xmlns:a16="http://schemas.microsoft.com/office/drawing/2014/main" val="645788678"/>
                    </a:ext>
                  </a:extLst>
                </a:gridCol>
                <a:gridCol w="611135">
                  <a:extLst>
                    <a:ext uri="{9D8B030D-6E8A-4147-A177-3AD203B41FA5}">
                      <a16:colId xmlns:a16="http://schemas.microsoft.com/office/drawing/2014/main" val="1051638649"/>
                    </a:ext>
                  </a:extLst>
                </a:gridCol>
                <a:gridCol w="611135">
                  <a:extLst>
                    <a:ext uri="{9D8B030D-6E8A-4147-A177-3AD203B41FA5}">
                      <a16:colId xmlns:a16="http://schemas.microsoft.com/office/drawing/2014/main" val="2681418428"/>
                    </a:ext>
                  </a:extLst>
                </a:gridCol>
                <a:gridCol w="611135">
                  <a:extLst>
                    <a:ext uri="{9D8B030D-6E8A-4147-A177-3AD203B41FA5}">
                      <a16:colId xmlns:a16="http://schemas.microsoft.com/office/drawing/2014/main" val="367458997"/>
                    </a:ext>
                  </a:extLst>
                </a:gridCol>
                <a:gridCol w="559647">
                  <a:extLst>
                    <a:ext uri="{9D8B030D-6E8A-4147-A177-3AD203B41FA5}">
                      <a16:colId xmlns:a16="http://schemas.microsoft.com/office/drawing/2014/main" val="1336442353"/>
                    </a:ext>
                  </a:extLst>
                </a:gridCol>
                <a:gridCol w="559647">
                  <a:extLst>
                    <a:ext uri="{9D8B030D-6E8A-4147-A177-3AD203B41FA5}">
                      <a16:colId xmlns:a16="http://schemas.microsoft.com/office/drawing/2014/main" val="1049027622"/>
                    </a:ext>
                  </a:extLst>
                </a:gridCol>
                <a:gridCol w="559647">
                  <a:extLst>
                    <a:ext uri="{9D8B030D-6E8A-4147-A177-3AD203B41FA5}">
                      <a16:colId xmlns:a16="http://schemas.microsoft.com/office/drawing/2014/main" val="3107448919"/>
                    </a:ext>
                  </a:extLst>
                </a:gridCol>
              </a:tblGrid>
              <a:tr h="229500">
                <a:tc rowSpan="2">
                  <a:txBody>
                    <a:bodyPr/>
                    <a:lstStyle/>
                    <a:p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Stroke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 err="1"/>
                        <a:t>Plt</a:t>
                      </a:r>
                      <a:r>
                        <a:rPr kumimoji="1" lang="en-US" altLang="ja-JP" sz="1000" baseline="0" dirty="0"/>
                        <a:t> count</a:t>
                      </a:r>
                      <a:endParaRPr kumimoji="1" lang="en-US" altLang="ja-JP" sz="10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u="none" strike="noStrike" kern="1200" baseline="0" dirty="0"/>
                        <a:t>(</a:t>
                      </a:r>
                      <a:r>
                        <a:rPr kumimoji="1" lang="en-US" altLang="ja-JP" sz="800" u="none" strike="noStrike" kern="1200" baseline="0" dirty="0" err="1"/>
                        <a:t>x10</a:t>
                      </a:r>
                      <a:r>
                        <a:rPr kumimoji="1" lang="en-US" altLang="ja-JP" sz="800" u="none" strike="noStrike" kern="1200" baseline="30000" dirty="0" err="1"/>
                        <a:t>4</a:t>
                      </a:r>
                      <a:r>
                        <a:rPr kumimoji="1" lang="en-US" altLang="ja-JP" sz="800" u="none" strike="noStrike" kern="1200" baseline="0" dirty="0"/>
                        <a:t>/mm</a:t>
                      </a:r>
                      <a:r>
                        <a:rPr kumimoji="1" lang="en-US" altLang="ja-JP" sz="800" u="none" strike="noStrike" kern="1200" baseline="30000" dirty="0"/>
                        <a:t>3</a:t>
                      </a:r>
                      <a:r>
                        <a:rPr kumimoji="1" lang="en-US" altLang="ja-JP" sz="800" u="none" strike="noStrike" kern="1200" baseline="0" dirty="0"/>
                        <a:t>)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PT-INR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APTT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u="none" strike="noStrike" baseline="0" dirty="0"/>
                        <a:t>(s) 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 err="1"/>
                        <a:t>Fbg</a:t>
                      </a:r>
                      <a:endParaRPr kumimoji="1" lang="en-US" altLang="ja-JP" sz="10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altLang="ja-JP" sz="800" u="none" strike="noStrike" baseline="0" dirty="0"/>
                        <a:t>(pg/mL) 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FDP</a:t>
                      </a:r>
                    </a:p>
                    <a:p>
                      <a:pPr algn="ctr"/>
                      <a:r>
                        <a:rPr lang="da-DK" altLang="ja-JP" sz="800" u="none" strike="noStrike" baseline="0" dirty="0"/>
                        <a:t>(pg/mL) 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D-D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u="none" strike="noStrike" baseline="0" dirty="0"/>
                        <a:t>(</a:t>
                      </a:r>
                      <a:r>
                        <a:rPr kumimoji="1" lang="en-US" altLang="ja-JP" sz="800" u="none" strike="noStrike" kern="1200" baseline="0" dirty="0" err="1">
                          <a:effectLst/>
                        </a:rPr>
                        <a:t>μ</a:t>
                      </a:r>
                      <a:r>
                        <a:rPr lang="en-US" altLang="ja-JP" sz="800" u="none" strike="noStrike" baseline="0" dirty="0" err="1"/>
                        <a:t>g</a:t>
                      </a:r>
                      <a:r>
                        <a:rPr lang="en-US" altLang="ja-JP" sz="800" u="none" strike="noStrike" baseline="0" dirty="0"/>
                        <a:t>/mL) 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TAT</a:t>
                      </a:r>
                      <a:endParaRPr kumimoji="1" lang="en-US" altLang="ja-JP" sz="11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ja-JP" sz="800" u="none" strike="noStrike" baseline="0" dirty="0"/>
                        <a:t>(ng/mL) </a:t>
                      </a:r>
                      <a:endParaRPr lang="de-DE" altLang="ja-JP" sz="800" b="0" i="0" u="none" strike="noStrike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PIC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ja-JP" sz="800" u="none" strike="noStrike" baseline="0" dirty="0"/>
                        <a:t>(pg/mL) 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PAI-1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ja-JP" sz="800" u="none" strike="noStrike" baseline="0" dirty="0"/>
                        <a:t>(ng/mL) 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/>
                        <a:t>AT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ja-JP" sz="800" u="none" strike="noStrike" baseline="0" dirty="0"/>
                        <a:t>(%) 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1" dirty="0"/>
                        <a:t>DIC diagnostic criteria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351136"/>
                  </a:ext>
                </a:extLst>
              </a:tr>
              <a:tr h="2295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JAAM</a:t>
                      </a:r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kumimoji="1" lang="en-US" altLang="ja-JP" sz="900" b="1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DIC</a:t>
                      </a:r>
                      <a:endParaRPr kumimoji="1" lang="en-US" altLang="ja-JP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ISTH</a:t>
                      </a:r>
                    </a:p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overt DIC</a:t>
                      </a:r>
                      <a:endParaRPr kumimoji="1" lang="ja-JP" altLang="en-US" sz="9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JSTH DIC</a:t>
                      </a:r>
                    </a:p>
                    <a:p>
                      <a:pPr algn="ctr"/>
                      <a:r>
                        <a:rPr kumimoji="1" lang="en-US" altLang="ja-JP" sz="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infectious type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616585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Case 1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lt"/>
                        </a:rPr>
                        <a:t>〇</a:t>
                      </a:r>
                      <a:endParaRPr lang="en-US" altLang="ja-JP" sz="1050" b="1" dirty="0">
                        <a:latin typeface="+mn-lt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dirty="0"/>
                        <a:t>18.8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/>
                        <a:t>1.01</a:t>
                      </a:r>
                      <a:endParaRPr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/>
                        <a:t>34.8</a:t>
                      </a:r>
                      <a:endParaRPr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/>
                        <a:t>  572H</a:t>
                      </a:r>
                      <a:endParaRPr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/>
                        <a:t>  24H</a:t>
                      </a:r>
                      <a:endParaRPr lang="en-US" altLang="ja-JP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/>
                        <a:t>    8.3H</a:t>
                      </a:r>
                      <a:endParaRPr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/>
                        <a:t>29.2H</a:t>
                      </a:r>
                      <a:endParaRPr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/>
                        <a:t>  5.2H</a:t>
                      </a:r>
                      <a:endParaRPr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/>
                        <a:t>154H</a:t>
                      </a:r>
                      <a:endParaRPr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/>
                        <a:t>108</a:t>
                      </a:r>
                      <a:endParaRPr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b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</a:t>
                      </a:r>
                      <a:endParaRPr lang="ja-JP" altLang="en-US" sz="1100" b="1" baseline="300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3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742230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Case 2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900" b="0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    9.0L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0.91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27.4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  594H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  45H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  17.8H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87.6H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  5.5H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32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104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b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4</a:t>
                      </a:r>
                      <a:r>
                        <a:rPr lang="en-US" altLang="ja-JP" sz="1100" b="1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*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4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5</a:t>
                      </a:r>
                      <a:r>
                        <a:rPr lang="en-US" altLang="ja-JP" sz="1100" b="1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*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BFBFB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8350321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Case 3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lt"/>
                        </a:rPr>
                        <a:t>〇</a:t>
                      </a:r>
                      <a:endParaRPr lang="en-US" altLang="ja-JP" sz="1050" b="1" dirty="0">
                        <a:latin typeface="+mn-lt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    5.7L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1.08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29.4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345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454H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186.7H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19.0H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27.9H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23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  84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6</a:t>
                      </a:r>
                      <a:r>
                        <a:rPr lang="en-US" altLang="ja-JP" sz="1100" b="1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*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4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6</a:t>
                      </a:r>
                      <a:r>
                        <a:rPr lang="en-US" altLang="ja-JP" sz="1100" b="1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*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680161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Case 4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22.9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1.15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37.0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  505H</a:t>
                      </a:r>
                    </a:p>
                  </a:txBody>
                  <a:tcPr marL="68580" marR="68580" marT="34290" marB="3429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  11H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    5.0H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16.6H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0.7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30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  85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637823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Case 5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25.1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aseline="0" dirty="0">
                          <a:latin typeface="+mn-lt"/>
                          <a:ea typeface="+mn-ea"/>
                        </a:rPr>
                        <a:t>  </a:t>
                      </a:r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1.21H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29.7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722H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28H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13.3H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6.1H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2.7H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49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90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b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4</a:t>
                      </a:r>
                      <a:r>
                        <a:rPr lang="en-US" altLang="ja-JP" sz="1100" b="1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*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3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3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541161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Case 6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19.7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1.19H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39.6H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757H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35H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13.9H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7.2H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3.9H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60H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latin typeface="+mn-lt"/>
                          <a:ea typeface="+mn-ea"/>
                        </a:rPr>
                        <a:t>  69L</a:t>
                      </a:r>
                      <a:endParaRPr kumimoji="1"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b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4</a:t>
                      </a:r>
                      <a:r>
                        <a:rPr lang="en-US" altLang="ja-JP" sz="1100" b="1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*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1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</a:t>
                      </a:r>
                      <a:endParaRPr lang="ja-JP" altLang="en-US" sz="11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629531"/>
                  </a:ext>
                </a:extLst>
              </a:tr>
              <a:tr h="2025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1" dirty="0"/>
                        <a:t>Normal</a:t>
                      </a:r>
                      <a:r>
                        <a:rPr kumimoji="1" lang="en-US" altLang="ja-JP" sz="1000" b="1" baseline="0" dirty="0"/>
                        <a:t> Range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kumimoji="1" lang="ja-JP" altLang="en-US" sz="10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/>
                        <a:t>15.3-34.8</a:t>
                      </a:r>
                      <a:endParaRPr kumimoji="1" lang="ja-JP" altLang="en-US" sz="10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</a:rPr>
                        <a:t>0.85-1.15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</a:rPr>
                        <a:t>24.0-38.0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</a:rPr>
                        <a:t>200-400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</a:rPr>
                        <a:t>&lt;5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</a:rPr>
                        <a:t>&lt;1.0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ja-JP" sz="1050" dirty="0"/>
                        <a:t>&lt;3.0</a:t>
                      </a:r>
                      <a:endParaRPr kumimoji="1" lang="ja-JP" altLang="en-US" sz="10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ja-JP" sz="1050" dirty="0"/>
                        <a:t>&lt;0.8</a:t>
                      </a:r>
                      <a:endParaRPr kumimoji="1" lang="ja-JP" altLang="en-US" sz="10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dirty="0"/>
                        <a:t>&lt;50</a:t>
                      </a:r>
                      <a:endParaRPr kumimoji="1" lang="ja-JP" altLang="en-US" sz="10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</a:rPr>
                        <a:t>80-130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DIC confirmed score</a:t>
                      </a:r>
                      <a:endParaRPr kumimoji="1" lang="ja-JP" altLang="en-US" sz="11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10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833466"/>
                  </a:ext>
                </a:extLst>
              </a:tr>
              <a:tr h="2025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altLang="ja-JP" sz="900" dirty="0">
                          <a:latin typeface="+mn-lt"/>
                          <a:ea typeface="+mn-ea"/>
                        </a:rPr>
                        <a:t>≥</a:t>
                      </a:r>
                      <a:r>
                        <a:rPr lang="en-US" altLang="ja-JP" sz="1050" dirty="0">
                          <a:latin typeface="+mn-lt"/>
                          <a:ea typeface="+mn-ea"/>
                        </a:rPr>
                        <a:t>4</a:t>
                      </a:r>
                      <a:endParaRPr lang="ja-JP" altLang="en-US" sz="105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altLang="ja-JP" sz="900" dirty="0">
                          <a:latin typeface="+mn-lt"/>
                          <a:ea typeface="+mn-ea"/>
                        </a:rPr>
                        <a:t>≥</a:t>
                      </a:r>
                      <a:r>
                        <a:rPr lang="en-US" altLang="ja-JP" sz="1050" dirty="0">
                          <a:latin typeface="+mn-lt"/>
                          <a:ea typeface="+mn-ea"/>
                        </a:rPr>
                        <a:t>5</a:t>
                      </a:r>
                      <a:endParaRPr lang="ja-JP" altLang="en-US" sz="105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altLang="ja-JP" sz="900" dirty="0">
                          <a:latin typeface="+mn-lt"/>
                          <a:ea typeface="+mn-ea"/>
                        </a:rPr>
                        <a:t>≥</a:t>
                      </a:r>
                      <a:r>
                        <a:rPr lang="en-US" altLang="ja-JP" sz="1050" dirty="0">
                          <a:latin typeface="+mn-lt"/>
                          <a:ea typeface="+mn-ea"/>
                        </a:rPr>
                        <a:t>5</a:t>
                      </a:r>
                      <a:endParaRPr lang="ja-JP" altLang="en-US" sz="1050" dirty="0">
                        <a:latin typeface="+mn-lt"/>
                        <a:ea typeface="+mn-ea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4983549"/>
                  </a:ext>
                </a:extLst>
              </a:tr>
            </a:tbl>
          </a:graphicData>
        </a:graphic>
      </p:graphicFrame>
      <p:sp>
        <p:nvSpPr>
          <p:cNvPr id="4" name="大かっこ 3"/>
          <p:cNvSpPr/>
          <p:nvPr/>
        </p:nvSpPr>
        <p:spPr>
          <a:xfrm>
            <a:off x="8534535" y="1250464"/>
            <a:ext cx="504057" cy="216024"/>
          </a:xfrm>
          <a:prstGeom prst="bracketPair">
            <a:avLst>
              <a:gd name="adj" fmla="val 12032"/>
            </a:avLst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9062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15572</TotalTime>
  <Words>637</Words>
  <Application>Microsoft Office PowerPoint</Application>
  <PresentationFormat>画面に合わせる (16:10)</PresentationFormat>
  <Paragraphs>262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ＭＳ Ｐゴシック</vt:lpstr>
      <vt:lpstr>MS UI Gothic</vt:lpstr>
      <vt:lpstr>ＭＳ 明朝</vt:lpstr>
      <vt:lpstr>游明朝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Ishikura</dc:creator>
  <cp:lastModifiedBy>HP Inc.</cp:lastModifiedBy>
  <cp:revision>252</cp:revision>
  <cp:lastPrinted>2020-05-29T03:28:11Z</cp:lastPrinted>
  <dcterms:created xsi:type="dcterms:W3CDTF">2013-03-16T10:57:47Z</dcterms:created>
  <dcterms:modified xsi:type="dcterms:W3CDTF">2020-10-30T03:06:28Z</dcterms:modified>
</cp:coreProperties>
</file>