
<file path=[Content_Types].xml><?xml version="1.0" encoding="utf-8"?>
<Types xmlns="http://schemas.openxmlformats.org/package/2006/content-types">
  <Default Extension="bin" ContentType="application/vnd.openxmlformats-officedocument.oleObject"/>
  <Default Extension="emf" ContentType="image/x-emf"/>
  <Default Extension="png" ContentType="image/png"/>
  <Default Extension="rels" ContentType="application/vnd.openxmlformats-package.relationships+xml"/>
  <Default Extension="tiff" ContentType="image/tiff"/>
  <Default Extension="xml" ContentType="application/xml"/>
  <Override PartName="/word/document.xml" ContentType="application/vnd.openxmlformats-officedocument.wordprocessingml.document.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word/numbering.xml" ContentType="application/vnd.openxmlformats-officedocument.wordprocessingml.numbering+xml"/>
  <Override PartName="/word/styles.xml" ContentType="application/vnd.openxmlformats-officedocument.wordprocessingml.styles+xml"/>
  <Override PartName="/word/settings.xml" ContentType="application/vnd.openxmlformats-officedocument.wordprocessingml.settings+xml"/>
  <Override PartName="/word/webSettings.xml" ContentType="application/vnd.openxmlformats-officedocument.wordprocessingml.webSettings+xml"/>
  <Override PartName="/word/footnotes.xml" ContentType="application/vnd.openxmlformats-officedocument.wordprocessingml.footnotes+xml"/>
  <Override PartName="/word/endnotes.xml" ContentType="application/vnd.openxmlformats-officedocument.wordprocessingml.endnotes+xml"/>
  <Override PartName="/word/footer1.xml" ContentType="application/vnd.openxmlformats-officedocument.wordprocessingml.footer+xml"/>
  <Override PartName="/word/footer2.xml" ContentType="application/vnd.openxmlformats-officedocument.wordprocessingml.footer+xml"/>
  <Override PartName="/word/footer3.xml" ContentType="application/vnd.openxmlformats-officedocument.wordprocessingml.footer+xml"/>
  <Override PartName="/word/fontTable.xml" ContentType="application/vnd.openxmlformats-officedocument.wordprocessingml.fontTable+xml"/>
  <Override PartName="/word/theme/theme1.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word/document.xml"/><Relationship Id="rId5" Type="http://schemas.microsoft.com/office/2020/02/relationships/classificationlabels" Target="docMetadata/LabelInfo.xml"/><Relationship Id="rId4" Type="http://schemas.openxmlformats.org/officeDocument/2006/relationships/custom-properties" Target="docProps/custom.xml"/></Relationships>
</file>

<file path=word/document.xml><?xml version="1.0" encoding="utf-8"?>
<w:document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body>
    <w:p w14:paraId="767E7873" w14:textId="4B805C47" w:rsidR="00E94131" w:rsidRPr="00956E63" w:rsidRDefault="006F551D" w:rsidP="00956E63">
      <w:pPr>
        <w:jc w:val="center"/>
        <w:rPr>
          <w:i/>
          <w:iCs/>
        </w:rPr>
      </w:pPr>
      <w:r w:rsidRPr="00956E63">
        <w:rPr>
          <w:i/>
          <w:iCs/>
        </w:rPr>
        <w:t xml:space="preserve">Electronic </w:t>
      </w:r>
      <w:r w:rsidR="00D53368" w:rsidRPr="00956E63">
        <w:rPr>
          <w:i/>
          <w:iCs/>
        </w:rPr>
        <w:t>Supporting Information</w:t>
      </w:r>
      <w:r w:rsidR="00956E63" w:rsidRPr="00956E63">
        <w:rPr>
          <w:i/>
          <w:iCs/>
        </w:rPr>
        <w:t xml:space="preserve"> for</w:t>
      </w:r>
    </w:p>
    <w:p w14:paraId="14965DEA" w14:textId="0352621E" w:rsidR="00B34C0F" w:rsidRPr="00563859" w:rsidRDefault="00564D72" w:rsidP="00B34C0F">
      <w:pPr>
        <w:pStyle w:val="NoSpacing"/>
        <w:rPr>
          <w:bCs/>
        </w:rPr>
      </w:pPr>
      <w:bookmarkStart w:id="0" w:name="_Hlk76634961"/>
      <w:bookmarkStart w:id="1" w:name="OLE_LINK3"/>
      <w:r w:rsidRPr="00564D72">
        <w:rPr>
          <w:bCs/>
        </w:rPr>
        <w:t>Total-Body PET of Two Approved PARP Inhibitors: [</w:t>
      </w:r>
      <w:r w:rsidRPr="00384B0B">
        <w:rPr>
          <w:bCs/>
          <w:vertAlign w:val="superscript"/>
        </w:rPr>
        <w:t>18</w:t>
      </w:r>
      <w:r w:rsidRPr="00564D72">
        <w:rPr>
          <w:bCs/>
        </w:rPr>
        <w:t>F]Olaparib and [</w:t>
      </w:r>
      <w:r w:rsidRPr="00384B0B">
        <w:rPr>
          <w:bCs/>
          <w:vertAlign w:val="superscript"/>
        </w:rPr>
        <w:t>11</w:t>
      </w:r>
      <w:r w:rsidRPr="00564D72">
        <w:rPr>
          <w:bCs/>
        </w:rPr>
        <w:t>C]Niraparib</w:t>
      </w:r>
      <w:r w:rsidRPr="00564D72" w:rsidDel="00564D72">
        <w:rPr>
          <w:bCs/>
        </w:rPr>
        <w:t xml:space="preserve"> </w:t>
      </w:r>
      <w:r w:rsidR="00B34C0F" w:rsidRPr="00D84BCA">
        <w:rPr>
          <w:b w:val="0"/>
          <w:bCs/>
        </w:rPr>
        <w:t>Ko</w:t>
      </w:r>
      <w:r>
        <w:rPr>
          <w:b w:val="0"/>
          <w:bCs/>
        </w:rPr>
        <w:t>nstantinos</w:t>
      </w:r>
      <w:r w:rsidR="00B34C0F" w:rsidRPr="00D84BCA">
        <w:rPr>
          <w:b w:val="0"/>
          <w:bCs/>
        </w:rPr>
        <w:t xml:space="preserve"> Plakas</w:t>
      </w:r>
      <w:r w:rsidR="00C50B2B">
        <w:rPr>
          <w:b w:val="0"/>
          <w:bCs/>
        </w:rPr>
        <w:t xml:space="preserve"> Kosta</w:t>
      </w:r>
      <w:r w:rsidR="00B34C0F" w:rsidRPr="00D84BCA">
        <w:rPr>
          <w:b w:val="0"/>
          <w:bCs/>
          <w:vertAlign w:val="superscript"/>
        </w:rPr>
        <w:t>1</w:t>
      </w:r>
      <w:r w:rsidR="003E3E35">
        <w:rPr>
          <w:rFonts w:cs="Arial"/>
          <w:b w:val="0"/>
          <w:bCs/>
          <w:vertAlign w:val="superscript"/>
        </w:rPr>
        <w:t>§</w:t>
      </w:r>
      <w:r w:rsidR="00B34C0F" w:rsidRPr="00D84BCA">
        <w:rPr>
          <w:b w:val="0"/>
          <w:bCs/>
        </w:rPr>
        <w:t xml:space="preserve">, </w:t>
      </w:r>
      <w:r w:rsidR="00B34C0F" w:rsidRPr="00E42231">
        <w:rPr>
          <w:b w:val="0"/>
          <w:bCs/>
        </w:rPr>
        <w:t>Bhasker Radaram</w:t>
      </w:r>
      <w:r w:rsidR="00B34C0F" w:rsidRPr="00D84BCA">
        <w:rPr>
          <w:b w:val="0"/>
          <w:bCs/>
          <w:vertAlign w:val="superscript"/>
        </w:rPr>
        <w:t>2</w:t>
      </w:r>
      <w:r w:rsidR="003E3E35">
        <w:rPr>
          <w:rFonts w:cs="Arial"/>
          <w:b w:val="0"/>
          <w:bCs/>
          <w:vertAlign w:val="superscript"/>
        </w:rPr>
        <w:t>§</w:t>
      </w:r>
      <w:r w:rsidR="00B34C0F" w:rsidRPr="00E42231">
        <w:rPr>
          <w:b w:val="0"/>
          <w:bCs/>
        </w:rPr>
        <w:t xml:space="preserve">, </w:t>
      </w:r>
      <w:r w:rsidR="00396D61" w:rsidRPr="00E42231">
        <w:rPr>
          <w:b w:val="0"/>
          <w:bCs/>
        </w:rPr>
        <w:t>Banafshe Samani</w:t>
      </w:r>
      <w:r w:rsidR="00396D61">
        <w:rPr>
          <w:b w:val="0"/>
          <w:bCs/>
        </w:rPr>
        <w:t xml:space="preserve"> </w:t>
      </w:r>
      <w:r w:rsidR="00B34C0F" w:rsidRPr="00D84BCA">
        <w:rPr>
          <w:b w:val="0"/>
          <w:bCs/>
          <w:vertAlign w:val="superscript"/>
        </w:rPr>
        <w:t>3</w:t>
      </w:r>
      <w:r w:rsidR="00B34C0F" w:rsidRPr="00E42231">
        <w:rPr>
          <w:b w:val="0"/>
          <w:bCs/>
        </w:rPr>
        <w:t xml:space="preserve">, </w:t>
      </w:r>
      <w:r w:rsidR="00B34C0F" w:rsidRPr="00563859">
        <w:rPr>
          <w:b w:val="0"/>
          <w:bCs/>
        </w:rPr>
        <w:t>Chia-Ju Hsieh</w:t>
      </w:r>
      <w:r w:rsidR="00B34C0F" w:rsidRPr="00D84BCA">
        <w:rPr>
          <w:b w:val="0"/>
          <w:bCs/>
          <w:vertAlign w:val="superscript"/>
        </w:rPr>
        <w:t>1</w:t>
      </w:r>
      <w:r w:rsidR="00B34C0F" w:rsidRPr="00563859">
        <w:rPr>
          <w:b w:val="0"/>
          <w:bCs/>
        </w:rPr>
        <w:t>, Anthony Young</w:t>
      </w:r>
      <w:r w:rsidR="00B34C0F" w:rsidRPr="00D84BCA">
        <w:rPr>
          <w:b w:val="0"/>
          <w:bCs/>
          <w:vertAlign w:val="superscript"/>
        </w:rPr>
        <w:t>1</w:t>
      </w:r>
      <w:r w:rsidR="00B34C0F" w:rsidRPr="00563859">
        <w:rPr>
          <w:b w:val="0"/>
          <w:bCs/>
        </w:rPr>
        <w:t>, Alexander Schmitz</w:t>
      </w:r>
      <w:r w:rsidR="00B34C0F" w:rsidRPr="00563859">
        <w:rPr>
          <w:b w:val="0"/>
          <w:bCs/>
          <w:vertAlign w:val="superscript"/>
        </w:rPr>
        <w:t>1</w:t>
      </w:r>
      <w:r w:rsidR="00B34C0F">
        <w:rPr>
          <w:b w:val="0"/>
          <w:bCs/>
        </w:rPr>
        <w:t xml:space="preserve">, </w:t>
      </w:r>
      <w:r w:rsidR="00BC6142">
        <w:rPr>
          <w:b w:val="0"/>
          <w:bCs/>
        </w:rPr>
        <w:t>Catherine Hou</w:t>
      </w:r>
      <w:r w:rsidR="00BC6142" w:rsidRPr="00BC6142">
        <w:rPr>
          <w:b w:val="0"/>
          <w:bCs/>
          <w:vertAlign w:val="superscript"/>
        </w:rPr>
        <w:t>1</w:t>
      </w:r>
      <w:r w:rsidR="00BC6142">
        <w:rPr>
          <w:b w:val="0"/>
          <w:bCs/>
        </w:rPr>
        <w:t xml:space="preserve">, </w:t>
      </w:r>
      <w:r w:rsidR="00B34C0F" w:rsidRPr="00B94084">
        <w:rPr>
          <w:b w:val="0"/>
          <w:bCs/>
        </w:rPr>
        <w:t>Zachary Kelley</w:t>
      </w:r>
      <w:r w:rsidR="00B34C0F" w:rsidRPr="00B94084">
        <w:rPr>
          <w:b w:val="0"/>
          <w:bCs/>
          <w:vertAlign w:val="superscript"/>
        </w:rPr>
        <w:t>2</w:t>
      </w:r>
      <w:r w:rsidR="00B34C0F" w:rsidRPr="00B94084">
        <w:rPr>
          <w:b w:val="0"/>
          <w:bCs/>
        </w:rPr>
        <w:t>,</w:t>
      </w:r>
      <w:r w:rsidR="00B34C0F">
        <w:rPr>
          <w:b w:val="0"/>
          <w:bCs/>
        </w:rPr>
        <w:t xml:space="preserve"> </w:t>
      </w:r>
      <w:r w:rsidR="00B34C0F" w:rsidRPr="00E42231">
        <w:rPr>
          <w:b w:val="0"/>
          <w:bCs/>
        </w:rPr>
        <w:t>Jonathan Yu</w:t>
      </w:r>
      <w:r w:rsidR="00B34C0F" w:rsidRPr="00D84BCA">
        <w:rPr>
          <w:b w:val="0"/>
          <w:bCs/>
          <w:vertAlign w:val="superscript"/>
        </w:rPr>
        <w:t>4</w:t>
      </w:r>
      <w:r w:rsidR="00B34C0F" w:rsidRPr="00E42231">
        <w:rPr>
          <w:b w:val="0"/>
          <w:bCs/>
        </w:rPr>
        <w:t>, Martin Rauch</w:t>
      </w:r>
      <w:r w:rsidR="00B34C0F" w:rsidRPr="00D84BCA">
        <w:rPr>
          <w:b w:val="0"/>
          <w:bCs/>
          <w:vertAlign w:val="superscript"/>
        </w:rPr>
        <w:t>3</w:t>
      </w:r>
      <w:r w:rsidR="00B34C0F" w:rsidRPr="00E42231">
        <w:rPr>
          <w:b w:val="0"/>
          <w:bCs/>
        </w:rPr>
        <w:t>, Tolu Aweda</w:t>
      </w:r>
      <w:r w:rsidR="00B34C0F" w:rsidRPr="00D84BCA">
        <w:rPr>
          <w:b w:val="0"/>
          <w:bCs/>
          <w:vertAlign w:val="superscript"/>
        </w:rPr>
        <w:t>2</w:t>
      </w:r>
      <w:r w:rsidR="00B34C0F" w:rsidRPr="00E42231">
        <w:rPr>
          <w:b w:val="0"/>
          <w:bCs/>
        </w:rPr>
        <w:t>, Nicole Goodwin</w:t>
      </w:r>
      <w:r w:rsidR="00B34C0F" w:rsidRPr="00D84BCA">
        <w:rPr>
          <w:b w:val="0"/>
          <w:bCs/>
          <w:vertAlign w:val="superscript"/>
        </w:rPr>
        <w:t>3</w:t>
      </w:r>
      <w:r w:rsidR="00B34C0F" w:rsidRPr="00E42231">
        <w:rPr>
          <w:b w:val="0"/>
          <w:bCs/>
        </w:rPr>
        <w:t>, Reid Groseclose</w:t>
      </w:r>
      <w:r w:rsidR="00B34C0F" w:rsidRPr="00D84BCA">
        <w:rPr>
          <w:b w:val="0"/>
          <w:bCs/>
          <w:vertAlign w:val="superscript"/>
        </w:rPr>
        <w:t>2</w:t>
      </w:r>
      <w:r w:rsidR="00B34C0F" w:rsidRPr="00E42231">
        <w:rPr>
          <w:b w:val="0"/>
          <w:bCs/>
        </w:rPr>
        <w:t>, Amine Aziez</w:t>
      </w:r>
      <w:r w:rsidR="00B34C0F" w:rsidRPr="00D84BCA">
        <w:rPr>
          <w:b w:val="0"/>
          <w:bCs/>
          <w:vertAlign w:val="superscript"/>
        </w:rPr>
        <w:t>5</w:t>
      </w:r>
      <w:r w:rsidR="00B34C0F" w:rsidRPr="00E42231">
        <w:rPr>
          <w:b w:val="0"/>
          <w:bCs/>
        </w:rPr>
        <w:t>, Hasan Alsaid</w:t>
      </w:r>
      <w:r w:rsidR="00B34C0F" w:rsidRPr="00D84BCA">
        <w:rPr>
          <w:b w:val="0"/>
          <w:bCs/>
          <w:vertAlign w:val="superscript"/>
        </w:rPr>
        <w:t>2</w:t>
      </w:r>
      <w:r w:rsidR="00B34C0F">
        <w:rPr>
          <w:b w:val="0"/>
          <w:bCs/>
          <w:vertAlign w:val="superscript"/>
        </w:rPr>
        <w:t xml:space="preserve">, </w:t>
      </w:r>
      <w:r w:rsidR="00B34C0F" w:rsidRPr="00563859">
        <w:rPr>
          <w:b w:val="0"/>
        </w:rPr>
        <w:t>Robert H. Mach</w:t>
      </w:r>
      <w:r w:rsidR="00B34C0F" w:rsidRPr="00563859">
        <w:rPr>
          <w:b w:val="0"/>
          <w:vertAlign w:val="superscript"/>
        </w:rPr>
        <w:t>1</w:t>
      </w:r>
      <w:r w:rsidR="00B34C0F" w:rsidRPr="00563859">
        <w:rPr>
          <w:b w:val="0"/>
        </w:rPr>
        <w:t>, Hsiaoju S. Lee</w:t>
      </w:r>
      <w:r w:rsidR="00384B0B">
        <w:rPr>
          <w:b w:val="0"/>
        </w:rPr>
        <w:t>*</w:t>
      </w:r>
      <w:r w:rsidR="00B34C0F" w:rsidRPr="00563859">
        <w:rPr>
          <w:b w:val="0"/>
          <w:vertAlign w:val="superscript"/>
        </w:rPr>
        <w:t>1</w:t>
      </w:r>
    </w:p>
    <w:p w14:paraId="740AD008" w14:textId="77777777" w:rsidR="00CA72BE" w:rsidRDefault="00CA72BE" w:rsidP="00CA72BE">
      <w:pPr>
        <w:rPr>
          <w:szCs w:val="24"/>
        </w:rPr>
      </w:pPr>
    </w:p>
    <w:p w14:paraId="228D2996" w14:textId="417FA1E2" w:rsidR="008125C4" w:rsidRDefault="00B94084" w:rsidP="00B94084">
      <w:pPr>
        <w:rPr>
          <w:rFonts w:cs="Arial"/>
          <w:sz w:val="20"/>
          <w:szCs w:val="20"/>
          <w:vertAlign w:val="superscript"/>
          <w:lang w:val="en-GB"/>
        </w:rPr>
      </w:pPr>
      <w:r w:rsidRPr="00B94084">
        <w:rPr>
          <w:rFonts w:cs="Arial"/>
          <w:sz w:val="20"/>
          <w:szCs w:val="20"/>
          <w:vertAlign w:val="superscript"/>
          <w:lang w:val="en-GB"/>
        </w:rPr>
        <w:t>1</w:t>
      </w:r>
      <w:r w:rsidRPr="00B94084">
        <w:rPr>
          <w:rFonts w:cs="Arial"/>
          <w:sz w:val="20"/>
          <w:szCs w:val="20"/>
        </w:rPr>
        <w:t>Division of Nuclear Medicine and Clinical Molecular Imaging, Department of Radiology, Perelman School of Medicine, University of Pennsylvania, Philadelphia, PA 19104</w:t>
      </w:r>
      <w:r w:rsidRPr="00B94084">
        <w:rPr>
          <w:rFonts w:cs="Arial"/>
          <w:sz w:val="20"/>
          <w:szCs w:val="20"/>
          <w:lang w:val="en-GB"/>
        </w:rPr>
        <w:t>, United States</w:t>
      </w:r>
      <w:r w:rsidRPr="00B94084">
        <w:rPr>
          <w:rFonts w:cs="Arial"/>
          <w:sz w:val="20"/>
          <w:szCs w:val="20"/>
          <w:vertAlign w:val="superscript"/>
          <w:lang w:val="en-GB"/>
        </w:rPr>
        <w:t xml:space="preserve">  </w:t>
      </w:r>
    </w:p>
    <w:p w14:paraId="3BFEDB59" w14:textId="0A628036" w:rsidR="008125C4" w:rsidRDefault="00B94084" w:rsidP="00B94084">
      <w:pPr>
        <w:rPr>
          <w:rFonts w:cs="Arial"/>
          <w:sz w:val="20"/>
          <w:szCs w:val="20"/>
        </w:rPr>
      </w:pPr>
      <w:r w:rsidRPr="00B94084">
        <w:rPr>
          <w:rFonts w:cs="Arial"/>
          <w:sz w:val="20"/>
          <w:szCs w:val="20"/>
          <w:vertAlign w:val="superscript"/>
          <w:lang w:val="en-GB"/>
        </w:rPr>
        <w:t>2</w:t>
      </w:r>
      <w:r w:rsidRPr="00B94084">
        <w:rPr>
          <w:rFonts w:cs="Arial"/>
          <w:sz w:val="20"/>
          <w:szCs w:val="20"/>
        </w:rPr>
        <w:t xml:space="preserve">Bioimaging, Pre-Clinical Sciences, Research Technologies, GSK, 1250 S. Collegeville Rd, Collegeville, PA, 19426, United States </w:t>
      </w:r>
    </w:p>
    <w:p w14:paraId="2826E7C8" w14:textId="77777777" w:rsidR="006A2222" w:rsidRDefault="00B94084" w:rsidP="00B94084">
      <w:pPr>
        <w:rPr>
          <w:rFonts w:cs="Arial"/>
          <w:sz w:val="20"/>
          <w:szCs w:val="20"/>
        </w:rPr>
      </w:pPr>
      <w:r w:rsidRPr="00B94084">
        <w:rPr>
          <w:rFonts w:cs="Arial"/>
          <w:sz w:val="20"/>
          <w:szCs w:val="20"/>
          <w:vertAlign w:val="superscript"/>
        </w:rPr>
        <w:t>3</w:t>
      </w:r>
      <w:r w:rsidRPr="00B94084">
        <w:rPr>
          <w:rFonts w:cs="Arial"/>
          <w:sz w:val="20"/>
          <w:szCs w:val="20"/>
        </w:rPr>
        <w:t xml:space="preserve">Modality Platform Technologies GSK, 1250 S. Collegeville Rd, Collegeville, PA, 19426, United States </w:t>
      </w:r>
      <w:r w:rsidRPr="00B94084">
        <w:rPr>
          <w:rFonts w:cs="Arial"/>
          <w:sz w:val="20"/>
          <w:szCs w:val="20"/>
          <w:vertAlign w:val="superscript"/>
          <w:lang w:val="en-GB"/>
        </w:rPr>
        <w:t>4</w:t>
      </w:r>
      <w:r w:rsidRPr="00B94084">
        <w:rPr>
          <w:rFonts w:cs="Arial"/>
          <w:sz w:val="20"/>
          <w:szCs w:val="20"/>
          <w:lang w:val="en-GB"/>
        </w:rPr>
        <w:t>NCTS Research Statistics</w:t>
      </w:r>
      <w:r w:rsidRPr="00B94084">
        <w:rPr>
          <w:rFonts w:cs="Arial"/>
          <w:sz w:val="20"/>
          <w:szCs w:val="20"/>
        </w:rPr>
        <w:t xml:space="preserve"> GSK, 1250 S. Collegeville Rd, Collegeville, PA, 19426, United States </w:t>
      </w:r>
    </w:p>
    <w:p w14:paraId="4EEF237E" w14:textId="3B5866B3" w:rsidR="00B94084" w:rsidRPr="00B94084" w:rsidRDefault="00B94084" w:rsidP="00B94084">
      <w:pPr>
        <w:rPr>
          <w:rFonts w:cs="Arial"/>
          <w:sz w:val="20"/>
          <w:szCs w:val="20"/>
        </w:rPr>
      </w:pPr>
      <w:r w:rsidRPr="00B94084">
        <w:rPr>
          <w:rFonts w:cs="Arial"/>
          <w:sz w:val="20"/>
          <w:szCs w:val="20"/>
          <w:vertAlign w:val="superscript"/>
        </w:rPr>
        <w:t>5</w:t>
      </w:r>
      <w:r w:rsidRPr="00B94084">
        <w:rPr>
          <w:rFonts w:cs="Arial"/>
          <w:sz w:val="20"/>
          <w:szCs w:val="20"/>
          <w:lang w:val="en-GB"/>
        </w:rPr>
        <w:t>Oncology Clinical Development,</w:t>
      </w:r>
      <w:r w:rsidRPr="00B94084">
        <w:rPr>
          <w:rFonts w:cs="Arial"/>
          <w:sz w:val="20"/>
          <w:szCs w:val="20"/>
        </w:rPr>
        <w:t xml:space="preserve"> GSK, Onyx, Neuhofstrasse 4, 6340 Baar, Switzerland</w:t>
      </w:r>
    </w:p>
    <w:p w14:paraId="0C607F2A" w14:textId="77777777" w:rsidR="002933D3" w:rsidRPr="005C0EF2" w:rsidRDefault="002933D3" w:rsidP="002933D3">
      <w:pPr>
        <w:autoSpaceDE w:val="0"/>
        <w:autoSpaceDN w:val="0"/>
        <w:adjustRightInd w:val="0"/>
        <w:spacing w:after="0"/>
        <w:contextualSpacing w:val="0"/>
        <w:jc w:val="left"/>
        <w:rPr>
          <w:rFonts w:cs="Arial"/>
          <w:i/>
          <w:iCs/>
          <w:kern w:val="0"/>
          <w:sz w:val="20"/>
          <w:szCs w:val="20"/>
        </w:rPr>
      </w:pPr>
      <w:r w:rsidRPr="005C0EF2">
        <w:rPr>
          <w:rFonts w:cs="Arial"/>
          <w:sz w:val="20"/>
          <w:szCs w:val="20"/>
          <w:vertAlign w:val="superscript"/>
        </w:rPr>
        <w:t xml:space="preserve">§ </w:t>
      </w:r>
      <w:r w:rsidRPr="005C0EF2">
        <w:rPr>
          <w:rFonts w:cs="Arial"/>
          <w:sz w:val="20"/>
          <w:szCs w:val="20"/>
        </w:rPr>
        <w:t>Authors contributed equally.</w:t>
      </w:r>
    </w:p>
    <w:p w14:paraId="21B72DD9" w14:textId="77777777" w:rsidR="00CA72BE" w:rsidRDefault="00CA72BE" w:rsidP="00CA72BE">
      <w:pPr>
        <w:rPr>
          <w:color w:val="000000" w:themeColor="text1"/>
          <w:szCs w:val="24"/>
        </w:rPr>
      </w:pPr>
    </w:p>
    <w:p w14:paraId="512D050C" w14:textId="77777777" w:rsidR="00CA72BE" w:rsidRPr="002B12B9" w:rsidRDefault="00CA72BE" w:rsidP="00CA72BE">
      <w:pPr>
        <w:rPr>
          <w:color w:val="000000" w:themeColor="text1"/>
          <w:szCs w:val="24"/>
        </w:rPr>
      </w:pPr>
    </w:p>
    <w:bookmarkEnd w:id="0"/>
    <w:bookmarkEnd w:id="1"/>
    <w:p w14:paraId="5094A1A5" w14:textId="77777777" w:rsidR="00C80F61" w:rsidRDefault="00C80F61" w:rsidP="00C80F61">
      <w:pPr>
        <w:pStyle w:val="BodyText"/>
        <w:ind w:left="372" w:right="1440"/>
        <w:rPr>
          <w:spacing w:val="-2"/>
          <w:w w:val="105"/>
          <w:sz w:val="22"/>
          <w:szCs w:val="22"/>
        </w:rPr>
      </w:pPr>
      <w:r w:rsidRPr="007E289D">
        <w:rPr>
          <w:spacing w:val="-2"/>
          <w:w w:val="105"/>
          <w:sz w:val="22"/>
          <w:szCs w:val="22"/>
          <w:vertAlign w:val="superscript"/>
        </w:rPr>
        <w:t>§</w:t>
      </w:r>
      <w:r>
        <w:rPr>
          <w:spacing w:val="-2"/>
          <w:w w:val="105"/>
          <w:sz w:val="22"/>
          <w:szCs w:val="22"/>
        </w:rPr>
        <w:t xml:space="preserve"> Co-first author</w:t>
      </w:r>
    </w:p>
    <w:p w14:paraId="710A2515" w14:textId="77777777" w:rsidR="00C80F61" w:rsidRPr="00D73D42" w:rsidRDefault="00C80F61" w:rsidP="00C80F61">
      <w:pPr>
        <w:pStyle w:val="BodyText"/>
        <w:ind w:left="372" w:right="1440"/>
        <w:rPr>
          <w:sz w:val="22"/>
          <w:szCs w:val="22"/>
        </w:rPr>
        <w:sectPr w:rsidR="00C80F61" w:rsidRPr="00D73D42" w:rsidSect="00C80F61">
          <w:pgSz w:w="12240" w:h="15840"/>
          <w:pgMar w:top="1820" w:right="1710" w:bottom="280" w:left="720" w:header="720" w:footer="720" w:gutter="0"/>
          <w:cols w:space="720"/>
        </w:sectPr>
      </w:pPr>
      <w:r w:rsidRPr="007E289D">
        <w:rPr>
          <w:sz w:val="22"/>
          <w:szCs w:val="22"/>
        </w:rPr>
        <w:t>*</w:t>
      </w:r>
      <w:r>
        <w:rPr>
          <w:sz w:val="22"/>
          <w:szCs w:val="22"/>
        </w:rPr>
        <w:t xml:space="preserve"> </w:t>
      </w:r>
      <w:r w:rsidRPr="007E289D">
        <w:rPr>
          <w:sz w:val="22"/>
          <w:szCs w:val="22"/>
        </w:rPr>
        <w:t>Corresponding</w:t>
      </w:r>
      <w:r w:rsidRPr="007E289D">
        <w:rPr>
          <w:spacing w:val="34"/>
          <w:sz w:val="22"/>
          <w:szCs w:val="22"/>
        </w:rPr>
        <w:t xml:space="preserve"> </w:t>
      </w:r>
      <w:r w:rsidRPr="007E289D">
        <w:rPr>
          <w:spacing w:val="-2"/>
          <w:sz w:val="22"/>
          <w:szCs w:val="22"/>
        </w:rPr>
        <w:t>author</w:t>
      </w:r>
      <w:r>
        <w:rPr>
          <w:spacing w:val="-2"/>
          <w:sz w:val="22"/>
          <w:szCs w:val="22"/>
        </w:rPr>
        <w:t>: Hsiaoju S. Lee</w:t>
      </w:r>
    </w:p>
    <w:p w14:paraId="27983E81" w14:textId="1B3C81BF" w:rsidR="006F551D" w:rsidRPr="00133872" w:rsidRDefault="006F551D" w:rsidP="00237851">
      <w:pPr>
        <w:spacing w:line="259" w:lineRule="auto"/>
        <w:contextualSpacing w:val="0"/>
        <w:jc w:val="left"/>
        <w:rPr>
          <w:b/>
          <w:bCs/>
          <w:szCs w:val="24"/>
        </w:rPr>
      </w:pPr>
      <w:r w:rsidRPr="00133872">
        <w:rPr>
          <w:b/>
          <w:bCs/>
          <w:szCs w:val="24"/>
        </w:rPr>
        <w:lastRenderedPageBreak/>
        <w:t>Contents:</w:t>
      </w:r>
    </w:p>
    <w:p w14:paraId="16A29456" w14:textId="1B87856F" w:rsidR="006F551D" w:rsidRPr="001B5E49" w:rsidRDefault="006F551D" w:rsidP="006F551D">
      <w:pPr>
        <w:rPr>
          <w:bCs/>
          <w:szCs w:val="24"/>
        </w:rPr>
      </w:pPr>
      <w:r w:rsidRPr="001B5E49">
        <w:rPr>
          <w:bCs/>
          <w:szCs w:val="24"/>
        </w:rPr>
        <w:t>Materials and Methods</w:t>
      </w:r>
      <w:r>
        <w:rPr>
          <w:rFonts w:eastAsia="MS PGothic"/>
          <w:color w:val="000000" w:themeColor="text1"/>
          <w:kern w:val="24"/>
        </w:rPr>
        <w:t>………………………………………………………………………..S</w:t>
      </w:r>
      <w:r w:rsidR="00027928">
        <w:rPr>
          <w:rFonts w:eastAsia="MS PGothic"/>
          <w:color w:val="000000" w:themeColor="text1"/>
          <w:kern w:val="24"/>
        </w:rPr>
        <w:t>2</w:t>
      </w:r>
    </w:p>
    <w:p w14:paraId="762166EE" w14:textId="522845B0" w:rsidR="006F551D" w:rsidRPr="00A37043" w:rsidRDefault="00CF090C" w:rsidP="00DC40EB">
      <w:pPr>
        <w:jc w:val="left"/>
      </w:pPr>
      <w:r>
        <w:t xml:space="preserve">Synthesis of </w:t>
      </w:r>
      <w:r w:rsidR="00C0165E">
        <w:t xml:space="preserve">Niraparib </w:t>
      </w:r>
      <w:r w:rsidR="0065385A">
        <w:t>P</w:t>
      </w:r>
      <w:r w:rsidR="00F22749">
        <w:t>recursor</w:t>
      </w:r>
      <w:r w:rsidR="0086676F">
        <w:t xml:space="preserve"> </w:t>
      </w:r>
      <w:r w:rsidR="00DC40EB">
        <w:t xml:space="preserve">and </w:t>
      </w:r>
      <w:r w:rsidR="0065385A">
        <w:t>I</w:t>
      </w:r>
      <w:r w:rsidR="00DC40EB">
        <w:t xml:space="preserve">ntermediates </w:t>
      </w:r>
      <w:r w:rsidR="00AA2516">
        <w:tab/>
      </w:r>
      <w:r w:rsidR="006F551D">
        <w:rPr>
          <w:rFonts w:eastAsia="MS PGothic"/>
          <w:color w:val="000000" w:themeColor="text1"/>
          <w:kern w:val="24"/>
        </w:rPr>
        <w:t>……</w:t>
      </w:r>
      <w:r w:rsidR="00936149">
        <w:rPr>
          <w:rFonts w:eastAsia="MS PGothic"/>
          <w:color w:val="000000" w:themeColor="text1"/>
          <w:kern w:val="24"/>
        </w:rPr>
        <w:tab/>
      </w:r>
      <w:r w:rsidR="00936149">
        <w:rPr>
          <w:rFonts w:eastAsia="MS PGothic"/>
          <w:color w:val="000000" w:themeColor="text1"/>
          <w:kern w:val="24"/>
        </w:rPr>
        <w:tab/>
      </w:r>
      <w:r w:rsidR="00936149">
        <w:rPr>
          <w:rFonts w:eastAsia="MS PGothic"/>
          <w:color w:val="000000" w:themeColor="text1"/>
          <w:kern w:val="24"/>
        </w:rPr>
        <w:tab/>
      </w:r>
      <w:r w:rsidR="00936149">
        <w:rPr>
          <w:rFonts w:eastAsia="MS PGothic"/>
          <w:color w:val="000000" w:themeColor="text1"/>
          <w:kern w:val="24"/>
        </w:rPr>
        <w:tab/>
      </w:r>
      <w:r w:rsidR="00C0165E">
        <w:rPr>
          <w:rFonts w:eastAsia="MS PGothic"/>
          <w:color w:val="000000" w:themeColor="text1"/>
          <w:kern w:val="24"/>
        </w:rPr>
        <w:t>…</w:t>
      </w:r>
      <w:r w:rsidR="00A12162">
        <w:rPr>
          <w:rFonts w:eastAsia="MS PGothic"/>
          <w:color w:val="000000" w:themeColor="text1"/>
          <w:kern w:val="24"/>
        </w:rPr>
        <w:t xml:space="preserve">  </w:t>
      </w:r>
      <w:r w:rsidR="006F551D">
        <w:rPr>
          <w:rFonts w:eastAsia="MS PGothic"/>
          <w:color w:val="000000" w:themeColor="text1"/>
          <w:kern w:val="24"/>
        </w:rPr>
        <w:t>S</w:t>
      </w:r>
      <w:r w:rsidR="00936149">
        <w:rPr>
          <w:rFonts w:eastAsia="MS PGothic"/>
          <w:color w:val="000000" w:themeColor="text1"/>
          <w:kern w:val="24"/>
        </w:rPr>
        <w:t>3</w:t>
      </w:r>
    </w:p>
    <w:p w14:paraId="28BC2D21" w14:textId="3B075055" w:rsidR="00D32F08" w:rsidRPr="00A37043" w:rsidRDefault="00877120" w:rsidP="00D32F08">
      <w:r w:rsidRPr="00877120">
        <w:t>Cold Chemistry Development for Niraparib</w:t>
      </w:r>
      <w:r>
        <w:rPr>
          <w:rFonts w:eastAsia="MS PGothic"/>
          <w:color w:val="000000" w:themeColor="text1"/>
          <w:kern w:val="24"/>
        </w:rPr>
        <w:t xml:space="preserve"> </w:t>
      </w:r>
      <w:r w:rsidR="00D32F08">
        <w:rPr>
          <w:rFonts w:eastAsia="MS PGothic"/>
          <w:color w:val="000000" w:themeColor="text1"/>
          <w:kern w:val="24"/>
        </w:rPr>
        <w:t>……………………………………………</w:t>
      </w:r>
      <w:r w:rsidR="00643D99">
        <w:rPr>
          <w:rFonts w:eastAsia="MS PGothic"/>
          <w:color w:val="000000" w:themeColor="text1"/>
          <w:kern w:val="24"/>
        </w:rPr>
        <w:t>...</w:t>
      </w:r>
      <w:r w:rsidR="00A12162">
        <w:rPr>
          <w:rFonts w:eastAsia="MS PGothic"/>
          <w:color w:val="000000" w:themeColor="text1"/>
          <w:kern w:val="24"/>
        </w:rPr>
        <w:t xml:space="preserve">  </w:t>
      </w:r>
      <w:r w:rsidR="00D32F08">
        <w:rPr>
          <w:rFonts w:eastAsia="MS PGothic"/>
          <w:color w:val="000000" w:themeColor="text1"/>
          <w:kern w:val="24"/>
        </w:rPr>
        <w:t>S</w:t>
      </w:r>
      <w:r w:rsidR="00155B36">
        <w:rPr>
          <w:rFonts w:eastAsia="MS PGothic"/>
          <w:color w:val="000000" w:themeColor="text1"/>
          <w:kern w:val="24"/>
        </w:rPr>
        <w:t>7</w:t>
      </w:r>
    </w:p>
    <w:p w14:paraId="1F34B175" w14:textId="7BE4E426" w:rsidR="00FD5777" w:rsidRDefault="00FE54ED" w:rsidP="00266820">
      <w:pPr>
        <w:jc w:val="left"/>
      </w:pPr>
      <w:r>
        <w:t xml:space="preserve">Synthesis of </w:t>
      </w:r>
      <w:r w:rsidR="00FD5777">
        <w:t>Olaparib</w:t>
      </w:r>
      <w:r w:rsidR="00266820">
        <w:t xml:space="preserve"> </w:t>
      </w:r>
      <w:r w:rsidR="0065385A">
        <w:t>P</w:t>
      </w:r>
      <w:r w:rsidR="00FD5777">
        <w:t>recursor……...…………</w:t>
      </w:r>
      <w:r w:rsidR="00FD5777">
        <w:rPr>
          <w:rFonts w:eastAsia="MS PGothic"/>
          <w:color w:val="000000" w:themeColor="text1"/>
          <w:kern w:val="24"/>
        </w:rPr>
        <w:t>…</w:t>
      </w:r>
      <w:r w:rsidR="00A061F6">
        <w:rPr>
          <w:rFonts w:eastAsia="MS PGothic"/>
          <w:color w:val="000000" w:themeColor="text1"/>
          <w:kern w:val="24"/>
        </w:rPr>
        <w:t xml:space="preserve">   </w:t>
      </w:r>
      <w:r w:rsidR="00FD5777">
        <w:rPr>
          <w:rFonts w:eastAsia="MS PGothic"/>
          <w:color w:val="000000" w:themeColor="text1"/>
          <w:kern w:val="24"/>
        </w:rPr>
        <w:t>…………………………………</w:t>
      </w:r>
      <w:r w:rsidR="0058298D">
        <w:rPr>
          <w:rFonts w:eastAsia="MS PGothic"/>
          <w:color w:val="000000" w:themeColor="text1"/>
          <w:kern w:val="24"/>
        </w:rPr>
        <w:t>….</w:t>
      </w:r>
      <w:r w:rsidR="00FD5777">
        <w:rPr>
          <w:rFonts w:eastAsia="MS PGothic"/>
          <w:color w:val="000000" w:themeColor="text1"/>
          <w:kern w:val="24"/>
        </w:rPr>
        <w:t>S1</w:t>
      </w:r>
      <w:r w:rsidR="00EF172B">
        <w:rPr>
          <w:rFonts w:eastAsia="MS PGothic"/>
          <w:color w:val="000000" w:themeColor="text1"/>
          <w:kern w:val="24"/>
        </w:rPr>
        <w:t>3</w:t>
      </w:r>
    </w:p>
    <w:p w14:paraId="7A76A16F" w14:textId="5830A7EA" w:rsidR="006F551D" w:rsidRPr="009F6F56" w:rsidRDefault="009F6F56" w:rsidP="006F551D">
      <w:r w:rsidRPr="009F6F56">
        <w:t>Optimization of the [</w:t>
      </w:r>
      <w:r w:rsidRPr="009F6F56">
        <w:rPr>
          <w:vertAlign w:val="superscript"/>
        </w:rPr>
        <w:t>11</w:t>
      </w:r>
      <w:r w:rsidRPr="009F6F56">
        <w:t>C]Niraparib</w:t>
      </w:r>
      <w:r w:rsidR="00F00FFF">
        <w:t xml:space="preserve"> Radiosynthesis</w:t>
      </w:r>
      <w:r w:rsidR="00AE53C4">
        <w:t xml:space="preserve">   </w:t>
      </w:r>
      <w:r w:rsidR="006258CA">
        <w:t>……</w:t>
      </w:r>
      <w:r w:rsidR="006F551D" w:rsidRPr="00A37043">
        <w:t xml:space="preserve"> </w:t>
      </w:r>
      <w:r w:rsidR="006F551D">
        <w:rPr>
          <w:rFonts w:eastAsia="MS PGothic"/>
          <w:color w:val="000000" w:themeColor="text1"/>
          <w:kern w:val="24"/>
        </w:rPr>
        <w:t>……………………………...</w:t>
      </w:r>
      <w:r w:rsidR="004B74EC">
        <w:rPr>
          <w:rFonts w:eastAsia="MS PGothic"/>
          <w:color w:val="000000" w:themeColor="text1"/>
          <w:kern w:val="24"/>
        </w:rPr>
        <w:t>.</w:t>
      </w:r>
      <w:r w:rsidR="006F551D">
        <w:rPr>
          <w:rFonts w:eastAsia="MS PGothic"/>
          <w:color w:val="000000" w:themeColor="text1"/>
          <w:kern w:val="24"/>
        </w:rPr>
        <w:t>S</w:t>
      </w:r>
      <w:r w:rsidR="00702DDB">
        <w:rPr>
          <w:rFonts w:eastAsia="MS PGothic"/>
          <w:color w:val="000000" w:themeColor="text1"/>
          <w:kern w:val="24"/>
        </w:rPr>
        <w:t>1</w:t>
      </w:r>
      <w:r w:rsidR="00EF172B">
        <w:rPr>
          <w:rFonts w:eastAsia="MS PGothic"/>
          <w:color w:val="000000" w:themeColor="text1"/>
          <w:kern w:val="24"/>
        </w:rPr>
        <w:t>3</w:t>
      </w:r>
    </w:p>
    <w:p w14:paraId="341C0B99" w14:textId="6B34F17C" w:rsidR="006F551D" w:rsidRPr="00A37043" w:rsidRDefault="00CD756F" w:rsidP="006F551D">
      <w:pPr>
        <w:rPr>
          <w:rFonts w:eastAsia="MS PGothic"/>
          <w:color w:val="000000" w:themeColor="text1"/>
          <w:kern w:val="24"/>
        </w:rPr>
      </w:pPr>
      <w:r w:rsidRPr="00CD756F">
        <w:t>Radiosynthesis of [</w:t>
      </w:r>
      <w:r w:rsidRPr="00CD756F">
        <w:rPr>
          <w:vertAlign w:val="superscript"/>
        </w:rPr>
        <w:t>18</w:t>
      </w:r>
      <w:r w:rsidRPr="00CD756F">
        <w:t>F]Olaparib Using IBA Synthera Synthesis Module</w:t>
      </w:r>
      <w:r>
        <w:t xml:space="preserve"> </w:t>
      </w:r>
      <w:r w:rsidR="001D4D9C">
        <w:t>…</w:t>
      </w:r>
      <w:r w:rsidR="00AF1143">
        <w:tab/>
      </w:r>
      <w:r w:rsidR="00AF1143">
        <w:tab/>
      </w:r>
      <w:r w:rsidR="00AF1143">
        <w:rPr>
          <w:rFonts w:eastAsia="MS PGothic"/>
          <w:color w:val="000000" w:themeColor="text1"/>
          <w:kern w:val="24"/>
        </w:rPr>
        <w:t xml:space="preserve"> </w:t>
      </w:r>
      <w:r w:rsidR="006F551D">
        <w:rPr>
          <w:rFonts w:eastAsia="MS PGothic"/>
          <w:color w:val="000000" w:themeColor="text1"/>
          <w:kern w:val="24"/>
        </w:rPr>
        <w:t>...S</w:t>
      </w:r>
      <w:r w:rsidR="00F66FA3">
        <w:rPr>
          <w:rFonts w:eastAsia="MS PGothic"/>
          <w:color w:val="000000" w:themeColor="text1"/>
          <w:kern w:val="24"/>
        </w:rPr>
        <w:t>18</w:t>
      </w:r>
    </w:p>
    <w:p w14:paraId="6A1C72BB" w14:textId="25D0B070" w:rsidR="00A47488" w:rsidRPr="001E14FA" w:rsidRDefault="00AF1143" w:rsidP="001E14FA">
      <w:pPr>
        <w:jc w:val="left"/>
        <w:rPr>
          <w:b/>
          <w:bCs/>
          <w:sz w:val="22"/>
          <w:u w:val="single"/>
        </w:rPr>
      </w:pPr>
      <w:r w:rsidRPr="001E14FA">
        <w:rPr>
          <w:sz w:val="22"/>
        </w:rPr>
        <w:t>TB-PET Studies</w:t>
      </w:r>
      <w:r w:rsidR="001E14FA" w:rsidRPr="001E14FA">
        <w:rPr>
          <w:sz w:val="22"/>
        </w:rPr>
        <w:t xml:space="preserve"> and </w:t>
      </w:r>
      <w:r w:rsidR="00A47488">
        <w:t>Metabolite analysi</w:t>
      </w:r>
      <w:r w:rsidR="00524E08">
        <w:t>s</w:t>
      </w:r>
      <w:r w:rsidR="00524E08">
        <w:tab/>
      </w:r>
      <w:r w:rsidR="00524E08">
        <w:tab/>
      </w:r>
      <w:r w:rsidR="001E14FA">
        <w:rPr>
          <w:rFonts w:eastAsia="MS PGothic"/>
          <w:color w:val="000000" w:themeColor="text1"/>
          <w:kern w:val="24"/>
        </w:rPr>
        <w:tab/>
      </w:r>
      <w:r w:rsidR="001E14FA">
        <w:rPr>
          <w:rFonts w:eastAsia="MS PGothic"/>
          <w:color w:val="000000" w:themeColor="text1"/>
          <w:kern w:val="24"/>
        </w:rPr>
        <w:tab/>
      </w:r>
      <w:r w:rsidR="001E14FA">
        <w:rPr>
          <w:rFonts w:eastAsia="MS PGothic"/>
          <w:color w:val="000000" w:themeColor="text1"/>
          <w:kern w:val="24"/>
        </w:rPr>
        <w:tab/>
      </w:r>
      <w:r w:rsidR="001E14FA">
        <w:rPr>
          <w:rFonts w:eastAsia="MS PGothic"/>
          <w:color w:val="000000" w:themeColor="text1"/>
          <w:kern w:val="24"/>
        </w:rPr>
        <w:tab/>
      </w:r>
      <w:r w:rsidR="00524E08">
        <w:rPr>
          <w:rFonts w:eastAsia="MS PGothic"/>
          <w:color w:val="000000" w:themeColor="text1"/>
          <w:kern w:val="24"/>
        </w:rPr>
        <w:tab/>
        <w:t xml:space="preserve">    </w:t>
      </w:r>
      <w:r w:rsidR="00A47488">
        <w:rPr>
          <w:rFonts w:eastAsia="MS PGothic"/>
          <w:color w:val="000000" w:themeColor="text1"/>
          <w:kern w:val="24"/>
        </w:rPr>
        <w:t>S</w:t>
      </w:r>
      <w:r w:rsidR="007E5856">
        <w:rPr>
          <w:rFonts w:eastAsia="MS PGothic"/>
          <w:color w:val="000000" w:themeColor="text1"/>
          <w:kern w:val="24"/>
        </w:rPr>
        <w:t>2</w:t>
      </w:r>
      <w:r w:rsidR="00F66FA3">
        <w:rPr>
          <w:rFonts w:eastAsia="MS PGothic"/>
          <w:color w:val="000000" w:themeColor="text1"/>
          <w:kern w:val="24"/>
        </w:rPr>
        <w:t>1</w:t>
      </w:r>
    </w:p>
    <w:p w14:paraId="558BE1AF" w14:textId="130B596C" w:rsidR="006F551D" w:rsidRPr="00E94131" w:rsidRDefault="006F551D" w:rsidP="00E94131">
      <w:pPr>
        <w:rPr>
          <w:b/>
          <w:bCs/>
        </w:rPr>
      </w:pPr>
    </w:p>
    <w:p w14:paraId="7CB5C4A5" w14:textId="77777777" w:rsidR="002A22F7" w:rsidRDefault="002A22F7" w:rsidP="00E94131"/>
    <w:p w14:paraId="3AA6BEE1" w14:textId="77777777" w:rsidR="0031197F" w:rsidRDefault="0031197F" w:rsidP="00E94131"/>
    <w:p w14:paraId="04BE4973" w14:textId="77777777" w:rsidR="0031197F" w:rsidRDefault="0031197F" w:rsidP="00E94131"/>
    <w:p w14:paraId="49505161" w14:textId="77777777" w:rsidR="0031197F" w:rsidRDefault="0031197F" w:rsidP="00E94131"/>
    <w:p w14:paraId="5FD18DD1" w14:textId="77777777" w:rsidR="0031197F" w:rsidRDefault="0031197F" w:rsidP="00E94131"/>
    <w:p w14:paraId="35BB56B9" w14:textId="77777777" w:rsidR="0031197F" w:rsidRDefault="0031197F" w:rsidP="00E94131"/>
    <w:p w14:paraId="65EE9C39" w14:textId="77777777" w:rsidR="0031197F" w:rsidRDefault="0031197F" w:rsidP="00E94131"/>
    <w:p w14:paraId="1ADC8D7F" w14:textId="77777777" w:rsidR="0031197F" w:rsidRDefault="0031197F" w:rsidP="00E94131"/>
    <w:p w14:paraId="2A58C4A6" w14:textId="77777777" w:rsidR="0031197F" w:rsidRDefault="0031197F" w:rsidP="00E94131"/>
    <w:p w14:paraId="767609E3" w14:textId="77777777" w:rsidR="0031197F" w:rsidRDefault="0031197F" w:rsidP="00E94131"/>
    <w:p w14:paraId="45B24979" w14:textId="77777777" w:rsidR="0031197F" w:rsidRDefault="0031197F" w:rsidP="00E94131"/>
    <w:p w14:paraId="74A741DC" w14:textId="77777777" w:rsidR="0031197F" w:rsidRDefault="0031197F" w:rsidP="00E94131"/>
    <w:p w14:paraId="22FD1A2E" w14:textId="77777777" w:rsidR="0031197F" w:rsidRDefault="0031197F" w:rsidP="00E94131"/>
    <w:p w14:paraId="54090C37" w14:textId="77777777" w:rsidR="0031197F" w:rsidRDefault="0031197F" w:rsidP="00E94131"/>
    <w:p w14:paraId="5B1DF8DA" w14:textId="77777777" w:rsidR="0031197F" w:rsidRDefault="0031197F" w:rsidP="00E94131"/>
    <w:p w14:paraId="0F01DE60" w14:textId="77777777" w:rsidR="0031197F" w:rsidRDefault="0031197F" w:rsidP="00E94131"/>
    <w:p w14:paraId="7446D83C" w14:textId="77777777" w:rsidR="0031197F" w:rsidRDefault="0031197F" w:rsidP="00E94131"/>
    <w:p w14:paraId="36B6A502" w14:textId="77777777" w:rsidR="0031197F" w:rsidRDefault="0031197F" w:rsidP="00E94131"/>
    <w:p w14:paraId="7FB86601" w14:textId="77777777" w:rsidR="0031197F" w:rsidRDefault="0031197F" w:rsidP="00E94131"/>
    <w:p w14:paraId="535634F4" w14:textId="77777777" w:rsidR="0031197F" w:rsidRDefault="0031197F" w:rsidP="00E94131"/>
    <w:p w14:paraId="66A20FE7" w14:textId="77777777" w:rsidR="0031197F" w:rsidRDefault="0031197F" w:rsidP="00E94131"/>
    <w:p w14:paraId="375DB840" w14:textId="77777777" w:rsidR="00420466" w:rsidRDefault="00420466" w:rsidP="00E94131"/>
    <w:p w14:paraId="7F88C2C7" w14:textId="77777777" w:rsidR="002F5197" w:rsidRDefault="002F5197" w:rsidP="00E94131">
      <w:pPr>
        <w:rPr>
          <w:b/>
          <w:bCs/>
        </w:rPr>
      </w:pPr>
    </w:p>
    <w:p w14:paraId="0B7843B4" w14:textId="77777777" w:rsidR="00027928" w:rsidRDefault="00027928" w:rsidP="00E94131">
      <w:pPr>
        <w:rPr>
          <w:b/>
          <w:bCs/>
        </w:rPr>
      </w:pPr>
    </w:p>
    <w:p w14:paraId="1804D9B9" w14:textId="77777777" w:rsidR="00027928" w:rsidRDefault="00027928" w:rsidP="00E94131">
      <w:pPr>
        <w:rPr>
          <w:b/>
          <w:bCs/>
        </w:rPr>
      </w:pPr>
    </w:p>
    <w:p w14:paraId="5165B6C9" w14:textId="77777777" w:rsidR="00027928" w:rsidRDefault="00027928">
      <w:pPr>
        <w:spacing w:line="259" w:lineRule="auto"/>
        <w:contextualSpacing w:val="0"/>
        <w:jc w:val="left"/>
        <w:rPr>
          <w:b/>
          <w:bCs/>
        </w:rPr>
      </w:pPr>
      <w:r>
        <w:rPr>
          <w:b/>
          <w:bCs/>
        </w:rPr>
        <w:br w:type="page"/>
      </w:r>
    </w:p>
    <w:p w14:paraId="03565A83" w14:textId="2F842D67" w:rsidR="00E94131" w:rsidRPr="00E94131" w:rsidRDefault="00D53368" w:rsidP="00E94131">
      <w:pPr>
        <w:rPr>
          <w:b/>
          <w:bCs/>
        </w:rPr>
      </w:pPr>
      <w:r w:rsidRPr="00E94131">
        <w:rPr>
          <w:b/>
          <w:bCs/>
        </w:rPr>
        <w:lastRenderedPageBreak/>
        <w:t>Materials</w:t>
      </w:r>
      <w:r w:rsidR="00027928">
        <w:rPr>
          <w:b/>
          <w:bCs/>
        </w:rPr>
        <w:t xml:space="preserve"> and Methods</w:t>
      </w:r>
      <w:r w:rsidRPr="00E94131">
        <w:rPr>
          <w:b/>
          <w:bCs/>
        </w:rPr>
        <w:t xml:space="preserve">: </w:t>
      </w:r>
    </w:p>
    <w:p w14:paraId="7FA69AC8" w14:textId="77777777" w:rsidR="00E94131" w:rsidRDefault="00E94131" w:rsidP="00E94131"/>
    <w:p w14:paraId="012CFC6D" w14:textId="3B1B3DB1" w:rsidR="00E94131" w:rsidRDefault="00F46C24" w:rsidP="00E94131">
      <w:r w:rsidRPr="00FF10D1">
        <w:t>The standard compound</w:t>
      </w:r>
      <w:r w:rsidR="001B19AC">
        <w:t>,</w:t>
      </w:r>
      <w:r w:rsidRPr="00FF10D1">
        <w:t xml:space="preserve"> </w:t>
      </w:r>
      <w:r>
        <w:t xml:space="preserve">niraparib </w:t>
      </w:r>
      <w:r w:rsidR="00081F93" w:rsidRPr="003C3334">
        <w:rPr>
          <w:bCs/>
          <w:szCs w:val="21"/>
        </w:rPr>
        <w:t>GSK3985771C</w:t>
      </w:r>
      <w:r>
        <w:rPr>
          <w:b/>
          <w:bCs/>
        </w:rPr>
        <w:t xml:space="preserve"> </w:t>
      </w:r>
      <w:r w:rsidRPr="00BF2817">
        <w:t>(</w:t>
      </w:r>
      <w:r w:rsidRPr="00D57262">
        <w:t>nonradioactive</w:t>
      </w:r>
      <w:r w:rsidRPr="00BF2817">
        <w:t xml:space="preserve"> standard)</w:t>
      </w:r>
      <w:r w:rsidRPr="00D57262">
        <w:t xml:space="preserve"> </w:t>
      </w:r>
      <w:r>
        <w:t xml:space="preserve">and its precursor </w:t>
      </w:r>
      <w:r w:rsidRPr="00592CEA">
        <w:t>GSK4183735A</w:t>
      </w:r>
      <w:r>
        <w:t>, standard compound of Olaparib</w:t>
      </w:r>
      <w:r w:rsidR="00FC32A8">
        <w:rPr>
          <w:b/>
          <w:bCs/>
        </w:rPr>
        <w:t xml:space="preserve"> </w:t>
      </w:r>
      <w:r w:rsidRPr="00BF2817">
        <w:t>(</w:t>
      </w:r>
      <w:r w:rsidRPr="00D57262">
        <w:t>nonradioactive</w:t>
      </w:r>
      <w:r w:rsidRPr="00BF2817">
        <w:t xml:space="preserve"> standard)</w:t>
      </w:r>
      <w:r>
        <w:t xml:space="preserve"> and its precursor </w:t>
      </w:r>
      <w:r w:rsidR="003C7946">
        <w:rPr>
          <w:b/>
          <w:bCs/>
        </w:rPr>
        <w:t>4</w:t>
      </w:r>
      <w:r>
        <w:t xml:space="preserve"> (synthesized by Wuxi AppTec,</w:t>
      </w:r>
      <w:r w:rsidR="00870E2D">
        <w:t xml:space="preserve"> a contract research organization,</w:t>
      </w:r>
      <w:r>
        <w:t xml:space="preserve"> </w:t>
      </w:r>
      <w:r w:rsidR="009F050E">
        <w:t>Shanghai</w:t>
      </w:r>
      <w:r>
        <w:t>, China) was provided by G</w:t>
      </w:r>
      <w:r w:rsidR="009F050E">
        <w:t>SK</w:t>
      </w:r>
      <w:r>
        <w:t>.</w:t>
      </w:r>
      <w:r w:rsidR="3B3FEB2A">
        <w:t xml:space="preserve"> </w:t>
      </w:r>
      <w:r w:rsidR="007A044D">
        <w:t xml:space="preserve">All the </w:t>
      </w:r>
      <w:r w:rsidR="008A6E64">
        <w:t xml:space="preserve">chemicals for cold chemistry development was purchased from </w:t>
      </w:r>
      <w:r w:rsidR="00876440">
        <w:t>S</w:t>
      </w:r>
      <w:r w:rsidR="008A6E64">
        <w:t>igma-</w:t>
      </w:r>
      <w:r w:rsidR="00876440">
        <w:t>A</w:t>
      </w:r>
      <w:r w:rsidR="008A6E64">
        <w:t>ldrich</w:t>
      </w:r>
      <w:r w:rsidR="00AF7090">
        <w:t xml:space="preserve"> except </w:t>
      </w:r>
      <w:r w:rsidR="001A6B9D">
        <w:t xml:space="preserve">BTMG from </w:t>
      </w:r>
      <w:r w:rsidR="00876440">
        <w:t>C</w:t>
      </w:r>
      <w:r w:rsidR="001A6B9D">
        <w:t>ombi-blocks and ethanol from</w:t>
      </w:r>
      <w:r w:rsidR="00883098">
        <w:t xml:space="preserve"> </w:t>
      </w:r>
      <w:r w:rsidR="001A6B9D">
        <w:t>KOPTEC and used as received.</w:t>
      </w:r>
      <w:r w:rsidR="00883098">
        <w:t xml:space="preserve"> Cold chemistry was developed at GlaxoSmithKline, </w:t>
      </w:r>
      <w:r w:rsidR="00F04280">
        <w:t xml:space="preserve">PA, USA. </w:t>
      </w:r>
      <w:r w:rsidR="3B3FEB2A">
        <w:t xml:space="preserve">Sodium hydroxide, hydrochloric acid, hydrogen peroxide, and HPLC grade methanol and acetonitrile, acetone were purchased from Sigma-Aldrich corporation, USA. Anhydrous DMF was purchased from Acros Organics, USA. All </w:t>
      </w:r>
      <w:r w:rsidR="009F050E">
        <w:t>gases</w:t>
      </w:r>
      <w:r w:rsidR="3B3FEB2A">
        <w:t xml:space="preserve"> including hydrogen (HY R300), helium (HE R300) and anhydrous ammonia (AM AH200N705) were purchased from Airgas Inc. USA. Deionized Ultra-Filtered Water (DIUF) was purchased from Fisher scientific, USA. Ethanol 200 proof was purchased from Deacon laboratories Inc. PA, USA. All the chemicals were used without any further purification. The sep-pak cartridge </w:t>
      </w:r>
      <w:r w:rsidR="3B3FEB2A" w:rsidRPr="00715790">
        <w:rPr>
          <w:vertAlign w:val="superscript"/>
        </w:rPr>
        <w:t>t</w:t>
      </w:r>
      <w:r w:rsidR="3B3FEB2A">
        <w:t>C</w:t>
      </w:r>
      <w:r w:rsidR="3B3FEB2A" w:rsidRPr="79A9C3A0">
        <w:rPr>
          <w:vertAlign w:val="subscript"/>
        </w:rPr>
        <w:t>18</w:t>
      </w:r>
      <w:r w:rsidR="3B3FEB2A">
        <w:t xml:space="preserve"> vac 3 cc, was purchased from Waters corporation, USA. Millex GS 0.22 μm filters were from Merck Millipore Ltd. Semi-preparative HPLC column (Agilent Zorbax XBD C</w:t>
      </w:r>
      <w:r w:rsidR="3B3FEB2A" w:rsidRPr="79A9C3A0">
        <w:rPr>
          <w:vertAlign w:val="subscript"/>
        </w:rPr>
        <w:t>18</w:t>
      </w:r>
      <w:r w:rsidR="3B3FEB2A">
        <w:t xml:space="preserve"> 5.0 μm 250 mm x 4.6 mm) was obtained from Zorbax, while the Synthra HCN Plus synthesis module which was purchased from Synthra GmbH, Hamburg, Germany. QC HPLC column: Waters BEH C</w:t>
      </w:r>
      <w:r w:rsidR="3B3FEB2A" w:rsidRPr="79A9C3A0">
        <w:rPr>
          <w:vertAlign w:val="subscript"/>
        </w:rPr>
        <w:t>18</w:t>
      </w:r>
      <w:r w:rsidR="3B3FEB2A">
        <w:t xml:space="preserve"> HPLC column 50 mm × 4.6 mm, 1.7 μm was purchased from Water, USA.</w:t>
      </w:r>
    </w:p>
    <w:p w14:paraId="43893BB0" w14:textId="77777777" w:rsidR="008129E1" w:rsidRDefault="008129E1" w:rsidP="00E94131"/>
    <w:p w14:paraId="791C0FD4" w14:textId="10C845A9" w:rsidR="008129E1" w:rsidRDefault="008129E1" w:rsidP="008129E1">
      <w:pPr>
        <w:rPr>
          <w:rFonts w:cstheme="minorHAnsi"/>
          <w:szCs w:val="24"/>
        </w:rPr>
      </w:pPr>
      <w:r w:rsidRPr="00420466">
        <w:rPr>
          <w:rFonts w:cstheme="minorHAnsi"/>
          <w:b/>
          <w:bCs/>
          <w:szCs w:val="24"/>
        </w:rPr>
        <w:t>Table S1</w:t>
      </w:r>
      <w:r>
        <w:rPr>
          <w:rFonts w:cstheme="minorHAnsi"/>
          <w:szCs w:val="24"/>
        </w:rPr>
        <w:t xml:space="preserve">: </w:t>
      </w:r>
      <w:r w:rsidR="00D8279E">
        <w:rPr>
          <w:rFonts w:cstheme="minorHAnsi"/>
          <w:szCs w:val="24"/>
        </w:rPr>
        <w:t>List of chemicals used for Niraparib cold chemistry development</w:t>
      </w:r>
      <w:r w:rsidR="00F55355">
        <w:rPr>
          <w:rFonts w:cstheme="minorHAnsi"/>
          <w:szCs w:val="24"/>
        </w:rPr>
        <w:t xml:space="preserve"> and metabolite analysis</w:t>
      </w:r>
    </w:p>
    <w:tbl>
      <w:tblPr>
        <w:tblW w:w="8918" w:type="dxa"/>
        <w:tblBorders>
          <w:top w:val="outset" w:sz="6" w:space="0" w:color="auto"/>
          <w:left w:val="outset" w:sz="6" w:space="0" w:color="auto"/>
          <w:bottom w:val="outset" w:sz="6" w:space="0" w:color="auto"/>
          <w:right w:val="outset" w:sz="6" w:space="0" w:color="auto"/>
        </w:tblBorders>
        <w:tblLayout w:type="fixed"/>
        <w:tblCellMar>
          <w:left w:w="0" w:type="dxa"/>
          <w:right w:w="0" w:type="dxa"/>
        </w:tblCellMar>
        <w:tblLook w:val="04A0" w:firstRow="1" w:lastRow="0" w:firstColumn="1" w:lastColumn="0" w:noHBand="0" w:noVBand="1"/>
      </w:tblPr>
      <w:tblGrid>
        <w:gridCol w:w="3518"/>
        <w:gridCol w:w="1710"/>
        <w:gridCol w:w="1800"/>
        <w:gridCol w:w="1890"/>
      </w:tblGrid>
      <w:tr w:rsidR="008129E1" w:rsidRPr="00C02719" w14:paraId="77E70328" w14:textId="77777777" w:rsidTr="007A3B1B">
        <w:trPr>
          <w:trHeight w:val="315"/>
        </w:trPr>
        <w:tc>
          <w:tcPr>
            <w:tcW w:w="3518" w:type="dxa"/>
            <w:tcBorders>
              <w:top w:val="single" w:sz="6" w:space="0" w:color="auto"/>
              <w:left w:val="single" w:sz="6" w:space="0" w:color="auto"/>
              <w:bottom w:val="single" w:sz="6" w:space="0" w:color="auto"/>
              <w:right w:val="single" w:sz="6" w:space="0" w:color="auto"/>
            </w:tcBorders>
            <w:hideMark/>
          </w:tcPr>
          <w:p w14:paraId="44981EBE" w14:textId="77777777" w:rsidR="008129E1" w:rsidRPr="007A3B1B" w:rsidRDefault="008129E1" w:rsidP="00213F36">
            <w:pPr>
              <w:pStyle w:val="paragraph"/>
              <w:spacing w:before="0" w:beforeAutospacing="0" w:after="0" w:afterAutospacing="0"/>
              <w:textAlignment w:val="baseline"/>
              <w:rPr>
                <w:rFonts w:ascii="Arial" w:hAnsi="Arial" w:cs="Arial"/>
                <w:b/>
                <w:bCs/>
                <w:sz w:val="20"/>
                <w:szCs w:val="20"/>
              </w:rPr>
            </w:pPr>
            <w:r w:rsidRPr="007A3B1B">
              <w:rPr>
                <w:rStyle w:val="normaltextrun"/>
                <w:rFonts w:ascii="Arial" w:eastAsiaTheme="majorEastAsia" w:hAnsi="Arial" w:cs="Arial"/>
                <w:b/>
                <w:bCs/>
                <w:sz w:val="20"/>
                <w:szCs w:val="20"/>
              </w:rPr>
              <w:t>CHEMICAL</w:t>
            </w:r>
            <w:r w:rsidRPr="007A3B1B">
              <w:rPr>
                <w:rStyle w:val="eop"/>
                <w:rFonts w:ascii="Arial" w:eastAsiaTheme="majorEastAsia" w:hAnsi="Arial" w:cs="Arial"/>
                <w:b/>
                <w:bCs/>
                <w:sz w:val="20"/>
                <w:szCs w:val="20"/>
              </w:rPr>
              <w:t> </w:t>
            </w:r>
          </w:p>
        </w:tc>
        <w:tc>
          <w:tcPr>
            <w:tcW w:w="1710" w:type="dxa"/>
            <w:tcBorders>
              <w:top w:val="single" w:sz="6" w:space="0" w:color="auto"/>
              <w:left w:val="single" w:sz="6" w:space="0" w:color="auto"/>
              <w:bottom w:val="single" w:sz="6" w:space="0" w:color="auto"/>
              <w:right w:val="single" w:sz="6" w:space="0" w:color="auto"/>
            </w:tcBorders>
            <w:hideMark/>
          </w:tcPr>
          <w:p w14:paraId="1AE03A10" w14:textId="77777777" w:rsidR="008129E1" w:rsidRPr="007A3B1B" w:rsidRDefault="008129E1" w:rsidP="00213F36">
            <w:pPr>
              <w:pStyle w:val="paragraph"/>
              <w:spacing w:before="0" w:beforeAutospacing="0" w:after="0" w:afterAutospacing="0"/>
              <w:textAlignment w:val="baseline"/>
              <w:rPr>
                <w:rFonts w:ascii="Arial" w:hAnsi="Arial" w:cs="Arial"/>
                <w:b/>
                <w:bCs/>
                <w:sz w:val="20"/>
                <w:szCs w:val="20"/>
              </w:rPr>
            </w:pPr>
            <w:r w:rsidRPr="007A3B1B">
              <w:rPr>
                <w:rStyle w:val="normaltextrun"/>
                <w:rFonts w:ascii="Arial" w:eastAsiaTheme="majorEastAsia" w:hAnsi="Arial" w:cs="Arial"/>
                <w:b/>
                <w:bCs/>
                <w:sz w:val="20"/>
                <w:szCs w:val="20"/>
              </w:rPr>
              <w:t>CAS #</w:t>
            </w:r>
            <w:r w:rsidRPr="007A3B1B">
              <w:rPr>
                <w:rStyle w:val="eop"/>
                <w:rFonts w:ascii="Arial" w:eastAsiaTheme="majorEastAsia" w:hAnsi="Arial" w:cs="Arial"/>
                <w:b/>
                <w:bCs/>
                <w:sz w:val="20"/>
                <w:szCs w:val="20"/>
              </w:rPr>
              <w:t> </w:t>
            </w:r>
          </w:p>
        </w:tc>
        <w:tc>
          <w:tcPr>
            <w:tcW w:w="1800" w:type="dxa"/>
            <w:tcBorders>
              <w:top w:val="single" w:sz="6" w:space="0" w:color="auto"/>
              <w:left w:val="single" w:sz="6" w:space="0" w:color="auto"/>
              <w:bottom w:val="single" w:sz="6" w:space="0" w:color="auto"/>
              <w:right w:val="single" w:sz="6" w:space="0" w:color="auto"/>
            </w:tcBorders>
            <w:hideMark/>
          </w:tcPr>
          <w:p w14:paraId="272045E4" w14:textId="77777777" w:rsidR="008129E1" w:rsidRPr="007A3B1B" w:rsidRDefault="008129E1" w:rsidP="00213F36">
            <w:pPr>
              <w:pStyle w:val="paragraph"/>
              <w:spacing w:before="0" w:beforeAutospacing="0" w:after="0" w:afterAutospacing="0"/>
              <w:textAlignment w:val="baseline"/>
              <w:rPr>
                <w:rFonts w:ascii="Arial" w:hAnsi="Arial" w:cs="Arial"/>
                <w:b/>
                <w:bCs/>
                <w:sz w:val="20"/>
                <w:szCs w:val="20"/>
              </w:rPr>
            </w:pPr>
            <w:r w:rsidRPr="007A3B1B">
              <w:rPr>
                <w:rStyle w:val="normaltextrun"/>
                <w:rFonts w:ascii="Arial" w:eastAsiaTheme="majorEastAsia" w:hAnsi="Arial" w:cs="Arial"/>
                <w:b/>
                <w:bCs/>
                <w:sz w:val="20"/>
                <w:szCs w:val="20"/>
              </w:rPr>
              <w:t>Cat#</w:t>
            </w:r>
            <w:r w:rsidRPr="007A3B1B">
              <w:rPr>
                <w:rStyle w:val="eop"/>
                <w:rFonts w:ascii="Arial" w:eastAsiaTheme="majorEastAsia" w:hAnsi="Arial" w:cs="Arial"/>
                <w:b/>
                <w:bCs/>
                <w:sz w:val="20"/>
                <w:szCs w:val="20"/>
              </w:rPr>
              <w:t> </w:t>
            </w:r>
          </w:p>
        </w:tc>
        <w:tc>
          <w:tcPr>
            <w:tcW w:w="1890" w:type="dxa"/>
            <w:tcBorders>
              <w:top w:val="single" w:sz="6" w:space="0" w:color="auto"/>
              <w:left w:val="single" w:sz="6" w:space="0" w:color="auto"/>
              <w:bottom w:val="single" w:sz="6" w:space="0" w:color="auto"/>
              <w:right w:val="single" w:sz="6" w:space="0" w:color="auto"/>
            </w:tcBorders>
            <w:hideMark/>
          </w:tcPr>
          <w:p w14:paraId="1C25F9A5" w14:textId="77777777" w:rsidR="008129E1" w:rsidRPr="007A3B1B" w:rsidRDefault="008129E1" w:rsidP="00213F36">
            <w:pPr>
              <w:pStyle w:val="paragraph"/>
              <w:spacing w:before="0" w:beforeAutospacing="0" w:after="0" w:afterAutospacing="0"/>
              <w:textAlignment w:val="baseline"/>
              <w:rPr>
                <w:rFonts w:ascii="Arial" w:hAnsi="Arial" w:cs="Arial"/>
                <w:b/>
                <w:bCs/>
                <w:sz w:val="20"/>
                <w:szCs w:val="20"/>
              </w:rPr>
            </w:pPr>
            <w:r w:rsidRPr="007A3B1B">
              <w:rPr>
                <w:rStyle w:val="eop"/>
                <w:rFonts w:ascii="Arial" w:eastAsiaTheme="majorEastAsia" w:hAnsi="Arial" w:cs="Arial"/>
                <w:b/>
                <w:bCs/>
                <w:sz w:val="20"/>
                <w:szCs w:val="20"/>
              </w:rPr>
              <w:t> Supplier</w:t>
            </w:r>
          </w:p>
        </w:tc>
      </w:tr>
      <w:tr w:rsidR="008129E1" w:rsidRPr="00C02719" w14:paraId="043F1646" w14:textId="77777777" w:rsidTr="007A3B1B">
        <w:trPr>
          <w:trHeight w:val="309"/>
        </w:trPr>
        <w:tc>
          <w:tcPr>
            <w:tcW w:w="3518" w:type="dxa"/>
            <w:tcBorders>
              <w:top w:val="single" w:sz="6" w:space="0" w:color="auto"/>
              <w:left w:val="single" w:sz="6" w:space="0" w:color="auto"/>
              <w:bottom w:val="single" w:sz="6" w:space="0" w:color="auto"/>
              <w:right w:val="single" w:sz="6" w:space="0" w:color="auto"/>
            </w:tcBorders>
            <w:hideMark/>
          </w:tcPr>
          <w:p w14:paraId="74711C06"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normaltextrun"/>
                <w:rFonts w:ascii="Arial" w:eastAsiaTheme="majorEastAsia" w:hAnsi="Arial" w:cs="Arial"/>
                <w:sz w:val="20"/>
                <w:szCs w:val="20"/>
              </w:rPr>
              <w:t>cataCXium Pd G4</w:t>
            </w:r>
            <w:r w:rsidRPr="007A3B1B">
              <w:rPr>
                <w:rStyle w:val="eop"/>
                <w:rFonts w:ascii="Arial" w:eastAsiaTheme="majorEastAsia" w:hAnsi="Arial" w:cs="Arial"/>
                <w:sz w:val="20"/>
                <w:szCs w:val="20"/>
              </w:rPr>
              <w:t> </w:t>
            </w:r>
          </w:p>
        </w:tc>
        <w:tc>
          <w:tcPr>
            <w:tcW w:w="1710" w:type="dxa"/>
            <w:tcBorders>
              <w:top w:val="single" w:sz="6" w:space="0" w:color="auto"/>
              <w:left w:val="single" w:sz="6" w:space="0" w:color="auto"/>
              <w:bottom w:val="single" w:sz="6" w:space="0" w:color="auto"/>
              <w:right w:val="single" w:sz="6" w:space="0" w:color="auto"/>
            </w:tcBorders>
            <w:hideMark/>
          </w:tcPr>
          <w:p w14:paraId="324D142E"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normaltextrun"/>
                <w:rFonts w:ascii="Arial" w:eastAsiaTheme="majorEastAsia" w:hAnsi="Arial" w:cs="Arial"/>
                <w:sz w:val="20"/>
                <w:szCs w:val="20"/>
              </w:rPr>
              <w:t>2230788-67-5</w:t>
            </w:r>
            <w:r w:rsidRPr="007A3B1B">
              <w:rPr>
                <w:rStyle w:val="eop"/>
                <w:rFonts w:ascii="Arial" w:eastAsiaTheme="majorEastAsia" w:hAnsi="Arial" w:cs="Arial"/>
                <w:sz w:val="20"/>
                <w:szCs w:val="20"/>
              </w:rPr>
              <w:t> </w:t>
            </w:r>
          </w:p>
        </w:tc>
        <w:tc>
          <w:tcPr>
            <w:tcW w:w="1800" w:type="dxa"/>
            <w:tcBorders>
              <w:top w:val="single" w:sz="6" w:space="0" w:color="auto"/>
              <w:left w:val="single" w:sz="6" w:space="0" w:color="auto"/>
              <w:bottom w:val="single" w:sz="6" w:space="0" w:color="auto"/>
              <w:right w:val="single" w:sz="6" w:space="0" w:color="auto"/>
            </w:tcBorders>
            <w:hideMark/>
          </w:tcPr>
          <w:p w14:paraId="520C083E"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900349</w:t>
            </w:r>
          </w:p>
        </w:tc>
        <w:tc>
          <w:tcPr>
            <w:tcW w:w="1890" w:type="dxa"/>
            <w:tcBorders>
              <w:top w:val="single" w:sz="6" w:space="0" w:color="auto"/>
              <w:left w:val="single" w:sz="6" w:space="0" w:color="auto"/>
              <w:bottom w:val="single" w:sz="6" w:space="0" w:color="auto"/>
              <w:right w:val="single" w:sz="6" w:space="0" w:color="auto"/>
            </w:tcBorders>
            <w:hideMark/>
          </w:tcPr>
          <w:p w14:paraId="32A52311"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Sigma Aldrich</w:t>
            </w:r>
          </w:p>
        </w:tc>
      </w:tr>
      <w:tr w:rsidR="004503A5" w:rsidRPr="00C02719" w14:paraId="5A69711C" w14:textId="77777777" w:rsidTr="007A3B1B">
        <w:trPr>
          <w:trHeight w:val="309"/>
        </w:trPr>
        <w:tc>
          <w:tcPr>
            <w:tcW w:w="3518" w:type="dxa"/>
            <w:tcBorders>
              <w:top w:val="single" w:sz="6" w:space="0" w:color="auto"/>
              <w:left w:val="single" w:sz="6" w:space="0" w:color="auto"/>
              <w:bottom w:val="single" w:sz="6" w:space="0" w:color="auto"/>
              <w:right w:val="single" w:sz="6" w:space="0" w:color="auto"/>
            </w:tcBorders>
          </w:tcPr>
          <w:p w14:paraId="3B901E21" w14:textId="70F7BD8F" w:rsidR="004503A5" w:rsidRPr="007A3B1B" w:rsidRDefault="00CE489F" w:rsidP="00213F36">
            <w:pPr>
              <w:pStyle w:val="paragraph"/>
              <w:spacing w:before="0" w:beforeAutospacing="0" w:after="0" w:afterAutospacing="0"/>
              <w:textAlignment w:val="baseline"/>
              <w:rPr>
                <w:rStyle w:val="normaltextrun"/>
                <w:rFonts w:ascii="Arial" w:eastAsiaTheme="majorEastAsia" w:hAnsi="Arial" w:cs="Arial"/>
                <w:sz w:val="20"/>
                <w:szCs w:val="20"/>
              </w:rPr>
            </w:pPr>
            <w:r w:rsidRPr="007A3B1B">
              <w:rPr>
                <w:rFonts w:ascii="Arial" w:eastAsia="Aptos" w:hAnsi="Arial" w:cs="Arial"/>
                <w:sz w:val="20"/>
                <w:szCs w:val="20"/>
              </w:rPr>
              <w:t>tetrakis(triphenylphosphine)palladium(0)</w:t>
            </w:r>
          </w:p>
        </w:tc>
        <w:tc>
          <w:tcPr>
            <w:tcW w:w="1710" w:type="dxa"/>
            <w:tcBorders>
              <w:top w:val="single" w:sz="6" w:space="0" w:color="auto"/>
              <w:left w:val="single" w:sz="6" w:space="0" w:color="auto"/>
              <w:bottom w:val="single" w:sz="6" w:space="0" w:color="auto"/>
              <w:right w:val="single" w:sz="6" w:space="0" w:color="auto"/>
            </w:tcBorders>
          </w:tcPr>
          <w:p w14:paraId="22E0B666" w14:textId="2CAD2A2B" w:rsidR="004503A5" w:rsidRPr="007A3B1B" w:rsidRDefault="00CE2A24" w:rsidP="00213F36">
            <w:pPr>
              <w:pStyle w:val="paragraph"/>
              <w:spacing w:before="0" w:beforeAutospacing="0" w:after="0" w:afterAutospacing="0"/>
              <w:textAlignment w:val="baseline"/>
              <w:rPr>
                <w:rStyle w:val="normaltextrun"/>
                <w:rFonts w:ascii="Arial" w:eastAsiaTheme="majorEastAsia" w:hAnsi="Arial" w:cs="Arial"/>
                <w:sz w:val="20"/>
                <w:szCs w:val="20"/>
              </w:rPr>
            </w:pPr>
            <w:r w:rsidRPr="007A3B1B">
              <w:rPr>
                <w:rFonts w:ascii="Arial" w:eastAsiaTheme="majorEastAsia" w:hAnsi="Arial" w:cs="Arial"/>
                <w:sz w:val="20"/>
                <w:szCs w:val="20"/>
              </w:rPr>
              <w:t>14221-01-3</w:t>
            </w:r>
          </w:p>
        </w:tc>
        <w:tc>
          <w:tcPr>
            <w:tcW w:w="1800" w:type="dxa"/>
            <w:tcBorders>
              <w:top w:val="single" w:sz="6" w:space="0" w:color="auto"/>
              <w:left w:val="single" w:sz="6" w:space="0" w:color="auto"/>
              <w:bottom w:val="single" w:sz="6" w:space="0" w:color="auto"/>
              <w:right w:val="single" w:sz="6" w:space="0" w:color="auto"/>
            </w:tcBorders>
          </w:tcPr>
          <w:p w14:paraId="21C23BCD" w14:textId="426779ED" w:rsidR="004503A5" w:rsidRPr="007A3B1B" w:rsidRDefault="00CE2A24" w:rsidP="00213F36">
            <w:pPr>
              <w:pStyle w:val="paragraph"/>
              <w:spacing w:before="0" w:beforeAutospacing="0" w:after="0" w:afterAutospacing="0"/>
              <w:textAlignment w:val="baseline"/>
              <w:rPr>
                <w:rStyle w:val="eop"/>
                <w:rFonts w:ascii="Arial" w:eastAsiaTheme="majorEastAsia" w:hAnsi="Arial" w:cs="Arial"/>
                <w:sz w:val="20"/>
                <w:szCs w:val="20"/>
              </w:rPr>
            </w:pPr>
            <w:hyperlink r:id="rId11" w:history="1">
              <w:r w:rsidRPr="007A3B1B">
                <w:rPr>
                  <w:rFonts w:ascii="Arial" w:eastAsiaTheme="majorEastAsia" w:hAnsi="Arial" w:cs="Arial"/>
                  <w:sz w:val="20"/>
                  <w:szCs w:val="20"/>
                </w:rPr>
                <w:t>697265</w:t>
              </w:r>
            </w:hyperlink>
          </w:p>
        </w:tc>
        <w:tc>
          <w:tcPr>
            <w:tcW w:w="1890" w:type="dxa"/>
            <w:tcBorders>
              <w:top w:val="single" w:sz="6" w:space="0" w:color="auto"/>
              <w:left w:val="single" w:sz="6" w:space="0" w:color="auto"/>
              <w:bottom w:val="single" w:sz="6" w:space="0" w:color="auto"/>
              <w:right w:val="single" w:sz="6" w:space="0" w:color="auto"/>
            </w:tcBorders>
          </w:tcPr>
          <w:p w14:paraId="337CEBA9" w14:textId="6C0AFD6C" w:rsidR="004503A5" w:rsidRPr="007A3B1B" w:rsidRDefault="00CE2A24" w:rsidP="00213F36">
            <w:pPr>
              <w:pStyle w:val="paragraph"/>
              <w:spacing w:before="0" w:beforeAutospacing="0" w:after="0" w:afterAutospacing="0"/>
              <w:textAlignment w:val="baseline"/>
              <w:rPr>
                <w:rStyle w:val="eop"/>
                <w:rFonts w:ascii="Arial" w:eastAsiaTheme="majorEastAsia" w:hAnsi="Arial" w:cs="Arial"/>
                <w:sz w:val="20"/>
                <w:szCs w:val="20"/>
              </w:rPr>
            </w:pPr>
            <w:r w:rsidRPr="007A3B1B">
              <w:rPr>
                <w:rStyle w:val="eop"/>
                <w:rFonts w:ascii="Arial" w:eastAsiaTheme="majorEastAsia" w:hAnsi="Arial" w:cs="Arial"/>
                <w:sz w:val="20"/>
                <w:szCs w:val="20"/>
              </w:rPr>
              <w:t>Sigma Aldrich</w:t>
            </w:r>
          </w:p>
        </w:tc>
      </w:tr>
      <w:tr w:rsidR="008129E1" w:rsidRPr="00C02719" w14:paraId="714FB46C" w14:textId="77777777" w:rsidTr="007A3B1B">
        <w:trPr>
          <w:trHeight w:val="315"/>
        </w:trPr>
        <w:tc>
          <w:tcPr>
            <w:tcW w:w="3518" w:type="dxa"/>
            <w:tcBorders>
              <w:top w:val="single" w:sz="6" w:space="0" w:color="auto"/>
              <w:left w:val="single" w:sz="6" w:space="0" w:color="auto"/>
              <w:bottom w:val="single" w:sz="6" w:space="0" w:color="auto"/>
              <w:right w:val="single" w:sz="6" w:space="0" w:color="auto"/>
            </w:tcBorders>
            <w:hideMark/>
          </w:tcPr>
          <w:p w14:paraId="03463FC5"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normaltextrun"/>
                <w:rFonts w:ascii="Arial" w:eastAsiaTheme="majorEastAsia" w:hAnsi="Arial" w:cs="Arial"/>
                <w:sz w:val="20"/>
                <w:szCs w:val="20"/>
              </w:rPr>
              <w:t>BTMG</w:t>
            </w:r>
            <w:r w:rsidRPr="007A3B1B">
              <w:rPr>
                <w:rStyle w:val="eop"/>
                <w:rFonts w:ascii="Arial" w:eastAsiaTheme="majorEastAsia" w:hAnsi="Arial" w:cs="Arial"/>
                <w:sz w:val="20"/>
                <w:szCs w:val="20"/>
              </w:rPr>
              <w:t> </w:t>
            </w:r>
          </w:p>
        </w:tc>
        <w:tc>
          <w:tcPr>
            <w:tcW w:w="1710" w:type="dxa"/>
            <w:tcBorders>
              <w:top w:val="single" w:sz="6" w:space="0" w:color="auto"/>
              <w:left w:val="single" w:sz="6" w:space="0" w:color="auto"/>
              <w:bottom w:val="single" w:sz="6" w:space="0" w:color="auto"/>
              <w:right w:val="single" w:sz="6" w:space="0" w:color="auto"/>
            </w:tcBorders>
            <w:hideMark/>
          </w:tcPr>
          <w:p w14:paraId="39090EDB"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29166-72-1</w:t>
            </w:r>
          </w:p>
        </w:tc>
        <w:tc>
          <w:tcPr>
            <w:tcW w:w="1800" w:type="dxa"/>
            <w:tcBorders>
              <w:top w:val="single" w:sz="6" w:space="0" w:color="auto"/>
              <w:left w:val="single" w:sz="6" w:space="0" w:color="auto"/>
              <w:bottom w:val="single" w:sz="6" w:space="0" w:color="auto"/>
              <w:right w:val="single" w:sz="6" w:space="0" w:color="auto"/>
            </w:tcBorders>
            <w:hideMark/>
          </w:tcPr>
          <w:p w14:paraId="2B8BBA6F"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OH-1318</w:t>
            </w:r>
          </w:p>
        </w:tc>
        <w:tc>
          <w:tcPr>
            <w:tcW w:w="1890" w:type="dxa"/>
            <w:tcBorders>
              <w:top w:val="single" w:sz="6" w:space="0" w:color="auto"/>
              <w:left w:val="single" w:sz="6" w:space="0" w:color="auto"/>
              <w:bottom w:val="single" w:sz="6" w:space="0" w:color="auto"/>
              <w:right w:val="single" w:sz="6" w:space="0" w:color="auto"/>
            </w:tcBorders>
            <w:hideMark/>
          </w:tcPr>
          <w:p w14:paraId="2A7BFAC2"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Combi-Blocks Inc.</w:t>
            </w:r>
          </w:p>
        </w:tc>
      </w:tr>
      <w:tr w:rsidR="008129E1" w:rsidRPr="00C02719" w14:paraId="71DEC2BF" w14:textId="77777777" w:rsidTr="007A3B1B">
        <w:trPr>
          <w:trHeight w:val="315"/>
        </w:trPr>
        <w:tc>
          <w:tcPr>
            <w:tcW w:w="3518" w:type="dxa"/>
            <w:tcBorders>
              <w:top w:val="single" w:sz="6" w:space="0" w:color="auto"/>
              <w:left w:val="single" w:sz="6" w:space="0" w:color="auto"/>
              <w:bottom w:val="single" w:sz="6" w:space="0" w:color="auto"/>
              <w:right w:val="single" w:sz="6" w:space="0" w:color="auto"/>
            </w:tcBorders>
            <w:hideMark/>
          </w:tcPr>
          <w:p w14:paraId="19C98C2C"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normaltextrun"/>
                <w:rFonts w:ascii="Arial" w:eastAsiaTheme="majorEastAsia" w:hAnsi="Arial" w:cs="Arial"/>
                <w:sz w:val="20"/>
                <w:szCs w:val="20"/>
              </w:rPr>
              <w:t>Cryptand 222</w:t>
            </w:r>
            <w:r w:rsidRPr="007A3B1B">
              <w:rPr>
                <w:rStyle w:val="eop"/>
                <w:rFonts w:ascii="Arial" w:eastAsiaTheme="majorEastAsia" w:hAnsi="Arial" w:cs="Arial"/>
                <w:sz w:val="20"/>
                <w:szCs w:val="20"/>
              </w:rPr>
              <w:t> </w:t>
            </w:r>
          </w:p>
        </w:tc>
        <w:tc>
          <w:tcPr>
            <w:tcW w:w="1710" w:type="dxa"/>
            <w:tcBorders>
              <w:top w:val="single" w:sz="6" w:space="0" w:color="auto"/>
              <w:left w:val="single" w:sz="6" w:space="0" w:color="auto"/>
              <w:bottom w:val="single" w:sz="6" w:space="0" w:color="auto"/>
              <w:right w:val="single" w:sz="6" w:space="0" w:color="auto"/>
            </w:tcBorders>
            <w:hideMark/>
          </w:tcPr>
          <w:p w14:paraId="64132E0D"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23978-09-8</w:t>
            </w:r>
          </w:p>
        </w:tc>
        <w:tc>
          <w:tcPr>
            <w:tcW w:w="1800" w:type="dxa"/>
            <w:tcBorders>
              <w:top w:val="single" w:sz="6" w:space="0" w:color="auto"/>
              <w:left w:val="single" w:sz="6" w:space="0" w:color="auto"/>
              <w:bottom w:val="single" w:sz="6" w:space="0" w:color="auto"/>
              <w:right w:val="single" w:sz="6" w:space="0" w:color="auto"/>
            </w:tcBorders>
            <w:hideMark/>
          </w:tcPr>
          <w:p w14:paraId="4EDAA028"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291110</w:t>
            </w:r>
          </w:p>
        </w:tc>
        <w:tc>
          <w:tcPr>
            <w:tcW w:w="1890" w:type="dxa"/>
            <w:tcBorders>
              <w:top w:val="single" w:sz="6" w:space="0" w:color="auto"/>
              <w:left w:val="single" w:sz="6" w:space="0" w:color="auto"/>
              <w:bottom w:val="single" w:sz="6" w:space="0" w:color="auto"/>
              <w:right w:val="single" w:sz="6" w:space="0" w:color="auto"/>
            </w:tcBorders>
            <w:hideMark/>
          </w:tcPr>
          <w:p w14:paraId="343F0CE7"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Sigma Aldrich</w:t>
            </w:r>
          </w:p>
        </w:tc>
      </w:tr>
      <w:tr w:rsidR="008129E1" w:rsidRPr="00C02719" w14:paraId="6CA3740B" w14:textId="77777777" w:rsidTr="007A3B1B">
        <w:trPr>
          <w:trHeight w:val="315"/>
        </w:trPr>
        <w:tc>
          <w:tcPr>
            <w:tcW w:w="3518" w:type="dxa"/>
            <w:tcBorders>
              <w:top w:val="single" w:sz="6" w:space="0" w:color="auto"/>
              <w:left w:val="single" w:sz="6" w:space="0" w:color="auto"/>
              <w:bottom w:val="single" w:sz="6" w:space="0" w:color="auto"/>
              <w:right w:val="single" w:sz="6" w:space="0" w:color="auto"/>
            </w:tcBorders>
            <w:hideMark/>
          </w:tcPr>
          <w:p w14:paraId="09E20882"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normaltextrun"/>
                <w:rFonts w:ascii="Arial" w:eastAsiaTheme="majorEastAsia" w:hAnsi="Arial" w:cs="Arial"/>
                <w:sz w:val="20"/>
                <w:szCs w:val="20"/>
              </w:rPr>
              <w:t>KCN</w:t>
            </w:r>
            <w:r w:rsidRPr="007A3B1B">
              <w:rPr>
                <w:rStyle w:val="eop"/>
                <w:rFonts w:ascii="Arial" w:eastAsiaTheme="majorEastAsia" w:hAnsi="Arial" w:cs="Arial"/>
                <w:sz w:val="20"/>
                <w:szCs w:val="20"/>
              </w:rPr>
              <w:t> </w:t>
            </w:r>
          </w:p>
        </w:tc>
        <w:tc>
          <w:tcPr>
            <w:tcW w:w="1710" w:type="dxa"/>
            <w:tcBorders>
              <w:top w:val="single" w:sz="6" w:space="0" w:color="auto"/>
              <w:left w:val="single" w:sz="6" w:space="0" w:color="auto"/>
              <w:bottom w:val="single" w:sz="6" w:space="0" w:color="auto"/>
              <w:right w:val="single" w:sz="6" w:space="0" w:color="auto"/>
            </w:tcBorders>
            <w:hideMark/>
          </w:tcPr>
          <w:p w14:paraId="3F6D2517"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151-50-8</w:t>
            </w:r>
          </w:p>
        </w:tc>
        <w:tc>
          <w:tcPr>
            <w:tcW w:w="1800" w:type="dxa"/>
            <w:tcBorders>
              <w:top w:val="single" w:sz="6" w:space="0" w:color="auto"/>
              <w:left w:val="single" w:sz="6" w:space="0" w:color="auto"/>
              <w:bottom w:val="single" w:sz="6" w:space="0" w:color="auto"/>
              <w:right w:val="single" w:sz="6" w:space="0" w:color="auto"/>
            </w:tcBorders>
            <w:hideMark/>
          </w:tcPr>
          <w:p w14:paraId="5934B03B"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60178</w:t>
            </w:r>
          </w:p>
        </w:tc>
        <w:tc>
          <w:tcPr>
            <w:tcW w:w="1890" w:type="dxa"/>
            <w:tcBorders>
              <w:top w:val="single" w:sz="6" w:space="0" w:color="auto"/>
              <w:left w:val="single" w:sz="6" w:space="0" w:color="auto"/>
              <w:bottom w:val="single" w:sz="6" w:space="0" w:color="auto"/>
              <w:right w:val="single" w:sz="6" w:space="0" w:color="auto"/>
            </w:tcBorders>
            <w:hideMark/>
          </w:tcPr>
          <w:p w14:paraId="5559AF35"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Sigma Aldrich</w:t>
            </w:r>
          </w:p>
        </w:tc>
      </w:tr>
      <w:tr w:rsidR="008129E1" w:rsidRPr="00C02719" w14:paraId="565A9503" w14:textId="77777777" w:rsidTr="007A3B1B">
        <w:trPr>
          <w:trHeight w:val="315"/>
        </w:trPr>
        <w:tc>
          <w:tcPr>
            <w:tcW w:w="3518" w:type="dxa"/>
            <w:tcBorders>
              <w:top w:val="single" w:sz="6" w:space="0" w:color="auto"/>
              <w:left w:val="single" w:sz="6" w:space="0" w:color="auto"/>
              <w:bottom w:val="single" w:sz="6" w:space="0" w:color="auto"/>
              <w:right w:val="single" w:sz="6" w:space="0" w:color="auto"/>
            </w:tcBorders>
            <w:hideMark/>
          </w:tcPr>
          <w:p w14:paraId="55A7CA7F"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normaltextrun"/>
                <w:rFonts w:ascii="Arial" w:eastAsiaTheme="majorEastAsia" w:hAnsi="Arial" w:cs="Arial"/>
                <w:sz w:val="20"/>
                <w:szCs w:val="20"/>
              </w:rPr>
              <w:t>Ethanol</w:t>
            </w:r>
            <w:r w:rsidRPr="007A3B1B">
              <w:rPr>
                <w:rStyle w:val="eop"/>
                <w:rFonts w:ascii="Arial" w:eastAsiaTheme="majorEastAsia" w:hAnsi="Arial" w:cs="Arial"/>
                <w:sz w:val="20"/>
                <w:szCs w:val="20"/>
              </w:rPr>
              <w:t> </w:t>
            </w:r>
          </w:p>
        </w:tc>
        <w:tc>
          <w:tcPr>
            <w:tcW w:w="1710" w:type="dxa"/>
            <w:tcBorders>
              <w:top w:val="single" w:sz="6" w:space="0" w:color="auto"/>
              <w:left w:val="single" w:sz="6" w:space="0" w:color="auto"/>
              <w:bottom w:val="single" w:sz="6" w:space="0" w:color="auto"/>
              <w:right w:val="single" w:sz="6" w:space="0" w:color="auto"/>
            </w:tcBorders>
            <w:hideMark/>
          </w:tcPr>
          <w:p w14:paraId="211057C2"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64-17-5</w:t>
            </w:r>
          </w:p>
        </w:tc>
        <w:tc>
          <w:tcPr>
            <w:tcW w:w="1800" w:type="dxa"/>
            <w:tcBorders>
              <w:top w:val="single" w:sz="6" w:space="0" w:color="auto"/>
              <w:left w:val="single" w:sz="6" w:space="0" w:color="auto"/>
              <w:bottom w:val="single" w:sz="6" w:space="0" w:color="auto"/>
              <w:right w:val="single" w:sz="6" w:space="0" w:color="auto"/>
            </w:tcBorders>
            <w:hideMark/>
          </w:tcPr>
          <w:p w14:paraId="0B037D5B"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NA</w:t>
            </w:r>
          </w:p>
        </w:tc>
        <w:tc>
          <w:tcPr>
            <w:tcW w:w="1890" w:type="dxa"/>
            <w:tcBorders>
              <w:top w:val="single" w:sz="6" w:space="0" w:color="auto"/>
              <w:left w:val="single" w:sz="6" w:space="0" w:color="auto"/>
              <w:bottom w:val="single" w:sz="6" w:space="0" w:color="auto"/>
              <w:right w:val="single" w:sz="6" w:space="0" w:color="auto"/>
            </w:tcBorders>
            <w:hideMark/>
          </w:tcPr>
          <w:p w14:paraId="1FECB14D"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KOPTEC</w:t>
            </w:r>
          </w:p>
        </w:tc>
      </w:tr>
      <w:tr w:rsidR="008129E1" w:rsidRPr="00C02719" w14:paraId="56E4430F" w14:textId="77777777" w:rsidTr="007A3B1B">
        <w:trPr>
          <w:trHeight w:val="315"/>
        </w:trPr>
        <w:tc>
          <w:tcPr>
            <w:tcW w:w="3518" w:type="dxa"/>
            <w:tcBorders>
              <w:top w:val="single" w:sz="6" w:space="0" w:color="auto"/>
              <w:left w:val="single" w:sz="6" w:space="0" w:color="auto"/>
              <w:bottom w:val="single" w:sz="6" w:space="0" w:color="auto"/>
              <w:right w:val="single" w:sz="6" w:space="0" w:color="auto"/>
            </w:tcBorders>
            <w:hideMark/>
          </w:tcPr>
          <w:p w14:paraId="6C137D36"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normaltextrun"/>
                <w:rFonts w:ascii="Arial" w:eastAsiaTheme="majorEastAsia" w:hAnsi="Arial" w:cs="Arial"/>
                <w:sz w:val="20"/>
                <w:szCs w:val="20"/>
              </w:rPr>
              <w:t>NaOH</w:t>
            </w:r>
            <w:r w:rsidRPr="007A3B1B">
              <w:rPr>
                <w:rStyle w:val="eop"/>
                <w:rFonts w:ascii="Arial" w:eastAsiaTheme="majorEastAsia" w:hAnsi="Arial" w:cs="Arial"/>
                <w:sz w:val="20"/>
                <w:szCs w:val="20"/>
              </w:rPr>
              <w:t> (1N)</w:t>
            </w:r>
          </w:p>
        </w:tc>
        <w:tc>
          <w:tcPr>
            <w:tcW w:w="1710" w:type="dxa"/>
            <w:tcBorders>
              <w:top w:val="single" w:sz="6" w:space="0" w:color="auto"/>
              <w:left w:val="single" w:sz="6" w:space="0" w:color="auto"/>
              <w:bottom w:val="single" w:sz="6" w:space="0" w:color="auto"/>
              <w:right w:val="single" w:sz="6" w:space="0" w:color="auto"/>
            </w:tcBorders>
            <w:hideMark/>
          </w:tcPr>
          <w:p w14:paraId="42B77AC0"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1310-73-2</w:t>
            </w:r>
          </w:p>
        </w:tc>
        <w:tc>
          <w:tcPr>
            <w:tcW w:w="1800" w:type="dxa"/>
            <w:tcBorders>
              <w:top w:val="single" w:sz="6" w:space="0" w:color="auto"/>
              <w:left w:val="single" w:sz="6" w:space="0" w:color="auto"/>
              <w:bottom w:val="single" w:sz="6" w:space="0" w:color="auto"/>
              <w:right w:val="single" w:sz="6" w:space="0" w:color="auto"/>
            </w:tcBorders>
            <w:hideMark/>
          </w:tcPr>
          <w:p w14:paraId="13ECF497"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09137</w:t>
            </w:r>
          </w:p>
        </w:tc>
        <w:tc>
          <w:tcPr>
            <w:tcW w:w="1890" w:type="dxa"/>
            <w:tcBorders>
              <w:top w:val="single" w:sz="6" w:space="0" w:color="auto"/>
              <w:left w:val="single" w:sz="6" w:space="0" w:color="auto"/>
              <w:bottom w:val="single" w:sz="6" w:space="0" w:color="auto"/>
              <w:right w:val="single" w:sz="6" w:space="0" w:color="auto"/>
            </w:tcBorders>
            <w:hideMark/>
          </w:tcPr>
          <w:p w14:paraId="046FFA5C"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Merck KGaA</w:t>
            </w:r>
          </w:p>
        </w:tc>
      </w:tr>
      <w:tr w:rsidR="008129E1" w:rsidRPr="00C02719" w14:paraId="4FE09CB7" w14:textId="77777777" w:rsidTr="007A3B1B">
        <w:trPr>
          <w:trHeight w:val="315"/>
        </w:trPr>
        <w:tc>
          <w:tcPr>
            <w:tcW w:w="3518" w:type="dxa"/>
            <w:tcBorders>
              <w:top w:val="single" w:sz="6" w:space="0" w:color="auto"/>
              <w:left w:val="single" w:sz="6" w:space="0" w:color="auto"/>
              <w:bottom w:val="single" w:sz="6" w:space="0" w:color="auto"/>
              <w:right w:val="single" w:sz="6" w:space="0" w:color="auto"/>
            </w:tcBorders>
            <w:hideMark/>
          </w:tcPr>
          <w:p w14:paraId="0DED73AA"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normaltextrun"/>
                <w:rFonts w:ascii="Arial" w:eastAsiaTheme="majorEastAsia" w:hAnsi="Arial" w:cs="Arial"/>
                <w:sz w:val="20"/>
                <w:szCs w:val="20"/>
              </w:rPr>
              <w:t>NaOH</w:t>
            </w:r>
            <w:r w:rsidRPr="007A3B1B">
              <w:rPr>
                <w:rStyle w:val="eop"/>
                <w:rFonts w:ascii="Arial" w:eastAsiaTheme="majorEastAsia" w:hAnsi="Arial" w:cs="Arial"/>
                <w:sz w:val="20"/>
                <w:szCs w:val="20"/>
              </w:rPr>
              <w:t> (5N)</w:t>
            </w:r>
          </w:p>
        </w:tc>
        <w:tc>
          <w:tcPr>
            <w:tcW w:w="1710" w:type="dxa"/>
            <w:tcBorders>
              <w:top w:val="single" w:sz="6" w:space="0" w:color="auto"/>
              <w:left w:val="single" w:sz="6" w:space="0" w:color="auto"/>
              <w:bottom w:val="single" w:sz="6" w:space="0" w:color="auto"/>
              <w:right w:val="single" w:sz="6" w:space="0" w:color="auto"/>
            </w:tcBorders>
            <w:hideMark/>
          </w:tcPr>
          <w:p w14:paraId="697AF2BC"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1310-73-2</w:t>
            </w:r>
          </w:p>
        </w:tc>
        <w:tc>
          <w:tcPr>
            <w:tcW w:w="1800" w:type="dxa"/>
            <w:tcBorders>
              <w:top w:val="single" w:sz="6" w:space="0" w:color="auto"/>
              <w:left w:val="single" w:sz="6" w:space="0" w:color="auto"/>
              <w:bottom w:val="single" w:sz="6" w:space="0" w:color="auto"/>
              <w:right w:val="single" w:sz="6" w:space="0" w:color="auto"/>
            </w:tcBorders>
            <w:hideMark/>
          </w:tcPr>
          <w:p w14:paraId="2CBEF60F"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654833</w:t>
            </w:r>
          </w:p>
        </w:tc>
        <w:tc>
          <w:tcPr>
            <w:tcW w:w="1890" w:type="dxa"/>
            <w:tcBorders>
              <w:top w:val="single" w:sz="6" w:space="0" w:color="auto"/>
              <w:left w:val="single" w:sz="6" w:space="0" w:color="auto"/>
              <w:bottom w:val="single" w:sz="6" w:space="0" w:color="auto"/>
              <w:right w:val="single" w:sz="6" w:space="0" w:color="auto"/>
            </w:tcBorders>
            <w:hideMark/>
          </w:tcPr>
          <w:p w14:paraId="34F2562C"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Merck KGaA</w:t>
            </w:r>
          </w:p>
        </w:tc>
      </w:tr>
      <w:tr w:rsidR="008129E1" w:rsidRPr="00C02719" w14:paraId="2497DE23" w14:textId="77777777" w:rsidTr="007A3B1B">
        <w:trPr>
          <w:trHeight w:val="315"/>
        </w:trPr>
        <w:tc>
          <w:tcPr>
            <w:tcW w:w="3518" w:type="dxa"/>
            <w:tcBorders>
              <w:top w:val="single" w:sz="6" w:space="0" w:color="auto"/>
              <w:left w:val="single" w:sz="6" w:space="0" w:color="auto"/>
              <w:bottom w:val="single" w:sz="6" w:space="0" w:color="auto"/>
              <w:right w:val="single" w:sz="6" w:space="0" w:color="auto"/>
            </w:tcBorders>
            <w:hideMark/>
          </w:tcPr>
          <w:p w14:paraId="76E9044D"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normaltextrun"/>
                <w:rFonts w:ascii="Arial" w:eastAsiaTheme="majorEastAsia" w:hAnsi="Arial" w:cs="Arial"/>
                <w:sz w:val="20"/>
                <w:szCs w:val="20"/>
              </w:rPr>
              <w:t>H2O2</w:t>
            </w:r>
            <w:r w:rsidRPr="007A3B1B">
              <w:rPr>
                <w:rStyle w:val="eop"/>
                <w:rFonts w:ascii="Arial" w:eastAsiaTheme="majorEastAsia" w:hAnsi="Arial" w:cs="Arial"/>
                <w:sz w:val="20"/>
                <w:szCs w:val="20"/>
              </w:rPr>
              <w:t> (30%)</w:t>
            </w:r>
          </w:p>
        </w:tc>
        <w:tc>
          <w:tcPr>
            <w:tcW w:w="1710" w:type="dxa"/>
            <w:tcBorders>
              <w:top w:val="single" w:sz="6" w:space="0" w:color="auto"/>
              <w:left w:val="single" w:sz="6" w:space="0" w:color="auto"/>
              <w:bottom w:val="single" w:sz="6" w:space="0" w:color="auto"/>
              <w:right w:val="single" w:sz="6" w:space="0" w:color="auto"/>
            </w:tcBorders>
            <w:hideMark/>
          </w:tcPr>
          <w:p w14:paraId="6456E66C"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w:t>
            </w:r>
            <w:r w:rsidRPr="007A3B1B">
              <w:rPr>
                <w:rFonts w:ascii="Arial" w:hAnsi="Arial" w:cs="Arial"/>
                <w:sz w:val="20"/>
                <w:szCs w:val="20"/>
              </w:rPr>
              <w:t>7722-84-1</w:t>
            </w:r>
          </w:p>
        </w:tc>
        <w:tc>
          <w:tcPr>
            <w:tcW w:w="1800" w:type="dxa"/>
            <w:tcBorders>
              <w:top w:val="single" w:sz="6" w:space="0" w:color="auto"/>
              <w:left w:val="single" w:sz="6" w:space="0" w:color="auto"/>
              <w:bottom w:val="single" w:sz="6" w:space="0" w:color="auto"/>
              <w:right w:val="single" w:sz="6" w:space="0" w:color="auto"/>
            </w:tcBorders>
            <w:hideMark/>
          </w:tcPr>
          <w:p w14:paraId="74D29F2A"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H1009</w:t>
            </w:r>
          </w:p>
        </w:tc>
        <w:tc>
          <w:tcPr>
            <w:tcW w:w="1890" w:type="dxa"/>
            <w:tcBorders>
              <w:top w:val="single" w:sz="6" w:space="0" w:color="auto"/>
              <w:left w:val="single" w:sz="6" w:space="0" w:color="auto"/>
              <w:bottom w:val="single" w:sz="6" w:space="0" w:color="auto"/>
              <w:right w:val="single" w:sz="6" w:space="0" w:color="auto"/>
            </w:tcBorders>
            <w:hideMark/>
          </w:tcPr>
          <w:p w14:paraId="4F30F79B"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Sigma Aldrich</w:t>
            </w:r>
          </w:p>
        </w:tc>
      </w:tr>
      <w:tr w:rsidR="008129E1" w:rsidRPr="00C02719" w14:paraId="2A05525D" w14:textId="77777777" w:rsidTr="007A3B1B">
        <w:trPr>
          <w:trHeight w:val="315"/>
        </w:trPr>
        <w:tc>
          <w:tcPr>
            <w:tcW w:w="3518" w:type="dxa"/>
            <w:tcBorders>
              <w:top w:val="single" w:sz="6" w:space="0" w:color="auto"/>
              <w:left w:val="single" w:sz="6" w:space="0" w:color="auto"/>
              <w:bottom w:val="single" w:sz="6" w:space="0" w:color="auto"/>
              <w:right w:val="single" w:sz="6" w:space="0" w:color="auto"/>
            </w:tcBorders>
            <w:hideMark/>
          </w:tcPr>
          <w:p w14:paraId="71319C9C"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normaltextrun"/>
                <w:rFonts w:ascii="Arial" w:eastAsiaTheme="majorEastAsia" w:hAnsi="Arial" w:cs="Arial"/>
                <w:sz w:val="20"/>
                <w:szCs w:val="20"/>
              </w:rPr>
              <w:t>HCl</w:t>
            </w:r>
            <w:r w:rsidRPr="007A3B1B">
              <w:rPr>
                <w:rStyle w:val="eop"/>
                <w:rFonts w:ascii="Arial" w:eastAsiaTheme="majorEastAsia" w:hAnsi="Arial" w:cs="Arial"/>
                <w:sz w:val="20"/>
                <w:szCs w:val="20"/>
              </w:rPr>
              <w:t> (6N)</w:t>
            </w:r>
          </w:p>
        </w:tc>
        <w:tc>
          <w:tcPr>
            <w:tcW w:w="1710" w:type="dxa"/>
            <w:tcBorders>
              <w:top w:val="single" w:sz="6" w:space="0" w:color="auto"/>
              <w:left w:val="single" w:sz="6" w:space="0" w:color="auto"/>
              <w:bottom w:val="single" w:sz="6" w:space="0" w:color="auto"/>
              <w:right w:val="single" w:sz="6" w:space="0" w:color="auto"/>
            </w:tcBorders>
            <w:hideMark/>
          </w:tcPr>
          <w:p w14:paraId="1751F9D8"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7647-01-0</w:t>
            </w:r>
          </w:p>
        </w:tc>
        <w:tc>
          <w:tcPr>
            <w:tcW w:w="1800" w:type="dxa"/>
            <w:tcBorders>
              <w:top w:val="single" w:sz="6" w:space="0" w:color="auto"/>
              <w:left w:val="single" w:sz="6" w:space="0" w:color="auto"/>
              <w:bottom w:val="single" w:sz="6" w:space="0" w:color="auto"/>
              <w:right w:val="single" w:sz="6" w:space="0" w:color="auto"/>
            </w:tcBorders>
            <w:hideMark/>
          </w:tcPr>
          <w:p w14:paraId="3EEA9FF9"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43007</w:t>
            </w:r>
          </w:p>
        </w:tc>
        <w:tc>
          <w:tcPr>
            <w:tcW w:w="1890" w:type="dxa"/>
            <w:tcBorders>
              <w:top w:val="single" w:sz="6" w:space="0" w:color="auto"/>
              <w:left w:val="single" w:sz="6" w:space="0" w:color="auto"/>
              <w:bottom w:val="single" w:sz="6" w:space="0" w:color="auto"/>
              <w:right w:val="single" w:sz="6" w:space="0" w:color="auto"/>
            </w:tcBorders>
            <w:hideMark/>
          </w:tcPr>
          <w:p w14:paraId="4A07D864"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Merck</w:t>
            </w:r>
          </w:p>
        </w:tc>
      </w:tr>
      <w:tr w:rsidR="008129E1" w:rsidRPr="00C02719" w14:paraId="0C4589A7" w14:textId="77777777" w:rsidTr="007A3B1B">
        <w:trPr>
          <w:trHeight w:val="315"/>
        </w:trPr>
        <w:tc>
          <w:tcPr>
            <w:tcW w:w="3518" w:type="dxa"/>
            <w:tcBorders>
              <w:top w:val="single" w:sz="6" w:space="0" w:color="auto"/>
              <w:left w:val="single" w:sz="6" w:space="0" w:color="auto"/>
              <w:bottom w:val="single" w:sz="6" w:space="0" w:color="auto"/>
              <w:right w:val="single" w:sz="6" w:space="0" w:color="auto"/>
            </w:tcBorders>
            <w:hideMark/>
          </w:tcPr>
          <w:p w14:paraId="2935920D"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normaltextrun"/>
                <w:rFonts w:ascii="Arial" w:eastAsiaTheme="majorEastAsia" w:hAnsi="Arial" w:cs="Arial"/>
                <w:sz w:val="20"/>
                <w:szCs w:val="20"/>
              </w:rPr>
              <w:t>DMSO</w:t>
            </w:r>
            <w:r w:rsidRPr="007A3B1B">
              <w:rPr>
                <w:rStyle w:val="eop"/>
                <w:rFonts w:ascii="Arial" w:eastAsiaTheme="majorEastAsia" w:hAnsi="Arial" w:cs="Arial"/>
                <w:sz w:val="20"/>
                <w:szCs w:val="20"/>
              </w:rPr>
              <w:t> </w:t>
            </w:r>
          </w:p>
        </w:tc>
        <w:tc>
          <w:tcPr>
            <w:tcW w:w="1710" w:type="dxa"/>
            <w:tcBorders>
              <w:top w:val="single" w:sz="6" w:space="0" w:color="auto"/>
              <w:left w:val="single" w:sz="6" w:space="0" w:color="auto"/>
              <w:bottom w:val="single" w:sz="6" w:space="0" w:color="auto"/>
              <w:right w:val="single" w:sz="6" w:space="0" w:color="auto"/>
            </w:tcBorders>
            <w:hideMark/>
          </w:tcPr>
          <w:p w14:paraId="0730D584"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67-68-5</w:t>
            </w:r>
          </w:p>
        </w:tc>
        <w:tc>
          <w:tcPr>
            <w:tcW w:w="1800" w:type="dxa"/>
            <w:tcBorders>
              <w:top w:val="single" w:sz="6" w:space="0" w:color="auto"/>
              <w:left w:val="single" w:sz="6" w:space="0" w:color="auto"/>
              <w:bottom w:val="single" w:sz="6" w:space="0" w:color="auto"/>
              <w:right w:val="single" w:sz="6" w:space="0" w:color="auto"/>
            </w:tcBorders>
            <w:hideMark/>
          </w:tcPr>
          <w:p w14:paraId="777BE5CB"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276855</w:t>
            </w:r>
          </w:p>
        </w:tc>
        <w:tc>
          <w:tcPr>
            <w:tcW w:w="1890" w:type="dxa"/>
            <w:tcBorders>
              <w:top w:val="single" w:sz="6" w:space="0" w:color="auto"/>
              <w:left w:val="single" w:sz="6" w:space="0" w:color="auto"/>
              <w:bottom w:val="single" w:sz="6" w:space="0" w:color="auto"/>
              <w:right w:val="single" w:sz="6" w:space="0" w:color="auto"/>
            </w:tcBorders>
            <w:hideMark/>
          </w:tcPr>
          <w:p w14:paraId="672B8977"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Sigma Aldrich</w:t>
            </w:r>
          </w:p>
        </w:tc>
      </w:tr>
      <w:tr w:rsidR="008129E1" w:rsidRPr="00C02719" w14:paraId="242CE6BA" w14:textId="77777777" w:rsidTr="007A3B1B">
        <w:trPr>
          <w:trHeight w:val="315"/>
        </w:trPr>
        <w:tc>
          <w:tcPr>
            <w:tcW w:w="3518" w:type="dxa"/>
            <w:tcBorders>
              <w:top w:val="single" w:sz="6" w:space="0" w:color="auto"/>
              <w:left w:val="single" w:sz="6" w:space="0" w:color="auto"/>
              <w:bottom w:val="single" w:sz="6" w:space="0" w:color="auto"/>
              <w:right w:val="single" w:sz="6" w:space="0" w:color="auto"/>
            </w:tcBorders>
            <w:hideMark/>
          </w:tcPr>
          <w:p w14:paraId="62BE82F7"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normaltextrun"/>
                <w:rFonts w:ascii="Arial" w:eastAsiaTheme="majorEastAsia" w:hAnsi="Arial" w:cs="Arial"/>
                <w:sz w:val="20"/>
                <w:szCs w:val="20"/>
              </w:rPr>
              <w:t>THF</w:t>
            </w:r>
            <w:r w:rsidRPr="007A3B1B">
              <w:rPr>
                <w:rStyle w:val="eop"/>
                <w:rFonts w:ascii="Arial" w:eastAsiaTheme="majorEastAsia" w:hAnsi="Arial" w:cs="Arial"/>
                <w:sz w:val="20"/>
                <w:szCs w:val="20"/>
              </w:rPr>
              <w:t> </w:t>
            </w:r>
          </w:p>
        </w:tc>
        <w:tc>
          <w:tcPr>
            <w:tcW w:w="1710" w:type="dxa"/>
            <w:tcBorders>
              <w:top w:val="single" w:sz="6" w:space="0" w:color="auto"/>
              <w:left w:val="single" w:sz="6" w:space="0" w:color="auto"/>
              <w:bottom w:val="single" w:sz="6" w:space="0" w:color="auto"/>
              <w:right w:val="single" w:sz="6" w:space="0" w:color="auto"/>
            </w:tcBorders>
            <w:hideMark/>
          </w:tcPr>
          <w:p w14:paraId="41B31985"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109-99-9</w:t>
            </w:r>
          </w:p>
        </w:tc>
        <w:tc>
          <w:tcPr>
            <w:tcW w:w="1800" w:type="dxa"/>
            <w:tcBorders>
              <w:top w:val="single" w:sz="6" w:space="0" w:color="auto"/>
              <w:left w:val="single" w:sz="6" w:space="0" w:color="auto"/>
              <w:bottom w:val="single" w:sz="6" w:space="0" w:color="auto"/>
              <w:right w:val="single" w:sz="6" w:space="0" w:color="auto"/>
            </w:tcBorders>
            <w:hideMark/>
          </w:tcPr>
          <w:p w14:paraId="0EE6CA5A"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401757</w:t>
            </w:r>
          </w:p>
        </w:tc>
        <w:tc>
          <w:tcPr>
            <w:tcW w:w="1890" w:type="dxa"/>
            <w:tcBorders>
              <w:top w:val="single" w:sz="6" w:space="0" w:color="auto"/>
              <w:left w:val="single" w:sz="6" w:space="0" w:color="auto"/>
              <w:bottom w:val="single" w:sz="6" w:space="0" w:color="auto"/>
              <w:right w:val="single" w:sz="6" w:space="0" w:color="auto"/>
            </w:tcBorders>
            <w:hideMark/>
          </w:tcPr>
          <w:p w14:paraId="46ED99AA"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Sigma Aldrich</w:t>
            </w:r>
          </w:p>
        </w:tc>
      </w:tr>
      <w:tr w:rsidR="008129E1" w:rsidRPr="00C02719" w14:paraId="34C11DFD" w14:textId="77777777" w:rsidTr="007A3B1B">
        <w:trPr>
          <w:trHeight w:val="345"/>
        </w:trPr>
        <w:tc>
          <w:tcPr>
            <w:tcW w:w="3518" w:type="dxa"/>
            <w:tcBorders>
              <w:top w:val="single" w:sz="6" w:space="0" w:color="auto"/>
              <w:left w:val="single" w:sz="6" w:space="0" w:color="auto"/>
              <w:bottom w:val="single" w:sz="6" w:space="0" w:color="auto"/>
              <w:right w:val="single" w:sz="6" w:space="0" w:color="auto"/>
            </w:tcBorders>
            <w:hideMark/>
          </w:tcPr>
          <w:p w14:paraId="699C2A7C"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normaltextrun"/>
                <w:rFonts w:ascii="Arial" w:eastAsiaTheme="majorEastAsia" w:hAnsi="Arial" w:cs="Arial"/>
                <w:sz w:val="20"/>
                <w:szCs w:val="20"/>
              </w:rPr>
              <w:t>DMF</w:t>
            </w:r>
          </w:p>
        </w:tc>
        <w:tc>
          <w:tcPr>
            <w:tcW w:w="1710" w:type="dxa"/>
            <w:tcBorders>
              <w:top w:val="single" w:sz="6" w:space="0" w:color="auto"/>
              <w:left w:val="single" w:sz="6" w:space="0" w:color="auto"/>
              <w:bottom w:val="single" w:sz="6" w:space="0" w:color="auto"/>
              <w:right w:val="single" w:sz="6" w:space="0" w:color="auto"/>
            </w:tcBorders>
            <w:hideMark/>
          </w:tcPr>
          <w:p w14:paraId="2716CABD"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108-88-3</w:t>
            </w:r>
          </w:p>
        </w:tc>
        <w:tc>
          <w:tcPr>
            <w:tcW w:w="1800" w:type="dxa"/>
            <w:tcBorders>
              <w:top w:val="single" w:sz="6" w:space="0" w:color="auto"/>
              <w:left w:val="single" w:sz="6" w:space="0" w:color="auto"/>
              <w:bottom w:val="single" w:sz="6" w:space="0" w:color="auto"/>
              <w:right w:val="single" w:sz="6" w:space="0" w:color="auto"/>
            </w:tcBorders>
            <w:hideMark/>
          </w:tcPr>
          <w:p w14:paraId="306C7985"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227056</w:t>
            </w:r>
          </w:p>
        </w:tc>
        <w:tc>
          <w:tcPr>
            <w:tcW w:w="1890" w:type="dxa"/>
            <w:tcBorders>
              <w:top w:val="single" w:sz="6" w:space="0" w:color="auto"/>
              <w:left w:val="single" w:sz="6" w:space="0" w:color="auto"/>
              <w:bottom w:val="single" w:sz="6" w:space="0" w:color="auto"/>
              <w:right w:val="single" w:sz="6" w:space="0" w:color="auto"/>
            </w:tcBorders>
            <w:hideMark/>
          </w:tcPr>
          <w:p w14:paraId="4C7EBA62" w14:textId="77777777" w:rsidR="008129E1" w:rsidRPr="007A3B1B" w:rsidRDefault="008129E1" w:rsidP="00213F36">
            <w:pPr>
              <w:pStyle w:val="paragraph"/>
              <w:spacing w:before="0" w:beforeAutospacing="0" w:after="0" w:afterAutospacing="0"/>
              <w:textAlignment w:val="baseline"/>
              <w:rPr>
                <w:rFonts w:ascii="Arial" w:hAnsi="Arial" w:cs="Arial"/>
                <w:sz w:val="20"/>
                <w:szCs w:val="20"/>
              </w:rPr>
            </w:pPr>
            <w:r w:rsidRPr="007A3B1B">
              <w:rPr>
                <w:rStyle w:val="eop"/>
                <w:rFonts w:ascii="Arial" w:eastAsiaTheme="majorEastAsia" w:hAnsi="Arial" w:cs="Arial"/>
                <w:sz w:val="20"/>
                <w:szCs w:val="20"/>
              </w:rPr>
              <w:t> Sigma Aldrich</w:t>
            </w:r>
          </w:p>
        </w:tc>
      </w:tr>
      <w:tr w:rsidR="001B3469" w:rsidRPr="00C02719" w14:paraId="44A1C3B7" w14:textId="77777777" w:rsidTr="007A3B1B">
        <w:trPr>
          <w:trHeight w:val="345"/>
        </w:trPr>
        <w:tc>
          <w:tcPr>
            <w:tcW w:w="3518" w:type="dxa"/>
            <w:tcBorders>
              <w:top w:val="single" w:sz="6" w:space="0" w:color="auto"/>
              <w:left w:val="single" w:sz="6" w:space="0" w:color="auto"/>
              <w:bottom w:val="single" w:sz="6" w:space="0" w:color="auto"/>
              <w:right w:val="single" w:sz="6" w:space="0" w:color="auto"/>
            </w:tcBorders>
          </w:tcPr>
          <w:p w14:paraId="58192F52" w14:textId="201A3A38" w:rsidR="001B3469" w:rsidRPr="007A3B1B" w:rsidRDefault="001B3469" w:rsidP="00213F36">
            <w:pPr>
              <w:pStyle w:val="paragraph"/>
              <w:spacing w:before="0" w:beforeAutospacing="0" w:after="0" w:afterAutospacing="0"/>
              <w:textAlignment w:val="baseline"/>
              <w:rPr>
                <w:rStyle w:val="normaltextrun"/>
                <w:rFonts w:ascii="Arial" w:eastAsiaTheme="majorEastAsia" w:hAnsi="Arial" w:cs="Arial"/>
                <w:sz w:val="20"/>
                <w:szCs w:val="20"/>
              </w:rPr>
            </w:pPr>
            <w:r w:rsidRPr="007A3B1B">
              <w:rPr>
                <w:rFonts w:ascii="Arial" w:eastAsiaTheme="majorEastAsia" w:hAnsi="Arial" w:cs="Arial"/>
                <w:sz w:val="20"/>
                <w:szCs w:val="20"/>
              </w:rPr>
              <w:t>Niraparib metabolite M1</w:t>
            </w:r>
          </w:p>
        </w:tc>
        <w:tc>
          <w:tcPr>
            <w:tcW w:w="1710" w:type="dxa"/>
            <w:tcBorders>
              <w:top w:val="single" w:sz="6" w:space="0" w:color="auto"/>
              <w:left w:val="single" w:sz="6" w:space="0" w:color="auto"/>
              <w:bottom w:val="single" w:sz="6" w:space="0" w:color="auto"/>
              <w:right w:val="single" w:sz="6" w:space="0" w:color="auto"/>
            </w:tcBorders>
          </w:tcPr>
          <w:p w14:paraId="59393055" w14:textId="18FD2AB4" w:rsidR="001B3469" w:rsidRPr="007A3B1B" w:rsidRDefault="0036117A" w:rsidP="00213F36">
            <w:pPr>
              <w:pStyle w:val="paragraph"/>
              <w:spacing w:before="0" w:beforeAutospacing="0" w:after="0" w:afterAutospacing="0"/>
              <w:textAlignment w:val="baseline"/>
              <w:rPr>
                <w:rStyle w:val="eop"/>
                <w:rFonts w:ascii="Arial" w:eastAsiaTheme="majorEastAsia" w:hAnsi="Arial" w:cs="Arial"/>
                <w:sz w:val="20"/>
                <w:szCs w:val="20"/>
              </w:rPr>
            </w:pPr>
            <w:r w:rsidRPr="007A3B1B">
              <w:rPr>
                <w:rFonts w:ascii="Arial" w:eastAsiaTheme="majorEastAsia" w:hAnsi="Arial" w:cs="Arial"/>
                <w:sz w:val="20"/>
                <w:szCs w:val="20"/>
              </w:rPr>
              <w:t>1476777-06-6</w:t>
            </w:r>
          </w:p>
        </w:tc>
        <w:tc>
          <w:tcPr>
            <w:tcW w:w="1800" w:type="dxa"/>
            <w:tcBorders>
              <w:top w:val="single" w:sz="6" w:space="0" w:color="auto"/>
              <w:left w:val="single" w:sz="6" w:space="0" w:color="auto"/>
              <w:bottom w:val="single" w:sz="6" w:space="0" w:color="auto"/>
              <w:right w:val="single" w:sz="6" w:space="0" w:color="auto"/>
            </w:tcBorders>
          </w:tcPr>
          <w:tbl>
            <w:tblPr>
              <w:tblW w:w="14070" w:type="dxa"/>
              <w:shd w:val="clear" w:color="auto" w:fill="FFFFFF"/>
              <w:tblLayout w:type="fixed"/>
              <w:tblCellMar>
                <w:top w:w="15" w:type="dxa"/>
                <w:left w:w="15" w:type="dxa"/>
                <w:bottom w:w="15" w:type="dxa"/>
                <w:right w:w="15" w:type="dxa"/>
              </w:tblCellMar>
              <w:tblLook w:val="04A0" w:firstRow="1" w:lastRow="0" w:firstColumn="1" w:lastColumn="0" w:noHBand="0" w:noVBand="1"/>
            </w:tblPr>
            <w:tblGrid>
              <w:gridCol w:w="13766"/>
              <w:gridCol w:w="304"/>
            </w:tblGrid>
            <w:tr w:rsidR="0036117A" w:rsidRPr="007A3B1B" w14:paraId="2851608C" w14:textId="77777777" w:rsidTr="0036117A">
              <w:tc>
                <w:tcPr>
                  <w:tcW w:w="13766" w:type="dxa"/>
                  <w:tcBorders>
                    <w:bottom w:val="single" w:sz="6" w:space="0" w:color="DFDFDF"/>
                  </w:tcBorders>
                  <w:shd w:val="clear" w:color="auto" w:fill="FFFFFF"/>
                  <w:vAlign w:val="center"/>
                  <w:hideMark/>
                </w:tcPr>
                <w:p w14:paraId="79C6C96E" w14:textId="2EA79BA3" w:rsidR="0036117A" w:rsidRPr="007A3B1B" w:rsidRDefault="00E279D7" w:rsidP="0036117A">
                  <w:pPr>
                    <w:contextualSpacing w:val="0"/>
                    <w:jc w:val="left"/>
                    <w:rPr>
                      <w:rFonts w:cs="Arial"/>
                      <w:color w:val="000000"/>
                      <w:sz w:val="20"/>
                      <w:szCs w:val="20"/>
                    </w:rPr>
                  </w:pPr>
                  <w:r w:rsidRPr="007A3B1B">
                    <w:rPr>
                      <w:rFonts w:cs="Arial"/>
                      <w:sz w:val="20"/>
                      <w:szCs w:val="20"/>
                    </w:rPr>
                    <w:t>AABH93DE06E8</w:t>
                  </w:r>
                </w:p>
              </w:tc>
              <w:tc>
                <w:tcPr>
                  <w:tcW w:w="304" w:type="dxa"/>
                  <w:tcBorders>
                    <w:bottom w:val="single" w:sz="6" w:space="0" w:color="DFDFDF"/>
                  </w:tcBorders>
                  <w:shd w:val="clear" w:color="auto" w:fill="FFFFFF"/>
                  <w:vAlign w:val="center"/>
                  <w:hideMark/>
                </w:tcPr>
                <w:p w14:paraId="5A2A6AD5" w14:textId="77777777" w:rsidR="0036117A" w:rsidRPr="007A3B1B" w:rsidRDefault="0036117A" w:rsidP="0036117A">
                  <w:pPr>
                    <w:rPr>
                      <w:rFonts w:cs="Arial"/>
                      <w:b/>
                      <w:bCs/>
                      <w:color w:val="000000"/>
                      <w:sz w:val="20"/>
                      <w:szCs w:val="20"/>
                    </w:rPr>
                  </w:pPr>
                </w:p>
              </w:tc>
            </w:tr>
          </w:tbl>
          <w:p w14:paraId="02001B07" w14:textId="77777777" w:rsidR="001B3469" w:rsidRPr="007A3B1B" w:rsidRDefault="001B3469" w:rsidP="00213F36">
            <w:pPr>
              <w:pStyle w:val="paragraph"/>
              <w:spacing w:before="0" w:beforeAutospacing="0" w:after="0" w:afterAutospacing="0"/>
              <w:textAlignment w:val="baseline"/>
              <w:rPr>
                <w:rStyle w:val="eop"/>
                <w:rFonts w:ascii="Arial" w:eastAsiaTheme="majorEastAsia" w:hAnsi="Arial" w:cs="Arial"/>
                <w:sz w:val="20"/>
                <w:szCs w:val="20"/>
              </w:rPr>
            </w:pPr>
          </w:p>
        </w:tc>
        <w:tc>
          <w:tcPr>
            <w:tcW w:w="1890" w:type="dxa"/>
            <w:tcBorders>
              <w:top w:val="single" w:sz="6" w:space="0" w:color="auto"/>
              <w:left w:val="single" w:sz="6" w:space="0" w:color="auto"/>
              <w:bottom w:val="single" w:sz="6" w:space="0" w:color="auto"/>
              <w:right w:val="single" w:sz="6" w:space="0" w:color="auto"/>
            </w:tcBorders>
          </w:tcPr>
          <w:p w14:paraId="59198F78" w14:textId="3988C7BC" w:rsidR="001B3469" w:rsidRPr="007A3B1B" w:rsidRDefault="0036117A" w:rsidP="00213F36">
            <w:pPr>
              <w:pStyle w:val="paragraph"/>
              <w:spacing w:before="0" w:beforeAutospacing="0" w:after="0" w:afterAutospacing="0"/>
              <w:textAlignment w:val="baseline"/>
              <w:rPr>
                <w:rStyle w:val="eop"/>
                <w:rFonts w:ascii="Arial" w:eastAsiaTheme="majorEastAsia" w:hAnsi="Arial" w:cs="Arial"/>
                <w:sz w:val="20"/>
                <w:szCs w:val="20"/>
              </w:rPr>
            </w:pPr>
            <w:r w:rsidRPr="007A3B1B">
              <w:rPr>
                <w:rStyle w:val="eop"/>
                <w:rFonts w:ascii="Arial" w:eastAsiaTheme="majorEastAsia" w:hAnsi="Arial" w:cs="Arial"/>
                <w:sz w:val="20"/>
                <w:szCs w:val="20"/>
              </w:rPr>
              <w:t>Sigma Aldrich</w:t>
            </w:r>
          </w:p>
        </w:tc>
      </w:tr>
      <w:tr w:rsidR="008129E1" w:rsidRPr="00C02719" w14:paraId="5EDD4E51" w14:textId="77777777" w:rsidTr="007A3B1B">
        <w:trPr>
          <w:trHeight w:val="345"/>
        </w:trPr>
        <w:tc>
          <w:tcPr>
            <w:tcW w:w="3518" w:type="dxa"/>
            <w:tcBorders>
              <w:top w:val="single" w:sz="6" w:space="0" w:color="auto"/>
              <w:left w:val="single" w:sz="6" w:space="0" w:color="auto"/>
              <w:bottom w:val="single" w:sz="6" w:space="0" w:color="auto"/>
              <w:right w:val="single" w:sz="6" w:space="0" w:color="auto"/>
            </w:tcBorders>
          </w:tcPr>
          <w:p w14:paraId="62BD5BBC" w14:textId="77777777" w:rsidR="008129E1" w:rsidRPr="007A3B1B" w:rsidRDefault="008129E1" w:rsidP="00213F36">
            <w:pPr>
              <w:pStyle w:val="paragraph"/>
              <w:spacing w:before="0" w:beforeAutospacing="0" w:after="0" w:afterAutospacing="0"/>
              <w:textAlignment w:val="baseline"/>
              <w:rPr>
                <w:rStyle w:val="normaltextrun"/>
                <w:rFonts w:ascii="Arial" w:eastAsiaTheme="majorEastAsia" w:hAnsi="Arial" w:cs="Arial"/>
                <w:sz w:val="20"/>
                <w:szCs w:val="20"/>
                <w:lang w:val="fr-FR"/>
              </w:rPr>
            </w:pPr>
            <w:r w:rsidRPr="007A3B1B">
              <w:rPr>
                <w:rFonts w:ascii="Arial" w:hAnsi="Arial" w:cs="Arial"/>
                <w:noProof/>
                <w:sz w:val="20"/>
                <w:szCs w:val="20"/>
                <w:lang w:val="fr-FR"/>
              </w:rPr>
              <w:t>Zorbax XDB-C18 (150x4.6mm; 5µm)</w:t>
            </w:r>
          </w:p>
        </w:tc>
        <w:tc>
          <w:tcPr>
            <w:tcW w:w="1710" w:type="dxa"/>
            <w:tcBorders>
              <w:top w:val="single" w:sz="6" w:space="0" w:color="auto"/>
              <w:left w:val="single" w:sz="6" w:space="0" w:color="auto"/>
              <w:bottom w:val="single" w:sz="6" w:space="0" w:color="auto"/>
              <w:right w:val="single" w:sz="6" w:space="0" w:color="auto"/>
            </w:tcBorders>
          </w:tcPr>
          <w:p w14:paraId="15751B6F" w14:textId="77777777" w:rsidR="008129E1" w:rsidRPr="007A3B1B" w:rsidRDefault="008129E1" w:rsidP="00213F36">
            <w:pPr>
              <w:pStyle w:val="paragraph"/>
              <w:spacing w:before="0" w:beforeAutospacing="0" w:after="0" w:afterAutospacing="0"/>
              <w:textAlignment w:val="baseline"/>
              <w:rPr>
                <w:rStyle w:val="eop"/>
                <w:rFonts w:ascii="Arial" w:eastAsiaTheme="majorEastAsia" w:hAnsi="Arial" w:cs="Arial"/>
                <w:sz w:val="20"/>
                <w:szCs w:val="20"/>
              </w:rPr>
            </w:pPr>
            <w:r w:rsidRPr="007A3B1B">
              <w:rPr>
                <w:rStyle w:val="eop"/>
                <w:rFonts w:ascii="Arial" w:eastAsiaTheme="majorEastAsia" w:hAnsi="Arial" w:cs="Arial"/>
                <w:sz w:val="20"/>
                <w:szCs w:val="20"/>
              </w:rPr>
              <w:t>Analytical Column</w:t>
            </w:r>
          </w:p>
        </w:tc>
        <w:tc>
          <w:tcPr>
            <w:tcW w:w="1800" w:type="dxa"/>
            <w:tcBorders>
              <w:top w:val="single" w:sz="6" w:space="0" w:color="auto"/>
              <w:left w:val="single" w:sz="6" w:space="0" w:color="auto"/>
              <w:bottom w:val="single" w:sz="6" w:space="0" w:color="auto"/>
              <w:right w:val="single" w:sz="6" w:space="0" w:color="auto"/>
            </w:tcBorders>
          </w:tcPr>
          <w:p w14:paraId="48AA2686" w14:textId="77777777" w:rsidR="008129E1" w:rsidRPr="007A3B1B" w:rsidRDefault="008129E1" w:rsidP="00213F36">
            <w:pPr>
              <w:pStyle w:val="paragraph"/>
              <w:spacing w:before="0" w:beforeAutospacing="0" w:after="0" w:afterAutospacing="0"/>
              <w:textAlignment w:val="baseline"/>
              <w:rPr>
                <w:rStyle w:val="eop"/>
                <w:rFonts w:ascii="Arial" w:eastAsiaTheme="majorEastAsia" w:hAnsi="Arial" w:cs="Arial"/>
                <w:sz w:val="20"/>
                <w:szCs w:val="20"/>
              </w:rPr>
            </w:pPr>
            <w:r w:rsidRPr="007A3B1B">
              <w:rPr>
                <w:rStyle w:val="eop"/>
                <w:rFonts w:ascii="Arial" w:eastAsiaTheme="majorEastAsia" w:hAnsi="Arial" w:cs="Arial"/>
                <w:sz w:val="20"/>
                <w:szCs w:val="20"/>
              </w:rPr>
              <w:t xml:space="preserve">Part # </w:t>
            </w:r>
            <w:r w:rsidRPr="007A3B1B">
              <w:rPr>
                <w:rFonts w:ascii="Arial" w:hAnsi="Arial" w:cs="Arial"/>
                <w:sz w:val="20"/>
                <w:szCs w:val="20"/>
                <w:shd w:val="clear" w:color="auto" w:fill="FFFFFF"/>
              </w:rPr>
              <w:t>993967-902</w:t>
            </w:r>
          </w:p>
        </w:tc>
        <w:tc>
          <w:tcPr>
            <w:tcW w:w="1890" w:type="dxa"/>
            <w:tcBorders>
              <w:top w:val="single" w:sz="6" w:space="0" w:color="auto"/>
              <w:left w:val="single" w:sz="6" w:space="0" w:color="auto"/>
              <w:bottom w:val="single" w:sz="6" w:space="0" w:color="auto"/>
              <w:right w:val="single" w:sz="6" w:space="0" w:color="auto"/>
            </w:tcBorders>
          </w:tcPr>
          <w:p w14:paraId="4294BB2C" w14:textId="77777777" w:rsidR="008129E1" w:rsidRPr="007A3B1B" w:rsidRDefault="008129E1" w:rsidP="00213F36">
            <w:pPr>
              <w:pStyle w:val="paragraph"/>
              <w:spacing w:before="0" w:beforeAutospacing="0" w:after="0" w:afterAutospacing="0"/>
              <w:textAlignment w:val="baseline"/>
              <w:rPr>
                <w:rStyle w:val="eop"/>
                <w:rFonts w:ascii="Arial" w:eastAsiaTheme="majorEastAsia" w:hAnsi="Arial" w:cs="Arial"/>
                <w:sz w:val="20"/>
                <w:szCs w:val="20"/>
              </w:rPr>
            </w:pPr>
            <w:r w:rsidRPr="007A3B1B">
              <w:rPr>
                <w:rStyle w:val="eop"/>
                <w:rFonts w:ascii="Arial" w:eastAsiaTheme="majorEastAsia" w:hAnsi="Arial" w:cs="Arial"/>
                <w:sz w:val="20"/>
                <w:szCs w:val="20"/>
              </w:rPr>
              <w:t>Agilent</w:t>
            </w:r>
          </w:p>
        </w:tc>
      </w:tr>
      <w:tr w:rsidR="008129E1" w:rsidRPr="00C02719" w14:paraId="27B5D23D" w14:textId="77777777" w:rsidTr="007A3B1B">
        <w:trPr>
          <w:trHeight w:val="345"/>
        </w:trPr>
        <w:tc>
          <w:tcPr>
            <w:tcW w:w="3518" w:type="dxa"/>
            <w:tcBorders>
              <w:top w:val="single" w:sz="6" w:space="0" w:color="auto"/>
              <w:left w:val="single" w:sz="6" w:space="0" w:color="auto"/>
              <w:bottom w:val="single" w:sz="6" w:space="0" w:color="auto"/>
              <w:right w:val="single" w:sz="6" w:space="0" w:color="auto"/>
            </w:tcBorders>
          </w:tcPr>
          <w:p w14:paraId="6B125044" w14:textId="77777777" w:rsidR="008129E1" w:rsidRPr="007A3B1B" w:rsidRDefault="008129E1" w:rsidP="00213F36">
            <w:pPr>
              <w:pStyle w:val="paragraph"/>
              <w:spacing w:before="0" w:beforeAutospacing="0" w:after="0" w:afterAutospacing="0"/>
              <w:textAlignment w:val="baseline"/>
              <w:rPr>
                <w:rFonts w:ascii="Arial" w:hAnsi="Arial" w:cs="Arial"/>
                <w:noProof/>
                <w:sz w:val="20"/>
                <w:szCs w:val="20"/>
                <w:lang w:val="fr-FR"/>
              </w:rPr>
            </w:pPr>
            <w:r w:rsidRPr="007A3B1B">
              <w:rPr>
                <w:rFonts w:ascii="Arial" w:hAnsi="Arial" w:cs="Arial"/>
                <w:sz w:val="20"/>
                <w:szCs w:val="20"/>
                <w:lang w:val="fr-FR"/>
              </w:rPr>
              <w:t>Zorbax XDB-C18 (250 X 9.4 mm, 5 µm</w:t>
            </w:r>
          </w:p>
        </w:tc>
        <w:tc>
          <w:tcPr>
            <w:tcW w:w="1710" w:type="dxa"/>
            <w:tcBorders>
              <w:top w:val="single" w:sz="6" w:space="0" w:color="auto"/>
              <w:left w:val="single" w:sz="6" w:space="0" w:color="auto"/>
              <w:bottom w:val="single" w:sz="6" w:space="0" w:color="auto"/>
              <w:right w:val="single" w:sz="6" w:space="0" w:color="auto"/>
            </w:tcBorders>
          </w:tcPr>
          <w:p w14:paraId="389E2E8C" w14:textId="77777777" w:rsidR="008129E1" w:rsidRPr="007A3B1B" w:rsidRDefault="008129E1" w:rsidP="00213F36">
            <w:pPr>
              <w:pStyle w:val="paragraph"/>
              <w:spacing w:before="0" w:beforeAutospacing="0" w:after="0" w:afterAutospacing="0"/>
              <w:textAlignment w:val="baseline"/>
              <w:rPr>
                <w:rStyle w:val="eop"/>
                <w:rFonts w:ascii="Arial" w:eastAsiaTheme="majorEastAsia" w:hAnsi="Arial" w:cs="Arial"/>
                <w:sz w:val="20"/>
                <w:szCs w:val="20"/>
              </w:rPr>
            </w:pPr>
            <w:r w:rsidRPr="007A3B1B">
              <w:rPr>
                <w:rStyle w:val="eop"/>
                <w:rFonts w:ascii="Arial" w:eastAsiaTheme="majorEastAsia" w:hAnsi="Arial" w:cs="Arial"/>
                <w:sz w:val="20"/>
                <w:szCs w:val="20"/>
              </w:rPr>
              <w:t>Semiprep Column</w:t>
            </w:r>
          </w:p>
        </w:tc>
        <w:tc>
          <w:tcPr>
            <w:tcW w:w="1800" w:type="dxa"/>
            <w:tcBorders>
              <w:top w:val="single" w:sz="6" w:space="0" w:color="auto"/>
              <w:left w:val="single" w:sz="6" w:space="0" w:color="auto"/>
              <w:bottom w:val="single" w:sz="6" w:space="0" w:color="auto"/>
              <w:right w:val="single" w:sz="6" w:space="0" w:color="auto"/>
            </w:tcBorders>
            <w:shd w:val="clear" w:color="auto" w:fill="FFFFFF" w:themeFill="background1"/>
          </w:tcPr>
          <w:p w14:paraId="276C95CA" w14:textId="77777777" w:rsidR="008129E1" w:rsidRPr="007A3B1B" w:rsidRDefault="008129E1" w:rsidP="00213F36">
            <w:pPr>
              <w:pStyle w:val="paragraph"/>
              <w:spacing w:before="0" w:beforeAutospacing="0" w:after="0" w:afterAutospacing="0"/>
              <w:textAlignment w:val="baseline"/>
              <w:rPr>
                <w:rStyle w:val="eop"/>
                <w:rFonts w:ascii="Arial" w:eastAsiaTheme="majorEastAsia" w:hAnsi="Arial" w:cs="Arial"/>
                <w:sz w:val="20"/>
                <w:szCs w:val="20"/>
              </w:rPr>
            </w:pPr>
            <w:r w:rsidRPr="007A3B1B">
              <w:rPr>
                <w:rFonts w:ascii="Arial" w:hAnsi="Arial" w:cs="Arial"/>
                <w:sz w:val="20"/>
                <w:szCs w:val="20"/>
                <w:shd w:val="clear" w:color="auto" w:fill="FFFFFF"/>
              </w:rPr>
              <w:t>Part # 990967-202</w:t>
            </w:r>
          </w:p>
        </w:tc>
        <w:tc>
          <w:tcPr>
            <w:tcW w:w="1890" w:type="dxa"/>
            <w:tcBorders>
              <w:top w:val="single" w:sz="6" w:space="0" w:color="auto"/>
              <w:left w:val="single" w:sz="6" w:space="0" w:color="auto"/>
              <w:bottom w:val="single" w:sz="6" w:space="0" w:color="auto"/>
              <w:right w:val="single" w:sz="6" w:space="0" w:color="auto"/>
            </w:tcBorders>
          </w:tcPr>
          <w:p w14:paraId="0BBB3390" w14:textId="77777777" w:rsidR="008129E1" w:rsidRPr="007A3B1B" w:rsidRDefault="008129E1" w:rsidP="00213F36">
            <w:pPr>
              <w:pStyle w:val="paragraph"/>
              <w:spacing w:before="0" w:beforeAutospacing="0" w:after="0" w:afterAutospacing="0"/>
              <w:textAlignment w:val="baseline"/>
              <w:rPr>
                <w:rStyle w:val="eop"/>
                <w:rFonts w:ascii="Arial" w:eastAsiaTheme="majorEastAsia" w:hAnsi="Arial" w:cs="Arial"/>
                <w:sz w:val="20"/>
                <w:szCs w:val="20"/>
              </w:rPr>
            </w:pPr>
            <w:r w:rsidRPr="007A3B1B">
              <w:rPr>
                <w:rStyle w:val="eop"/>
                <w:rFonts w:ascii="Arial" w:eastAsiaTheme="majorEastAsia" w:hAnsi="Arial" w:cs="Arial"/>
                <w:sz w:val="20"/>
                <w:szCs w:val="20"/>
              </w:rPr>
              <w:t>Agilent</w:t>
            </w:r>
          </w:p>
        </w:tc>
      </w:tr>
    </w:tbl>
    <w:p w14:paraId="1DF8D7F7" w14:textId="0506181F" w:rsidR="00B3406C" w:rsidRDefault="00595E8C" w:rsidP="00CC68E4">
      <w:pPr>
        <w:rPr>
          <w:b/>
          <w:bCs/>
        </w:rPr>
      </w:pPr>
      <w:r>
        <w:rPr>
          <w:b/>
          <w:bCs/>
        </w:rPr>
        <w:lastRenderedPageBreak/>
        <w:t xml:space="preserve">Synthesis of </w:t>
      </w:r>
      <w:r w:rsidR="00CC68E4" w:rsidRPr="00BF2817">
        <w:rPr>
          <w:b/>
          <w:bCs/>
        </w:rPr>
        <w:t xml:space="preserve">Niraparib </w:t>
      </w:r>
      <w:r w:rsidR="00420466" w:rsidRPr="00BF2817">
        <w:rPr>
          <w:b/>
          <w:bCs/>
        </w:rPr>
        <w:t xml:space="preserve">Precursor </w:t>
      </w:r>
      <w:r w:rsidR="00AA2516">
        <w:rPr>
          <w:b/>
          <w:bCs/>
        </w:rPr>
        <w:t>(</w:t>
      </w:r>
      <w:r w:rsidR="00420466">
        <w:rPr>
          <w:b/>
          <w:bCs/>
        </w:rPr>
        <w:t>GSK</w:t>
      </w:r>
      <w:r w:rsidR="008908B2">
        <w:rPr>
          <w:b/>
          <w:bCs/>
        </w:rPr>
        <w:t>4183735A</w:t>
      </w:r>
      <w:r w:rsidR="00AA2516">
        <w:rPr>
          <w:b/>
          <w:bCs/>
        </w:rPr>
        <w:t>)</w:t>
      </w:r>
      <w:r w:rsidR="008908B2">
        <w:rPr>
          <w:b/>
          <w:bCs/>
        </w:rPr>
        <w:t xml:space="preserve"> </w:t>
      </w:r>
      <w:r w:rsidR="00AA2516">
        <w:rPr>
          <w:b/>
          <w:bCs/>
        </w:rPr>
        <w:t>and Intermediate</w:t>
      </w:r>
      <w:r w:rsidR="00CC68E4" w:rsidRPr="00BF2817">
        <w:rPr>
          <w:b/>
          <w:bCs/>
        </w:rPr>
        <w:t>:</w:t>
      </w:r>
    </w:p>
    <w:p w14:paraId="2CF44212" w14:textId="77777777" w:rsidR="00D7449C" w:rsidRDefault="00D7449C" w:rsidP="00CC68E4">
      <w:pPr>
        <w:rPr>
          <w:b/>
          <w:bCs/>
        </w:rPr>
      </w:pPr>
    </w:p>
    <w:p w14:paraId="2B08CEDB" w14:textId="46D37F7E" w:rsidR="004A2392" w:rsidRPr="004A2392" w:rsidRDefault="004A2392" w:rsidP="00CC68E4">
      <w:r>
        <w:t>The synthetic scheme for Niraparib precursor</w:t>
      </w:r>
      <w:r w:rsidR="00D44684">
        <w:t xml:space="preserve">, GSK4183735A, is prepared via a four steps reaction, as shown in </w:t>
      </w:r>
      <w:r w:rsidR="00D44684" w:rsidRPr="00D7449C">
        <w:rPr>
          <w:b/>
          <w:bCs/>
        </w:rPr>
        <w:t>Scheme S</w:t>
      </w:r>
      <w:r w:rsidR="00D7449C" w:rsidRPr="00D7449C">
        <w:rPr>
          <w:b/>
          <w:bCs/>
        </w:rPr>
        <w:t>1</w:t>
      </w:r>
      <w:r w:rsidR="00D7449C">
        <w:t>. The synthesis details for each step is laid out in the following section.</w:t>
      </w:r>
    </w:p>
    <w:p w14:paraId="28526DD0" w14:textId="3A8696B1" w:rsidR="00C6529C" w:rsidRDefault="0067617B" w:rsidP="00CC68E4">
      <w:r>
        <w:rPr>
          <w:noProof/>
        </w:rPr>
        <mc:AlternateContent>
          <mc:Choice Requires="wps">
            <w:drawing>
              <wp:anchor distT="0" distB="0" distL="114300" distR="114300" simplePos="0" relativeHeight="251644416" behindDoc="0" locked="0" layoutInCell="1" allowOverlap="1" wp14:anchorId="584FE5EE" wp14:editId="7CE68084">
                <wp:simplePos x="0" y="0"/>
                <wp:positionH relativeFrom="column">
                  <wp:posOffset>-44880</wp:posOffset>
                </wp:positionH>
                <wp:positionV relativeFrom="paragraph">
                  <wp:posOffset>94011</wp:posOffset>
                </wp:positionV>
                <wp:extent cx="6316653" cy="2281238"/>
                <wp:effectExtent l="0" t="0" r="27305" b="24130"/>
                <wp:wrapNone/>
                <wp:docPr id="418985572" name="Rectangle 10"/>
                <wp:cNvGraphicFramePr/>
                <a:graphic xmlns:a="http://schemas.openxmlformats.org/drawingml/2006/main">
                  <a:graphicData uri="http://schemas.microsoft.com/office/word/2010/wordprocessingShape">
                    <wps:wsp>
                      <wps:cNvSpPr/>
                      <wps:spPr>
                        <a:xfrm>
                          <a:off x="0" y="0"/>
                          <a:ext cx="6316653" cy="2281238"/>
                        </a:xfrm>
                        <a:prstGeom prst="rect">
                          <a:avLst/>
                        </a:prstGeom>
                        <a:noFill/>
                        <a:ln w="9525">
                          <a:solidFill>
                            <a:schemeClr val="accent1">
                              <a:shade val="15000"/>
                            </a:schemeClr>
                          </a:solidFill>
                        </a:ln>
                      </wps:spPr>
                      <wps:style>
                        <a:lnRef idx="2">
                          <a:schemeClr val="accent1">
                            <a:shade val="15000"/>
                          </a:schemeClr>
                        </a:lnRef>
                        <a:fillRef idx="1">
                          <a:schemeClr val="accent1"/>
                        </a:fillRef>
                        <a:effectRef idx="0">
                          <a:schemeClr val="accent1"/>
                        </a:effectRef>
                        <a:fontRef idx="minor">
                          <a:schemeClr val="lt1"/>
                        </a:fontRef>
                      </wps:style>
                      <wps:bodyPr rot="0" spcFirstLastPara="0" vertOverflow="overflow" horzOverflow="overflow" vert="horz" wrap="square" lIns="91440" tIns="45720" rIns="91440" bIns="45720" numCol="1" spcCol="0" rtlCol="0" fromWordArt="0" anchor="ctr" anchorCtr="0" forceAA="0" compatLnSpc="1">
                        <a:prstTxWarp prst="textNoShape">
                          <a:avLst/>
                        </a:prstTxWarp>
                        <a:noAutofit/>
                      </wps:bodyPr>
                    </wps:wsp>
                  </a:graphicData>
                </a:graphic>
                <wp14:sizeRelH relativeFrom="margin">
                  <wp14:pctWidth>0</wp14:pctWidth>
                </wp14:sizeRelH>
                <wp14:sizeRelV relativeFrom="margin">
                  <wp14:pctHeight>0</wp14:pctHeight>
                </wp14:sizeRelV>
              </wp:anchor>
            </w:drawing>
          </mc:Choice>
          <mc:Fallback>
            <w:pict>
              <v:rect w14:anchorId="2370E10F" id="Rectangle 10" o:spid="_x0000_s1026" style="position:absolute;margin-left:-3.55pt;margin-top:7.4pt;width:497.35pt;height:179.65pt;z-index:251644416;visibility:visible;mso-wrap-style:square;mso-width-percent:0;mso-height-percent:0;mso-wrap-distance-left:9pt;mso-wrap-distance-top:0;mso-wrap-distance-right:9pt;mso-wrap-distance-bottom:0;mso-position-horizontal:absolute;mso-position-horizontal-relative:text;mso-position-vertical:absolute;mso-position-vertical-relative:text;mso-width-percent:0;mso-height-percent:0;mso-width-relative:margin;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D0HpArgAIAAI8FAAAOAAAAZHJzL2Uyb0RvYy54bWysVEtv2zAMvg/YfxB0X/1Ik7VBnSJo0WFA&#10;0QZrh55VWYoFyKImKXGyXz9KdpygK3bYdrElkfxIfnxcXe9aTbbCeQWmosVZTokwHGpl1hX9/nz3&#10;6YISH5ipmQYjKroXnl4vPn646uxclNCAroUjCGL8vLMVbUKw8yzzvBEt82dghUGhBNeygFe3zmrH&#10;OkRvdVbm+SzrwNXWARfe4+ttL6SLhC+l4OFRSi8C0RXF2EL6uvR9jd9sccXma8dso/gQBvuLKFqm&#10;DDodoW5ZYGTj1G9QreIOPMhwxqHNQErFRcoBsynyN9k8NcyKlAuS4+1Ik/9/sPxh+2RXDmnorJ97&#10;PMYsdtK18Y/xkV0iaz+SJXaBcHycTYrZbDqhhKOsLC+KcnIR6cyO5tb58EVAS+Khog6rkUhi23sf&#10;etWDSvRm4E5pnSqiDekqejktp8nAg1Z1FEa11BviRjuyZVhVxrkwoej1GlaL/rmY5nkqL8YzWqTo&#10;TsBQpg0+HnNPp7DXInrS5puQRNWYbdnjx7b8B9cJMCJLzGXEHmJ/H7unadCPpiJ19Wic/ymw3ni0&#10;SJ7BhNG4VQbcewAaCR089/oHknpqIkuvUO9XjjjoZ8pbfqewzPfMhxVzOEQ4brgYwiN+pAYsJwwn&#10;ShpwP997j/rY2yilpMOhrKj/sWFOUKK/Guz6y+L8PE5xupxPP5d4caeS11OJ2bQ3gB1S4AqyPB2j&#10;ftCHo3TQvuD+WEavKGKGo++K8uAOl5vQLwvcQFwsl0kNJ9eycG+eLI/gkdXYxs+7F+bs0OsBx+QB&#10;DgPM5m9avteNlgaWmwBSpXk48jrwjVOfenbYUHGtnN6T1nGPLn4BAAD//wMAUEsDBBQABgAIAAAA&#10;IQCpLjYj3gAAAAkBAAAPAAAAZHJzL2Rvd25yZXYueG1sTI/BTsMwEETvSPyDtUjcWiclNGmIUyEk&#10;jki0VPTq2iaOGq+D7bbh71lO5bgzo9k3zXpyAzubEHuPAvJ5Bsyg8rrHTsDu43VWAYtJopaDRyPg&#10;x0RYt7c3jay1v+DGnLepY1SCsZYCbEpjzXlU1jgZ5340SN6XD04mOkPHdZAXKncDX2TZkjvZI32w&#10;cjQv1qjj9uQEvL0/Hqts9Vlgz8PObtR+ob73QtzfTc9PwJKZ0jUMf/iEDi0xHfwJdWSDgFmZU5L0&#10;ghaQv6rKJbCDgIeyyIG3Df+/oP0FAAD//wMAUEsBAi0AFAAGAAgAAAAhALaDOJL+AAAA4QEAABMA&#10;AAAAAAAAAAAAAAAAAAAAAFtDb250ZW50X1R5cGVzXS54bWxQSwECLQAUAAYACAAAACEAOP0h/9YA&#10;AACUAQAACwAAAAAAAAAAAAAAAAAvAQAAX3JlbHMvLnJlbHNQSwECLQAUAAYACAAAACEA9B6QK4AC&#10;AACPBQAADgAAAAAAAAAAAAAAAAAuAgAAZHJzL2Uyb0RvYy54bWxQSwECLQAUAAYACAAAACEAqS42&#10;I94AAAAJAQAADwAAAAAAAAAAAAAAAADaBAAAZHJzL2Rvd25yZXYueG1sUEsFBgAAAAAEAAQA8wAA&#10;AOUFAAAAAA==&#10;" filled="f" strokecolor="#030e13 [484]"/>
            </w:pict>
          </mc:Fallback>
        </mc:AlternateContent>
      </w:r>
    </w:p>
    <w:p w14:paraId="568CC191" w14:textId="14A5D726" w:rsidR="00CC68E4" w:rsidRPr="0064479A" w:rsidRDefault="00017B38" w:rsidP="00CC68E4">
      <w:pPr>
        <w:rPr>
          <w:color w:val="000000"/>
          <w14:textFill>
            <w14:solidFill>
              <w14:srgbClr w14:val="000000">
                <w14:alpha w14:val="100000"/>
              </w14:srgbClr>
            </w14:solidFill>
          </w14:textFill>
        </w:rPr>
      </w:pPr>
      <w:r>
        <w:object w:dxaOrig="14390" w:dyaOrig="4579" w14:anchorId="59A068DC">
          <v:shapetype id="_x0000_t75" coordsize="21600,21600" o:spt="75" o:preferrelative="t" path="m@4@5l@4@11@9@11@9@5xe" filled="f" stroked="f">
            <v:stroke joinstyle="miter"/>
            <v:formulas>
              <v:f eqn="if lineDrawn pixelLineWidth 0"/>
              <v:f eqn="sum @0 1 0"/>
              <v:f eqn="sum 0 0 @1"/>
              <v:f eqn="prod @2 1 2"/>
              <v:f eqn="prod @3 21600 pixelWidth"/>
              <v:f eqn="prod @3 21600 pixelHeight"/>
              <v:f eqn="sum @0 0 1"/>
              <v:f eqn="prod @6 1 2"/>
              <v:f eqn="prod @7 21600 pixelWidth"/>
              <v:f eqn="sum @8 21600 0"/>
              <v:f eqn="prod @7 21600 pixelHeight"/>
              <v:f eqn="sum @10 21600 0"/>
            </v:formulas>
            <v:path o:extrusionok="f" gradientshapeok="t" o:connecttype="rect"/>
            <o:lock v:ext="edit" aspectratio="t"/>
          </v:shapetype>
          <v:shape id="_x0000_i1025" type="#_x0000_t75" style="width:492.15pt;height:155.9pt" o:ole="">
            <v:imagedata r:id="rId12" o:title=""/>
          </v:shape>
          <o:OLEObject Type="Embed" ProgID="ChemDraw_x64.Document.6.0" ShapeID="_x0000_i1025" DrawAspect="Content" ObjectID="_1843043496" r:id="rId13"/>
        </w:object>
      </w:r>
    </w:p>
    <w:p w14:paraId="70EAC0CC" w14:textId="45F06221" w:rsidR="00CC68E4" w:rsidRPr="0064479A" w:rsidRDefault="00CC68E4" w:rsidP="00CC68E4">
      <w:pPr>
        <w:rPr>
          <w:sz w:val="18"/>
          <w:szCs w:val="18"/>
        </w:rPr>
      </w:pPr>
      <w:r w:rsidRPr="0064479A">
        <w:rPr>
          <w:b/>
          <w:bCs/>
          <w:sz w:val="18"/>
          <w:szCs w:val="18"/>
        </w:rPr>
        <w:t>Scheme S1</w:t>
      </w:r>
      <w:r w:rsidRPr="0064479A">
        <w:rPr>
          <w:sz w:val="18"/>
          <w:szCs w:val="18"/>
        </w:rPr>
        <w:t>: General Scheme for the synthesis of Niraparib Precursor</w:t>
      </w:r>
      <w:r w:rsidR="003D1206" w:rsidRPr="0064479A">
        <w:rPr>
          <w:sz w:val="18"/>
          <w:szCs w:val="18"/>
        </w:rPr>
        <w:t xml:space="preserve"> </w:t>
      </w:r>
      <w:r w:rsidR="003D1206" w:rsidRPr="0064479A">
        <w:rPr>
          <w:b/>
          <w:bCs/>
          <w:sz w:val="18"/>
          <w:szCs w:val="18"/>
        </w:rPr>
        <w:t>GSK4183735A</w:t>
      </w:r>
    </w:p>
    <w:p w14:paraId="78F34C3D" w14:textId="77777777" w:rsidR="00CC68E4" w:rsidRPr="007404FE" w:rsidRDefault="00CC68E4" w:rsidP="00CC68E4">
      <w:pPr>
        <w:rPr>
          <w:i/>
          <w:iCs/>
        </w:rPr>
      </w:pPr>
    </w:p>
    <w:p w14:paraId="28C0C35D" w14:textId="46A41020" w:rsidR="00CC68E4" w:rsidRPr="007404FE" w:rsidRDefault="00CC68E4" w:rsidP="00CC68E4">
      <w:pPr>
        <w:spacing w:line="360" w:lineRule="auto"/>
        <w:rPr>
          <w:b/>
          <w:i/>
          <w:iCs/>
          <w:color w:val="FF0000"/>
          <w:szCs w:val="21"/>
        </w:rPr>
      </w:pPr>
      <w:r w:rsidRPr="007404FE">
        <w:rPr>
          <w:rFonts w:eastAsia="KaiTi_GB2312"/>
          <w:b/>
          <w:bCs/>
          <w:i/>
          <w:iCs/>
          <w:szCs w:val="21"/>
        </w:rPr>
        <w:t xml:space="preserve">General </w:t>
      </w:r>
      <w:r w:rsidR="008024AF">
        <w:rPr>
          <w:rFonts w:eastAsia="KaiTi_GB2312"/>
          <w:b/>
          <w:bCs/>
          <w:i/>
          <w:iCs/>
          <w:szCs w:val="21"/>
        </w:rPr>
        <w:t>P</w:t>
      </w:r>
      <w:r w:rsidRPr="007404FE">
        <w:rPr>
          <w:rFonts w:eastAsia="KaiTi_GB2312"/>
          <w:b/>
          <w:bCs/>
          <w:i/>
          <w:iCs/>
          <w:szCs w:val="21"/>
        </w:rPr>
        <w:t xml:space="preserve">rocedure for </w:t>
      </w:r>
      <w:r w:rsidR="008024AF">
        <w:rPr>
          <w:rFonts w:eastAsia="KaiTi_GB2312"/>
          <w:b/>
          <w:bCs/>
          <w:i/>
          <w:iCs/>
          <w:szCs w:val="21"/>
        </w:rPr>
        <w:t>P</w:t>
      </w:r>
      <w:r w:rsidR="001A644B">
        <w:rPr>
          <w:rFonts w:eastAsia="KaiTi_GB2312"/>
          <w:b/>
          <w:bCs/>
          <w:i/>
          <w:iCs/>
          <w:szCs w:val="21"/>
        </w:rPr>
        <w:t>r</w:t>
      </w:r>
      <w:r w:rsidRPr="007404FE">
        <w:rPr>
          <w:rFonts w:eastAsia="KaiTi_GB2312"/>
          <w:b/>
          <w:bCs/>
          <w:i/>
          <w:iCs/>
          <w:szCs w:val="21"/>
        </w:rPr>
        <w:t>eparation of</w:t>
      </w:r>
      <w:r w:rsidRPr="007404FE">
        <w:rPr>
          <w:rFonts w:eastAsia="KaiTi_GB2312"/>
          <w:b/>
          <w:i/>
          <w:iCs/>
          <w:szCs w:val="21"/>
        </w:rPr>
        <w:t xml:space="preserve"> </w:t>
      </w:r>
      <w:r w:rsidR="00003C4A" w:rsidRPr="007404FE">
        <w:rPr>
          <w:b/>
          <w:bCs/>
          <w:i/>
          <w:iCs/>
        </w:rPr>
        <w:t>GSK418373</w:t>
      </w:r>
      <w:r w:rsidR="003A4875" w:rsidRPr="007404FE">
        <w:rPr>
          <w:b/>
          <w:bCs/>
          <w:i/>
          <w:iCs/>
        </w:rPr>
        <w:t>3</w:t>
      </w:r>
      <w:r w:rsidR="00003C4A" w:rsidRPr="007404FE">
        <w:rPr>
          <w:b/>
          <w:bCs/>
          <w:i/>
          <w:iCs/>
        </w:rPr>
        <w:t>A</w:t>
      </w:r>
      <w:r w:rsidR="000F2D56" w:rsidRPr="007404FE">
        <w:rPr>
          <w:rFonts w:eastAsia="KaiTi_GB2312"/>
          <w:b/>
          <w:i/>
          <w:iCs/>
          <w:szCs w:val="21"/>
        </w:rPr>
        <w:t xml:space="preserve"> </w:t>
      </w:r>
      <w:r w:rsidR="000F2D56" w:rsidRPr="007404FE">
        <w:rPr>
          <w:bCs/>
          <w:i/>
          <w:iCs/>
          <w:szCs w:val="21"/>
        </w:rPr>
        <w:t>(</w:t>
      </w:r>
      <w:r w:rsidR="00485CFB" w:rsidRPr="00485CFB">
        <w:rPr>
          <w:bCs/>
          <w:i/>
          <w:iCs/>
          <w:szCs w:val="21"/>
        </w:rPr>
        <w:t>tert</w:t>
      </w:r>
      <w:r w:rsidR="000F2D56" w:rsidRPr="007404FE">
        <w:rPr>
          <w:bCs/>
          <w:i/>
          <w:iCs/>
          <w:szCs w:val="21"/>
        </w:rPr>
        <w:t>-butyl (S)-3-(4-(7-carbamoyl-2H-indazol-2-yl)phenyl)piperidine-1-carboxylate)</w:t>
      </w:r>
    </w:p>
    <w:p w14:paraId="3E46A30D" w14:textId="75D15835" w:rsidR="00545464" w:rsidRPr="004056D7" w:rsidRDefault="00017B38" w:rsidP="004056D7">
      <w:pPr>
        <w:spacing w:line="360" w:lineRule="auto"/>
        <w:jc w:val="center"/>
      </w:pPr>
      <w:r>
        <w:object w:dxaOrig="9361" w:dyaOrig="1841" w14:anchorId="79E3AF1D">
          <v:shape id="_x0000_i1026" type="#_x0000_t75" style="width:391.75pt;height:77.25pt" o:ole="">
            <v:imagedata r:id="rId14" o:title=""/>
          </v:shape>
          <o:OLEObject Type="Embed" ProgID="ChemDraw_x64.Document.6.0" ShapeID="_x0000_i1026" DrawAspect="Content" ObjectID="_1843043497" r:id="rId15"/>
        </w:object>
      </w:r>
    </w:p>
    <w:p w14:paraId="3496AA64" w14:textId="2546132F" w:rsidR="00CC68E4" w:rsidRPr="00AC1D24" w:rsidRDefault="00876440" w:rsidP="00EB21BF">
      <w:pPr>
        <w:autoSpaceDE w:val="0"/>
        <w:autoSpaceDN w:val="0"/>
        <w:adjustRightInd w:val="0"/>
        <w:rPr>
          <w:kern w:val="0"/>
          <w:szCs w:val="21"/>
        </w:rPr>
      </w:pPr>
      <w:r>
        <w:rPr>
          <w:szCs w:val="21"/>
        </w:rPr>
        <w:t>To a</w:t>
      </w:r>
      <w:r w:rsidR="00CC68E4" w:rsidRPr="00AC1D24">
        <w:rPr>
          <w:szCs w:val="21"/>
        </w:rPr>
        <w:t xml:space="preserve"> 500 mL round bottom flask </w:t>
      </w:r>
      <w:r w:rsidR="00CC68E4">
        <w:rPr>
          <w:szCs w:val="21"/>
        </w:rPr>
        <w:t xml:space="preserve">compound </w:t>
      </w:r>
      <w:r w:rsidR="00AE1468">
        <w:rPr>
          <w:b/>
          <w:szCs w:val="21"/>
        </w:rPr>
        <w:t>GSK</w:t>
      </w:r>
      <w:r w:rsidR="00693BD3">
        <w:rPr>
          <w:b/>
          <w:szCs w:val="21"/>
        </w:rPr>
        <w:t>3985771C</w:t>
      </w:r>
      <w:r w:rsidR="00CC68E4">
        <w:rPr>
          <w:b/>
          <w:szCs w:val="21"/>
        </w:rPr>
        <w:t xml:space="preserve"> </w:t>
      </w:r>
      <w:r w:rsidR="00CC68E4" w:rsidRPr="00BF2817">
        <w:rPr>
          <w:bCs/>
          <w:szCs w:val="21"/>
        </w:rPr>
        <w:t>(Niraparib)</w:t>
      </w:r>
      <w:r w:rsidR="00CC68E4" w:rsidRPr="00F617BA">
        <w:rPr>
          <w:bCs/>
          <w:szCs w:val="21"/>
        </w:rPr>
        <w:t xml:space="preserve"> </w:t>
      </w:r>
      <w:r w:rsidR="00CC68E4" w:rsidRPr="00AC1D24">
        <w:rPr>
          <w:szCs w:val="21"/>
        </w:rPr>
        <w:t>(50.0 g, 156 mmol, 1.00 eq) , TEA (47.3 g, 468 mmol, 65.1 mL, 3.00 eq) , DMAP (1.91 g, 15.6 mmol, 0.10 eq) in DMF (250 mL) at 0°</w:t>
      </w:r>
      <w:r w:rsidR="00CC68E4" w:rsidRPr="00AC1D24">
        <w:rPr>
          <w:rFonts w:hint="eastAsia"/>
          <w:szCs w:val="21"/>
        </w:rPr>
        <w:t>C</w:t>
      </w:r>
      <w:r>
        <w:rPr>
          <w:szCs w:val="21"/>
        </w:rPr>
        <w:t xml:space="preserve"> were added</w:t>
      </w:r>
      <w:r w:rsidR="00CC68E4" w:rsidRPr="00AC1D24">
        <w:rPr>
          <w:szCs w:val="21"/>
        </w:rPr>
        <w:t>, then (Boc)</w:t>
      </w:r>
      <w:r w:rsidR="00CC68E4" w:rsidRPr="00AC1D24">
        <w:rPr>
          <w:szCs w:val="21"/>
          <w:vertAlign w:val="subscript"/>
        </w:rPr>
        <w:t>2</w:t>
      </w:r>
      <w:r w:rsidR="00CC68E4" w:rsidRPr="00AC1D24">
        <w:rPr>
          <w:szCs w:val="21"/>
        </w:rPr>
        <w:t>O (51.0 g, 234 mmol, 53.7 mL, 1.50 eq) was added at 0°C</w:t>
      </w:r>
      <w:r>
        <w:rPr>
          <w:szCs w:val="21"/>
        </w:rPr>
        <w:t>.</w:t>
      </w:r>
      <w:r w:rsidR="00CC68E4" w:rsidRPr="00AC1D24">
        <w:rPr>
          <w:szCs w:val="21"/>
        </w:rPr>
        <w:t xml:space="preserve"> </w:t>
      </w:r>
      <w:r>
        <w:rPr>
          <w:szCs w:val="21"/>
        </w:rPr>
        <w:t>A</w:t>
      </w:r>
      <w:r w:rsidR="00CC68E4" w:rsidRPr="00AC1D24">
        <w:rPr>
          <w:szCs w:val="21"/>
        </w:rPr>
        <w:t xml:space="preserve">fter addition </w:t>
      </w:r>
      <w:r>
        <w:rPr>
          <w:szCs w:val="21"/>
        </w:rPr>
        <w:t xml:space="preserve">was </w:t>
      </w:r>
      <w:r w:rsidR="00CC68E4" w:rsidRPr="00AC1D24">
        <w:rPr>
          <w:szCs w:val="21"/>
        </w:rPr>
        <w:t>complete, the mixture was warmed-up to 25°C and stirred for 16 hrs.</w:t>
      </w:r>
      <w:r w:rsidR="00CC68E4">
        <w:rPr>
          <w:szCs w:val="21"/>
        </w:rPr>
        <w:t xml:space="preserve">  </w:t>
      </w:r>
      <w:r>
        <w:rPr>
          <w:szCs w:val="21"/>
        </w:rPr>
        <w:t xml:space="preserve">On </w:t>
      </w:r>
      <w:r w:rsidR="00CC68E4" w:rsidRPr="00AC1D24">
        <w:rPr>
          <w:szCs w:val="21"/>
        </w:rPr>
        <w:t>TLC (Plate1,</w:t>
      </w:r>
      <w:r w:rsidR="00CC68E4">
        <w:rPr>
          <w:szCs w:val="21"/>
        </w:rPr>
        <w:t xml:space="preserve"> </w:t>
      </w:r>
      <w:r w:rsidR="00CC68E4" w:rsidRPr="00AC1D24">
        <w:rPr>
          <w:szCs w:val="21"/>
        </w:rPr>
        <w:t>Dichloromethane: Methanol</w:t>
      </w:r>
      <w:r w:rsidR="00CC68E4">
        <w:rPr>
          <w:szCs w:val="21"/>
        </w:rPr>
        <w:t xml:space="preserve"> = 10/1,</w:t>
      </w:r>
      <w:r w:rsidR="00CC68E4" w:rsidRPr="00AC1D24">
        <w:rPr>
          <w:szCs w:val="21"/>
        </w:rPr>
        <w:t xml:space="preserve"> Reactant R</w:t>
      </w:r>
      <w:r w:rsidR="00CC68E4" w:rsidRPr="00AC1D24">
        <w:rPr>
          <w:szCs w:val="21"/>
          <w:vertAlign w:val="subscript"/>
        </w:rPr>
        <w:t>f</w:t>
      </w:r>
      <w:r w:rsidR="00CC68E4">
        <w:rPr>
          <w:szCs w:val="21"/>
          <w:vertAlign w:val="subscript"/>
        </w:rPr>
        <w:t xml:space="preserve"> </w:t>
      </w:r>
      <w:r w:rsidR="00CC68E4" w:rsidRPr="00AC1D24">
        <w:rPr>
          <w:szCs w:val="21"/>
        </w:rPr>
        <w:t>= 0.36, Product R</w:t>
      </w:r>
      <w:r w:rsidR="00CC68E4" w:rsidRPr="00AC1D24">
        <w:rPr>
          <w:szCs w:val="21"/>
          <w:vertAlign w:val="subscript"/>
        </w:rPr>
        <w:t>f</w:t>
      </w:r>
      <w:r w:rsidR="00CC68E4" w:rsidRPr="00AC1D24">
        <w:rPr>
          <w:szCs w:val="21"/>
        </w:rPr>
        <w:t xml:space="preserve"> = 0.74)</w:t>
      </w:r>
      <w:r w:rsidRPr="00876440">
        <w:rPr>
          <w:szCs w:val="21"/>
        </w:rPr>
        <w:t xml:space="preserve"> </w:t>
      </w:r>
      <w:r w:rsidRPr="00AC1D24">
        <w:rPr>
          <w:szCs w:val="21"/>
        </w:rPr>
        <w:t>a new spot formed</w:t>
      </w:r>
      <w:r>
        <w:rPr>
          <w:szCs w:val="21"/>
        </w:rPr>
        <w:t xml:space="preserve"> which</w:t>
      </w:r>
      <w:r w:rsidR="00CC68E4" w:rsidRPr="00AC1D24">
        <w:rPr>
          <w:szCs w:val="21"/>
        </w:rPr>
        <w:t xml:space="preserve"> indicated reactant was consumed complete</w:t>
      </w:r>
      <w:r>
        <w:rPr>
          <w:szCs w:val="21"/>
        </w:rPr>
        <w:t>ly</w:t>
      </w:r>
      <w:r w:rsidR="00CC68E4" w:rsidRPr="00AC1D24">
        <w:rPr>
          <w:szCs w:val="21"/>
        </w:rPr>
        <w:t xml:space="preserve"> </w:t>
      </w:r>
      <w:r>
        <w:rPr>
          <w:szCs w:val="21"/>
        </w:rPr>
        <w:t>as</w:t>
      </w:r>
      <w:r w:rsidR="00CC68E4" w:rsidRPr="00AC1D24">
        <w:rPr>
          <w:szCs w:val="21"/>
        </w:rPr>
        <w:t>.</w:t>
      </w:r>
      <w:r w:rsidR="00CC68E4">
        <w:rPr>
          <w:szCs w:val="21"/>
        </w:rPr>
        <w:t xml:space="preserve">  </w:t>
      </w:r>
      <w:r w:rsidR="00CC68E4" w:rsidRPr="00AC1D24">
        <w:rPr>
          <w:szCs w:val="21"/>
        </w:rPr>
        <w:t xml:space="preserve">The combined organic phases were washed with brine (300 mL </w:t>
      </w:r>
      <w:r w:rsidR="00CC68E4">
        <w:rPr>
          <w:szCs w:val="21"/>
        </w:rPr>
        <w:t>*</w:t>
      </w:r>
      <w:r w:rsidR="00CC68E4" w:rsidRPr="00AC1D24">
        <w:rPr>
          <w:szCs w:val="21"/>
        </w:rPr>
        <w:t xml:space="preserve"> 2), dried over Na</w:t>
      </w:r>
      <w:r w:rsidR="00CC68E4" w:rsidRPr="00AC1D24">
        <w:rPr>
          <w:szCs w:val="21"/>
          <w:vertAlign w:val="subscript"/>
        </w:rPr>
        <w:t>2</w:t>
      </w:r>
      <w:r w:rsidR="00CC68E4" w:rsidRPr="00AC1D24">
        <w:rPr>
          <w:szCs w:val="21"/>
        </w:rPr>
        <w:t>SO</w:t>
      </w:r>
      <w:r w:rsidR="00CC68E4" w:rsidRPr="00AC1D24">
        <w:rPr>
          <w:szCs w:val="21"/>
          <w:vertAlign w:val="subscript"/>
        </w:rPr>
        <w:t>4</w:t>
      </w:r>
      <w:r w:rsidR="00CC68E4" w:rsidRPr="00AC1D24">
        <w:rPr>
          <w:szCs w:val="21"/>
        </w:rPr>
        <w:t>, filtered and concentrated under reduced pressure</w:t>
      </w:r>
      <w:r w:rsidR="00CC68E4">
        <w:rPr>
          <w:szCs w:val="21"/>
        </w:rPr>
        <w:t xml:space="preserve"> to give product compound </w:t>
      </w:r>
      <w:r w:rsidR="00693BD3" w:rsidRPr="00910CE5">
        <w:rPr>
          <w:b/>
          <w:bCs/>
        </w:rPr>
        <w:t>GSK4183733A</w:t>
      </w:r>
      <w:r w:rsidR="00693BD3">
        <w:rPr>
          <w:b/>
          <w:szCs w:val="21"/>
        </w:rPr>
        <w:t xml:space="preserve"> </w:t>
      </w:r>
      <w:r w:rsidR="00022D9A" w:rsidRPr="003A1A23">
        <w:rPr>
          <w:bCs/>
          <w:szCs w:val="21"/>
        </w:rPr>
        <w:t>(</w:t>
      </w:r>
      <w:r w:rsidR="003A1A23" w:rsidRPr="00715790">
        <w:rPr>
          <w:bCs/>
          <w:i/>
          <w:szCs w:val="21"/>
        </w:rPr>
        <w:t>tert</w:t>
      </w:r>
      <w:r w:rsidR="003A1A23" w:rsidRPr="003A1A23">
        <w:rPr>
          <w:bCs/>
          <w:szCs w:val="21"/>
        </w:rPr>
        <w:t>-butyl (S)-3-(4-(7-carbamoyl-2H-indazol-2-yl)phenyl)piperidine-1-carboxylate</w:t>
      </w:r>
      <w:r w:rsidR="00022D9A" w:rsidRPr="003A1A23">
        <w:rPr>
          <w:bCs/>
          <w:szCs w:val="21"/>
        </w:rPr>
        <w:t>)</w:t>
      </w:r>
      <w:r w:rsidR="00CC68E4" w:rsidRPr="00AC1D24">
        <w:rPr>
          <w:szCs w:val="21"/>
        </w:rPr>
        <w:t xml:space="preserve"> (50.5 g, crude)</w:t>
      </w:r>
      <w:r>
        <w:rPr>
          <w:szCs w:val="21"/>
        </w:rPr>
        <w:t xml:space="preserve"> </w:t>
      </w:r>
      <w:r w:rsidR="00CC68E4" w:rsidRPr="00AC1D24">
        <w:rPr>
          <w:szCs w:val="21"/>
        </w:rPr>
        <w:t>as a white solid.</w:t>
      </w:r>
      <w:r w:rsidR="00CC68E4">
        <w:rPr>
          <w:szCs w:val="21"/>
        </w:rPr>
        <w:t xml:space="preserve"> The crude was </w:t>
      </w:r>
      <w:r>
        <w:rPr>
          <w:szCs w:val="21"/>
        </w:rPr>
        <w:t>used</w:t>
      </w:r>
      <w:r w:rsidR="00CC68E4">
        <w:rPr>
          <w:szCs w:val="21"/>
        </w:rPr>
        <w:t xml:space="preserve"> for the next step</w:t>
      </w:r>
      <w:r w:rsidR="0057219F">
        <w:rPr>
          <w:szCs w:val="21"/>
        </w:rPr>
        <w:t xml:space="preserve"> without further characterization</w:t>
      </w:r>
      <w:r w:rsidR="00CC68E4">
        <w:rPr>
          <w:szCs w:val="21"/>
        </w:rPr>
        <w:t>.</w:t>
      </w:r>
    </w:p>
    <w:p w14:paraId="1313976C" w14:textId="77777777" w:rsidR="00CC68E4" w:rsidRPr="001C2C75" w:rsidRDefault="00CC68E4" w:rsidP="00CC68E4">
      <w:pPr>
        <w:autoSpaceDE w:val="0"/>
        <w:autoSpaceDN w:val="0"/>
        <w:adjustRightInd w:val="0"/>
        <w:spacing w:line="360" w:lineRule="auto"/>
        <w:rPr>
          <w:color w:val="FF0000"/>
          <w:kern w:val="0"/>
          <w:szCs w:val="21"/>
        </w:rPr>
      </w:pPr>
    </w:p>
    <w:p w14:paraId="71A4BC95" w14:textId="3432CD2B" w:rsidR="00CC68E4" w:rsidRPr="00FF5A4B" w:rsidRDefault="00CC68E4" w:rsidP="00CC68E4">
      <w:pPr>
        <w:spacing w:line="360" w:lineRule="auto"/>
        <w:rPr>
          <w:b/>
          <w:i/>
          <w:color w:val="FF0000"/>
          <w:szCs w:val="21"/>
        </w:rPr>
      </w:pPr>
      <w:r w:rsidRPr="005C3237">
        <w:rPr>
          <w:rFonts w:eastAsia="KaiTi_GB2312"/>
          <w:b/>
          <w:bCs/>
          <w:i/>
          <w:iCs/>
          <w:szCs w:val="21"/>
        </w:rPr>
        <w:t xml:space="preserve">General </w:t>
      </w:r>
      <w:r w:rsidR="008024AF">
        <w:rPr>
          <w:rFonts w:eastAsia="KaiTi_GB2312"/>
          <w:b/>
          <w:bCs/>
          <w:i/>
          <w:iCs/>
          <w:szCs w:val="21"/>
        </w:rPr>
        <w:t>P</w:t>
      </w:r>
      <w:r w:rsidRPr="005C3237">
        <w:rPr>
          <w:rFonts w:eastAsia="KaiTi_GB2312"/>
          <w:b/>
          <w:bCs/>
          <w:i/>
          <w:iCs/>
          <w:szCs w:val="21"/>
        </w:rPr>
        <w:t xml:space="preserve">rocedure for </w:t>
      </w:r>
      <w:r w:rsidR="008024AF">
        <w:rPr>
          <w:rFonts w:eastAsia="KaiTi_GB2312"/>
          <w:b/>
          <w:bCs/>
          <w:i/>
          <w:iCs/>
          <w:szCs w:val="21"/>
        </w:rPr>
        <w:t>P</w:t>
      </w:r>
      <w:r w:rsidRPr="005C3237">
        <w:rPr>
          <w:rFonts w:eastAsia="KaiTi_GB2312"/>
          <w:b/>
          <w:bCs/>
          <w:i/>
          <w:iCs/>
          <w:szCs w:val="21"/>
        </w:rPr>
        <w:t xml:space="preserve">reparation of </w:t>
      </w:r>
      <w:r w:rsidR="008024AF">
        <w:rPr>
          <w:rFonts w:eastAsia="KaiTi_GB2312"/>
          <w:b/>
          <w:i/>
          <w:szCs w:val="21"/>
        </w:rPr>
        <w:t>C</w:t>
      </w:r>
      <w:r>
        <w:rPr>
          <w:rFonts w:eastAsia="KaiTi_GB2312"/>
          <w:b/>
          <w:i/>
          <w:szCs w:val="21"/>
        </w:rPr>
        <w:t xml:space="preserve">ompound </w:t>
      </w:r>
      <w:r w:rsidR="00BC44CC">
        <w:rPr>
          <w:rFonts w:eastAsia="KaiTi_GB2312"/>
          <w:b/>
          <w:i/>
          <w:szCs w:val="21"/>
        </w:rPr>
        <w:t>1</w:t>
      </w:r>
      <w:r w:rsidR="000F2D56">
        <w:rPr>
          <w:rFonts w:eastAsia="KaiTi_GB2312"/>
          <w:b/>
          <w:i/>
          <w:szCs w:val="21"/>
        </w:rPr>
        <w:t xml:space="preserve"> </w:t>
      </w:r>
      <w:r w:rsidR="000F2D56" w:rsidRPr="00DE1459">
        <w:rPr>
          <w:rFonts w:eastAsia="KaiTi_GB2312"/>
          <w:bCs/>
          <w:iCs/>
          <w:szCs w:val="21"/>
        </w:rPr>
        <w:t>(</w:t>
      </w:r>
      <w:r w:rsidR="00777F9F" w:rsidRPr="00715790">
        <w:rPr>
          <w:rFonts w:eastAsia="KaiTi_GB2312"/>
          <w:bCs/>
          <w:i/>
          <w:iCs/>
          <w:szCs w:val="21"/>
        </w:rPr>
        <w:t>tert</w:t>
      </w:r>
      <w:r w:rsidR="00777F9F" w:rsidRPr="00DE1459">
        <w:rPr>
          <w:rFonts w:eastAsia="KaiTi_GB2312"/>
          <w:bCs/>
          <w:iCs/>
          <w:szCs w:val="21"/>
        </w:rPr>
        <w:t>-butyl (S)-3-(4-(7-((methoxycarbonyl)amino)-2H-indazol-2-yl)phenyl)piperidine-1-carboxylate</w:t>
      </w:r>
      <w:r w:rsidR="000F2D56" w:rsidRPr="00DE1459">
        <w:rPr>
          <w:rFonts w:eastAsia="KaiTi_GB2312"/>
          <w:bCs/>
          <w:iCs/>
          <w:szCs w:val="21"/>
        </w:rPr>
        <w:t>)</w:t>
      </w:r>
    </w:p>
    <w:p w14:paraId="57E3A2BA" w14:textId="288597A6" w:rsidR="00CC68E4" w:rsidRPr="00417FDC" w:rsidRDefault="00017B38" w:rsidP="00CC68E4">
      <w:pPr>
        <w:spacing w:line="360" w:lineRule="auto"/>
        <w:jc w:val="center"/>
        <w:rPr>
          <w:szCs w:val="21"/>
        </w:rPr>
      </w:pPr>
      <w:r>
        <w:object w:dxaOrig="9476" w:dyaOrig="2019" w14:anchorId="2EC1DAA8">
          <v:shape id="_x0000_i1027" type="#_x0000_t75" style="width:397.5pt;height:84.8pt" o:ole="">
            <v:imagedata r:id="rId16" o:title=""/>
          </v:shape>
          <o:OLEObject Type="Embed" ProgID="ChemDraw_x64.Document.6.0" ShapeID="_x0000_i1027" DrawAspect="Content" ObjectID="_1843043498" r:id="rId17"/>
        </w:object>
      </w:r>
    </w:p>
    <w:p w14:paraId="52E6AA7D" w14:textId="77777777" w:rsidR="00CC68E4" w:rsidRDefault="00CC68E4" w:rsidP="00CC68E4">
      <w:pPr>
        <w:rPr>
          <w:color w:val="FF0000"/>
        </w:rPr>
      </w:pPr>
    </w:p>
    <w:p w14:paraId="76274CFB" w14:textId="0F54C777" w:rsidR="00CC68E4" w:rsidRDefault="00CC68E4" w:rsidP="007E2CF4">
      <w:pPr>
        <w:autoSpaceDE w:val="0"/>
        <w:autoSpaceDN w:val="0"/>
        <w:adjustRightInd w:val="0"/>
        <w:rPr>
          <w:szCs w:val="24"/>
        </w:rPr>
      </w:pPr>
      <w:r w:rsidRPr="00E45C4E">
        <w:t xml:space="preserve">To a mixture of </w:t>
      </w:r>
      <w:r>
        <w:t xml:space="preserve">compound </w:t>
      </w:r>
      <w:r w:rsidR="007E2CF4" w:rsidRPr="007E2CF4">
        <w:t>GSK4183733A</w:t>
      </w:r>
      <w:r w:rsidR="007E2CF4" w:rsidRPr="001A4DD8">
        <w:rPr>
          <w:b/>
        </w:rPr>
        <w:t xml:space="preserve"> </w:t>
      </w:r>
      <w:r w:rsidRPr="00E45C4E">
        <w:t xml:space="preserve"> (50</w:t>
      </w:r>
      <w:r>
        <w:t>.0 g, 118</w:t>
      </w:r>
      <w:r w:rsidRPr="00E45C4E">
        <w:t xml:space="preserve"> mmol, 1</w:t>
      </w:r>
      <w:r>
        <w:t xml:space="preserve">.00 eq) and </w:t>
      </w:r>
      <w:r w:rsidR="00FD4A4C">
        <w:t>1,8-</w:t>
      </w:r>
      <w:r w:rsidR="006F0703">
        <w:t>d</w:t>
      </w:r>
      <w:r w:rsidR="00FD4A4C">
        <w:t>iazabicyclo</w:t>
      </w:r>
      <w:r w:rsidR="005629EA">
        <w:t xml:space="preserve"> [5.4.0] undec-7-ene (</w:t>
      </w:r>
      <w:r>
        <w:t>DBU</w:t>
      </w:r>
      <w:r w:rsidR="005629EA">
        <w:t>)</w:t>
      </w:r>
      <w:r>
        <w:t xml:space="preserve"> (45.2 g, 297 mmol, 44.8</w:t>
      </w:r>
      <w:r w:rsidRPr="00E45C4E">
        <w:t xml:space="preserve"> mL, 2.5</w:t>
      </w:r>
      <w:r>
        <w:t>0</w:t>
      </w:r>
      <w:r w:rsidRPr="00E45C4E">
        <w:t xml:space="preserve"> eq) in </w:t>
      </w:r>
      <w:r>
        <w:t>methanol</w:t>
      </w:r>
      <w:r w:rsidRPr="00E45C4E">
        <w:t xml:space="preserve"> (300 m</w:t>
      </w:r>
      <w:r>
        <w:t xml:space="preserve">L) </w:t>
      </w:r>
      <w:r w:rsidR="005629EA">
        <w:t>trichloroisocyanuric acid (</w:t>
      </w:r>
      <w:r>
        <w:t>TCCA</w:t>
      </w:r>
      <w:r w:rsidR="005629EA">
        <w:t>)</w:t>
      </w:r>
      <w:r>
        <w:t xml:space="preserve"> (5.53 g, 23.7</w:t>
      </w:r>
      <w:r w:rsidRPr="00E45C4E">
        <w:t xml:space="preserve"> mmol, 0.2</w:t>
      </w:r>
      <w:r>
        <w:t>0</w:t>
      </w:r>
      <w:r w:rsidRPr="00E45C4E">
        <w:t xml:space="preserve"> eq) </w:t>
      </w:r>
      <w:r w:rsidR="00876440">
        <w:t xml:space="preserve">was added </w:t>
      </w:r>
      <w:r w:rsidRPr="00E45C4E">
        <w:t xml:space="preserve">and the mixture was stirred at 25°C for 0.16 hrs., after </w:t>
      </w:r>
      <w:r w:rsidR="00876440">
        <w:t xml:space="preserve">complete </w:t>
      </w:r>
      <w:r w:rsidRPr="00E45C4E">
        <w:t>addition , the reaction mixture was stirred at 65°C for 12 hrs.</w:t>
      </w:r>
      <w:r>
        <w:t xml:space="preserve">  </w:t>
      </w:r>
      <w:r w:rsidR="00876440">
        <w:t xml:space="preserve">On </w:t>
      </w:r>
      <w:r w:rsidRPr="00E45C4E">
        <w:t>TLC (Plate1,</w:t>
      </w:r>
      <w:r>
        <w:t xml:space="preserve"> </w:t>
      </w:r>
      <w:r w:rsidRPr="00E45C4E">
        <w:t>Petroleum ether: Ethyl acetate</w:t>
      </w:r>
      <w:r>
        <w:t xml:space="preserve"> = 2/1,</w:t>
      </w:r>
      <w:r w:rsidRPr="00E45C4E">
        <w:t xml:space="preserve"> Reactant R</w:t>
      </w:r>
      <w:r w:rsidRPr="00E45C4E">
        <w:rPr>
          <w:vertAlign w:val="subscript"/>
        </w:rPr>
        <w:t>f</w:t>
      </w:r>
      <w:r w:rsidRPr="00E45C4E">
        <w:t xml:space="preserve"> = 0.39, Product R</w:t>
      </w:r>
      <w:r w:rsidRPr="00E45C4E">
        <w:rPr>
          <w:vertAlign w:val="subscript"/>
        </w:rPr>
        <w:t>f</w:t>
      </w:r>
      <w:r w:rsidRPr="00E45C4E">
        <w:t xml:space="preserve"> = 0.63)</w:t>
      </w:r>
      <w:r w:rsidR="00876440" w:rsidRPr="00876440">
        <w:t xml:space="preserve"> </w:t>
      </w:r>
      <w:r w:rsidR="00876440" w:rsidRPr="00E45C4E">
        <w:t>a new spot formed</w:t>
      </w:r>
      <w:r w:rsidR="00876440">
        <w:t xml:space="preserve"> which</w:t>
      </w:r>
      <w:r w:rsidRPr="00E45C4E">
        <w:t xml:space="preserve"> indicated </w:t>
      </w:r>
      <w:r w:rsidR="00876440">
        <w:t xml:space="preserve">that </w:t>
      </w:r>
      <w:r w:rsidRPr="00E45C4E">
        <w:t>reactant was consumed complete</w:t>
      </w:r>
      <w:r w:rsidR="00876440">
        <w:t>ly</w:t>
      </w:r>
      <w:r w:rsidRPr="00E45C4E">
        <w:t>.</w:t>
      </w:r>
      <w:r>
        <w:t xml:space="preserve">  </w:t>
      </w:r>
      <w:r w:rsidRPr="00E45C4E">
        <w:t>The reaction mixture was concentrated under reduced pressure to give a residue.</w:t>
      </w:r>
      <w:r>
        <w:t xml:space="preserve"> </w:t>
      </w:r>
      <w:r w:rsidRPr="00E45C4E">
        <w:t>The residue was purified by column chromatography (SiO</w:t>
      </w:r>
      <w:r w:rsidRPr="00E45C4E">
        <w:rPr>
          <w:vertAlign w:val="subscript"/>
        </w:rPr>
        <w:t>2</w:t>
      </w:r>
      <w:r w:rsidRPr="00E45C4E">
        <w:t>, Petroleum ether: Ethyl ace</w:t>
      </w:r>
      <w:r>
        <w:t xml:space="preserve">tate = 100%-20%) to give </w:t>
      </w:r>
      <w:r w:rsidRPr="00E45C4E">
        <w:t xml:space="preserve">Compound </w:t>
      </w:r>
      <w:r w:rsidR="00BC44CC">
        <w:rPr>
          <w:b/>
        </w:rPr>
        <w:t>1</w:t>
      </w:r>
      <w:r w:rsidR="007C1F05">
        <w:rPr>
          <w:b/>
        </w:rPr>
        <w:t xml:space="preserve"> </w:t>
      </w:r>
      <w:r w:rsidR="007C1F05" w:rsidRPr="007C1F05">
        <w:rPr>
          <w:bCs/>
        </w:rPr>
        <w:t>(</w:t>
      </w:r>
      <w:r w:rsidR="007C1F05" w:rsidRPr="00715790">
        <w:rPr>
          <w:bCs/>
          <w:i/>
        </w:rPr>
        <w:t>tert</w:t>
      </w:r>
      <w:r w:rsidR="007C1F05" w:rsidRPr="007C1F05">
        <w:rPr>
          <w:bCs/>
        </w:rPr>
        <w:t>-butyl (S)-3-(4-(7-((methoxycarbonyl)amino)-2H-indazol-2-yl)phenyl)piperidine-1-carboxylate)</w:t>
      </w:r>
      <w:r>
        <w:t xml:space="preserve"> (35.7 g, 79.2 mmol, 66.6</w:t>
      </w:r>
      <w:r w:rsidRPr="00E45C4E">
        <w:t>% yield) was obtained as a white solid.</w:t>
      </w:r>
      <w:r w:rsidRPr="00BF2817">
        <w:rPr>
          <w:b/>
          <w:bCs/>
          <w:szCs w:val="21"/>
          <w:vertAlign w:val="superscript"/>
        </w:rPr>
        <w:t xml:space="preserve"> </w:t>
      </w:r>
      <w:r w:rsidRPr="00354EB4">
        <w:rPr>
          <w:b/>
          <w:bCs/>
          <w:szCs w:val="21"/>
          <w:vertAlign w:val="superscript"/>
          <w:lang w:val="pt-BR"/>
        </w:rPr>
        <w:t>1</w:t>
      </w:r>
      <w:r w:rsidRPr="00354EB4">
        <w:rPr>
          <w:b/>
          <w:bCs/>
          <w:szCs w:val="21"/>
          <w:lang w:val="pt-BR"/>
        </w:rPr>
        <w:t>H NMR</w:t>
      </w:r>
      <w:r>
        <w:rPr>
          <w:b/>
          <w:bCs/>
          <w:szCs w:val="21"/>
          <w:lang w:val="pt-BR"/>
        </w:rPr>
        <w:t xml:space="preserve"> (</w:t>
      </w:r>
      <w:r w:rsidRPr="00354EB4">
        <w:rPr>
          <w:bCs/>
          <w:szCs w:val="21"/>
          <w:lang w:val="pt-BR"/>
        </w:rPr>
        <w:t xml:space="preserve">400 MHz </w:t>
      </w:r>
      <w:r w:rsidRPr="00A91E9E">
        <w:rPr>
          <w:kern w:val="0"/>
          <w:szCs w:val="21"/>
          <w:lang w:val="pt-BR"/>
        </w:rPr>
        <w:t>CDCl</w:t>
      </w:r>
      <w:r w:rsidRPr="00A91E9E">
        <w:rPr>
          <w:kern w:val="0"/>
          <w:szCs w:val="21"/>
          <w:vertAlign w:val="subscript"/>
          <w:lang w:val="pt-BR"/>
        </w:rPr>
        <w:t>3</w:t>
      </w:r>
      <w:r>
        <w:rPr>
          <w:kern w:val="0"/>
          <w:szCs w:val="21"/>
          <w:lang w:val="pt-BR"/>
        </w:rPr>
        <w:t>)</w:t>
      </w:r>
      <w:r w:rsidRPr="00354EB4">
        <w:rPr>
          <w:b/>
          <w:bCs/>
          <w:szCs w:val="21"/>
          <w:lang w:val="pt-BR"/>
        </w:rPr>
        <w:t xml:space="preserve">: </w:t>
      </w:r>
      <w:r w:rsidRPr="00B95915">
        <w:rPr>
          <w:kern w:val="0"/>
          <w:szCs w:val="21"/>
        </w:rPr>
        <w:t>δ</w:t>
      </w:r>
      <w:r w:rsidRPr="00B95915">
        <w:rPr>
          <w:kern w:val="0"/>
          <w:szCs w:val="21"/>
          <w:lang w:val="pt-BR"/>
        </w:rPr>
        <w:t xml:space="preserve"> = 8.35 (s, 1H), </w:t>
      </w:r>
      <w:r w:rsidRPr="00BF2817">
        <w:rPr>
          <w:kern w:val="0"/>
          <w:szCs w:val="21"/>
          <w:lang w:val="pt-BR"/>
        </w:rPr>
        <w:t xml:space="preserve">7.89 (br, 1H), </w:t>
      </w:r>
      <w:r w:rsidRPr="00B95915">
        <w:rPr>
          <w:kern w:val="0"/>
          <w:szCs w:val="21"/>
          <w:lang w:val="pt-BR"/>
        </w:rPr>
        <w:t>7.8</w:t>
      </w:r>
      <w:r w:rsidRPr="00BF2817">
        <w:rPr>
          <w:kern w:val="0"/>
          <w:szCs w:val="21"/>
          <w:lang w:val="pt-BR"/>
        </w:rPr>
        <w:t>3</w:t>
      </w:r>
      <w:r w:rsidRPr="00B95915">
        <w:rPr>
          <w:kern w:val="0"/>
          <w:szCs w:val="21"/>
          <w:lang w:val="pt-BR"/>
        </w:rPr>
        <w:t xml:space="preserve"> (d, </w:t>
      </w:r>
      <w:r w:rsidRPr="00B95915">
        <w:rPr>
          <w:i/>
          <w:iCs/>
          <w:kern w:val="0"/>
          <w:szCs w:val="21"/>
          <w:lang w:val="pt-BR"/>
        </w:rPr>
        <w:t>J</w:t>
      </w:r>
      <w:r w:rsidRPr="00B95915">
        <w:rPr>
          <w:kern w:val="0"/>
          <w:szCs w:val="21"/>
          <w:lang w:val="pt-BR"/>
        </w:rPr>
        <w:t xml:space="preserve"> = 8.4 Hz, 2H), 7.77 (s, 1H), 7.</w:t>
      </w:r>
      <w:r w:rsidRPr="00BF2817">
        <w:rPr>
          <w:kern w:val="0"/>
          <w:szCs w:val="21"/>
          <w:lang w:val="pt-BR"/>
        </w:rPr>
        <w:t>40</w:t>
      </w:r>
      <w:r w:rsidRPr="00B95915">
        <w:rPr>
          <w:kern w:val="0"/>
          <w:szCs w:val="21"/>
          <w:lang w:val="pt-BR"/>
        </w:rPr>
        <w:t xml:space="preserve"> (d, </w:t>
      </w:r>
      <w:r w:rsidRPr="00B95915">
        <w:rPr>
          <w:i/>
          <w:iCs/>
          <w:kern w:val="0"/>
          <w:szCs w:val="21"/>
          <w:lang w:val="pt-BR"/>
        </w:rPr>
        <w:t>J</w:t>
      </w:r>
      <w:r w:rsidRPr="00B95915">
        <w:rPr>
          <w:kern w:val="0"/>
          <w:szCs w:val="21"/>
          <w:lang w:val="pt-BR"/>
        </w:rPr>
        <w:t xml:space="preserve"> = </w:t>
      </w:r>
      <w:r w:rsidRPr="00BF2817">
        <w:rPr>
          <w:kern w:val="0"/>
          <w:szCs w:val="21"/>
          <w:lang w:val="pt-BR"/>
        </w:rPr>
        <w:t>8.4</w:t>
      </w:r>
      <w:r w:rsidRPr="00B95915">
        <w:rPr>
          <w:kern w:val="0"/>
          <w:szCs w:val="21"/>
          <w:lang w:val="pt-BR"/>
        </w:rPr>
        <w:t xml:space="preserve"> Hz, </w:t>
      </w:r>
      <w:r>
        <w:rPr>
          <w:kern w:val="0"/>
          <w:szCs w:val="21"/>
          <w:lang w:val="pt-BR"/>
        </w:rPr>
        <w:t>2</w:t>
      </w:r>
      <w:r w:rsidRPr="00B95915">
        <w:rPr>
          <w:kern w:val="0"/>
          <w:szCs w:val="21"/>
          <w:lang w:val="pt-BR"/>
        </w:rPr>
        <w:t xml:space="preserve">H), </w:t>
      </w:r>
      <w:r w:rsidRPr="000940A3">
        <w:rPr>
          <w:kern w:val="0"/>
          <w:szCs w:val="21"/>
          <w:lang w:val="pt-BR"/>
        </w:rPr>
        <w:t>7.</w:t>
      </w:r>
      <w:r w:rsidRPr="00BF2817">
        <w:rPr>
          <w:kern w:val="0"/>
          <w:szCs w:val="21"/>
          <w:lang w:val="pt-BR"/>
        </w:rPr>
        <w:t>35</w:t>
      </w:r>
      <w:r w:rsidRPr="000940A3">
        <w:rPr>
          <w:kern w:val="0"/>
          <w:szCs w:val="21"/>
          <w:lang w:val="pt-BR"/>
        </w:rPr>
        <w:t xml:space="preserve"> (d, </w:t>
      </w:r>
      <w:r w:rsidRPr="000940A3">
        <w:rPr>
          <w:i/>
          <w:iCs/>
          <w:kern w:val="0"/>
          <w:szCs w:val="21"/>
          <w:lang w:val="pt-BR"/>
        </w:rPr>
        <w:t>J</w:t>
      </w:r>
      <w:r w:rsidRPr="000940A3">
        <w:rPr>
          <w:kern w:val="0"/>
          <w:szCs w:val="21"/>
          <w:lang w:val="pt-BR"/>
        </w:rPr>
        <w:t xml:space="preserve"> = 8.4 Hz, 1H), 7.</w:t>
      </w:r>
      <w:r w:rsidRPr="00BF2817">
        <w:rPr>
          <w:kern w:val="0"/>
          <w:szCs w:val="21"/>
          <w:lang w:val="pt-BR"/>
        </w:rPr>
        <w:t>10</w:t>
      </w:r>
      <w:r w:rsidRPr="000940A3">
        <w:rPr>
          <w:kern w:val="0"/>
          <w:szCs w:val="21"/>
          <w:lang w:val="pt-BR"/>
        </w:rPr>
        <w:t xml:space="preserve"> (</w:t>
      </w:r>
      <w:r w:rsidRPr="00BF2817">
        <w:rPr>
          <w:kern w:val="0"/>
          <w:szCs w:val="21"/>
          <w:lang w:val="pt-BR"/>
        </w:rPr>
        <w:t>t</w:t>
      </w:r>
      <w:r w:rsidRPr="000940A3">
        <w:rPr>
          <w:kern w:val="0"/>
          <w:szCs w:val="21"/>
          <w:lang w:val="pt-BR"/>
        </w:rPr>
        <w:t xml:space="preserve">, </w:t>
      </w:r>
      <w:r w:rsidRPr="000940A3">
        <w:rPr>
          <w:i/>
          <w:iCs/>
          <w:kern w:val="0"/>
          <w:szCs w:val="21"/>
          <w:lang w:val="pt-BR"/>
        </w:rPr>
        <w:t>J</w:t>
      </w:r>
      <w:r w:rsidRPr="000940A3">
        <w:rPr>
          <w:kern w:val="0"/>
          <w:szCs w:val="21"/>
          <w:lang w:val="pt-BR"/>
        </w:rPr>
        <w:t xml:space="preserve"> = </w:t>
      </w:r>
      <w:r>
        <w:rPr>
          <w:kern w:val="0"/>
          <w:szCs w:val="21"/>
          <w:lang w:val="pt-BR"/>
        </w:rPr>
        <w:t>7.6</w:t>
      </w:r>
      <w:r w:rsidRPr="000940A3">
        <w:rPr>
          <w:kern w:val="0"/>
          <w:szCs w:val="21"/>
          <w:lang w:val="pt-BR"/>
        </w:rPr>
        <w:t xml:space="preserve"> Hz, </w:t>
      </w:r>
      <w:r w:rsidRPr="00BF2817">
        <w:rPr>
          <w:kern w:val="0"/>
          <w:szCs w:val="21"/>
          <w:lang w:val="pt-BR"/>
        </w:rPr>
        <w:t>1</w:t>
      </w:r>
      <w:r w:rsidRPr="000940A3">
        <w:rPr>
          <w:kern w:val="0"/>
          <w:szCs w:val="21"/>
          <w:lang w:val="pt-BR"/>
        </w:rPr>
        <w:t xml:space="preserve">H), </w:t>
      </w:r>
      <w:r w:rsidRPr="00BF2817">
        <w:rPr>
          <w:kern w:val="0"/>
          <w:szCs w:val="21"/>
          <w:lang w:val="pt-BR"/>
        </w:rPr>
        <w:t>4.15</w:t>
      </w:r>
      <w:r w:rsidRPr="005629BF">
        <w:rPr>
          <w:kern w:val="0"/>
          <w:szCs w:val="21"/>
          <w:lang w:val="pt-BR"/>
        </w:rPr>
        <w:t xml:space="preserve"> </w:t>
      </w:r>
      <w:r w:rsidRPr="00BF2817">
        <w:rPr>
          <w:kern w:val="0"/>
          <w:szCs w:val="21"/>
          <w:lang w:val="pt-BR"/>
        </w:rPr>
        <w:t>–</w:t>
      </w:r>
      <w:r w:rsidRPr="005629BF">
        <w:rPr>
          <w:kern w:val="0"/>
          <w:szCs w:val="21"/>
          <w:lang w:val="pt-BR"/>
        </w:rPr>
        <w:t xml:space="preserve"> </w:t>
      </w:r>
      <w:r w:rsidRPr="00BF2817">
        <w:rPr>
          <w:kern w:val="0"/>
          <w:szCs w:val="21"/>
          <w:lang w:val="pt-BR"/>
        </w:rPr>
        <w:t>4.12</w:t>
      </w:r>
      <w:r w:rsidRPr="005629BF">
        <w:rPr>
          <w:kern w:val="0"/>
          <w:szCs w:val="21"/>
          <w:lang w:val="pt-BR"/>
        </w:rPr>
        <w:t xml:space="preserve"> (</w:t>
      </w:r>
      <w:r w:rsidRPr="00BF2817">
        <w:rPr>
          <w:kern w:val="0"/>
          <w:szCs w:val="21"/>
          <w:lang w:val="pt-BR"/>
        </w:rPr>
        <w:t>q</w:t>
      </w:r>
      <w:r w:rsidRPr="005629BF">
        <w:rPr>
          <w:kern w:val="0"/>
          <w:szCs w:val="21"/>
          <w:lang w:val="pt-BR"/>
        </w:rPr>
        <w:t xml:space="preserve">, </w:t>
      </w:r>
      <w:r w:rsidRPr="005629BF">
        <w:rPr>
          <w:i/>
          <w:iCs/>
          <w:kern w:val="0"/>
          <w:szCs w:val="21"/>
          <w:lang w:val="pt-BR"/>
        </w:rPr>
        <w:t>J</w:t>
      </w:r>
      <w:r w:rsidRPr="005629BF">
        <w:rPr>
          <w:kern w:val="0"/>
          <w:szCs w:val="21"/>
          <w:lang w:val="pt-BR"/>
        </w:rPr>
        <w:t xml:space="preserve"> = 7.</w:t>
      </w:r>
      <w:r>
        <w:rPr>
          <w:kern w:val="0"/>
          <w:szCs w:val="21"/>
          <w:lang w:val="pt-BR"/>
        </w:rPr>
        <w:t>2</w:t>
      </w:r>
      <w:r w:rsidRPr="005629BF">
        <w:rPr>
          <w:kern w:val="0"/>
          <w:szCs w:val="21"/>
          <w:lang w:val="pt-BR"/>
        </w:rPr>
        <w:t xml:space="preserve"> Hz, </w:t>
      </w:r>
      <w:r w:rsidRPr="00BF2817">
        <w:rPr>
          <w:kern w:val="0"/>
          <w:szCs w:val="21"/>
          <w:lang w:val="pt-BR"/>
        </w:rPr>
        <w:t>2</w:t>
      </w:r>
      <w:r w:rsidRPr="005629BF">
        <w:rPr>
          <w:kern w:val="0"/>
          <w:szCs w:val="21"/>
          <w:lang w:val="pt-BR"/>
        </w:rPr>
        <w:t xml:space="preserve">H), </w:t>
      </w:r>
      <w:r>
        <w:rPr>
          <w:kern w:val="0"/>
          <w:szCs w:val="21"/>
          <w:lang w:val="pt-BR"/>
        </w:rPr>
        <w:t>3</w:t>
      </w:r>
      <w:r w:rsidRPr="000940A3">
        <w:rPr>
          <w:kern w:val="0"/>
          <w:szCs w:val="21"/>
          <w:lang w:val="pt-BR"/>
        </w:rPr>
        <w:t>.</w:t>
      </w:r>
      <w:r>
        <w:rPr>
          <w:kern w:val="0"/>
          <w:szCs w:val="21"/>
          <w:lang w:val="pt-BR"/>
        </w:rPr>
        <w:t xml:space="preserve">86 </w:t>
      </w:r>
      <w:r w:rsidRPr="000940A3">
        <w:rPr>
          <w:kern w:val="0"/>
          <w:szCs w:val="21"/>
          <w:lang w:val="pt-BR"/>
        </w:rPr>
        <w:t>(</w:t>
      </w:r>
      <w:r>
        <w:rPr>
          <w:kern w:val="0"/>
          <w:szCs w:val="21"/>
          <w:lang w:val="pt-BR"/>
        </w:rPr>
        <w:t>s</w:t>
      </w:r>
      <w:r w:rsidRPr="000940A3">
        <w:rPr>
          <w:kern w:val="0"/>
          <w:szCs w:val="21"/>
          <w:lang w:val="pt-BR"/>
        </w:rPr>
        <w:t xml:space="preserve">, </w:t>
      </w:r>
      <w:r>
        <w:rPr>
          <w:kern w:val="0"/>
          <w:szCs w:val="21"/>
          <w:lang w:val="pt-BR"/>
        </w:rPr>
        <w:t>3</w:t>
      </w:r>
      <w:r w:rsidRPr="000940A3">
        <w:rPr>
          <w:kern w:val="0"/>
          <w:szCs w:val="21"/>
          <w:lang w:val="pt-BR"/>
        </w:rPr>
        <w:t xml:space="preserve">H), </w:t>
      </w:r>
      <w:r>
        <w:rPr>
          <w:kern w:val="0"/>
          <w:szCs w:val="21"/>
          <w:lang w:val="pt-BR"/>
        </w:rPr>
        <w:t>2.</w:t>
      </w:r>
      <w:r w:rsidRPr="00135789">
        <w:rPr>
          <w:kern w:val="0"/>
          <w:szCs w:val="21"/>
          <w:lang w:val="pt-BR"/>
        </w:rPr>
        <w:t>79 (m, 2H), 2.</w:t>
      </w:r>
      <w:r w:rsidRPr="00BF2817">
        <w:rPr>
          <w:kern w:val="0"/>
          <w:szCs w:val="21"/>
          <w:lang w:val="pt-BR"/>
        </w:rPr>
        <w:t>09</w:t>
      </w:r>
      <w:r w:rsidRPr="00135789">
        <w:rPr>
          <w:kern w:val="0"/>
          <w:szCs w:val="21"/>
          <w:lang w:val="pt-BR"/>
        </w:rPr>
        <w:t xml:space="preserve"> </w:t>
      </w:r>
      <w:r w:rsidRPr="00BF2817">
        <w:rPr>
          <w:kern w:val="0"/>
          <w:szCs w:val="21"/>
          <w:lang w:val="pt-BR"/>
        </w:rPr>
        <w:t>–</w:t>
      </w:r>
      <w:r w:rsidRPr="00135789">
        <w:rPr>
          <w:kern w:val="0"/>
          <w:szCs w:val="21"/>
          <w:lang w:val="pt-BR"/>
        </w:rPr>
        <w:t xml:space="preserve"> 2</w:t>
      </w:r>
      <w:r w:rsidRPr="00BF2817">
        <w:rPr>
          <w:kern w:val="0"/>
          <w:szCs w:val="21"/>
          <w:lang w:val="pt-BR"/>
        </w:rPr>
        <w:t>.06</w:t>
      </w:r>
      <w:r w:rsidRPr="00135789">
        <w:rPr>
          <w:kern w:val="0"/>
          <w:szCs w:val="21"/>
          <w:lang w:val="pt-BR"/>
        </w:rPr>
        <w:t xml:space="preserve"> (m, </w:t>
      </w:r>
      <w:r w:rsidRPr="005629BF">
        <w:rPr>
          <w:i/>
          <w:iCs/>
          <w:kern w:val="0"/>
          <w:szCs w:val="21"/>
          <w:lang w:val="pt-BR"/>
        </w:rPr>
        <w:t>J</w:t>
      </w:r>
      <w:r w:rsidRPr="005629BF">
        <w:rPr>
          <w:kern w:val="0"/>
          <w:szCs w:val="21"/>
          <w:lang w:val="pt-BR"/>
        </w:rPr>
        <w:t xml:space="preserve"> = </w:t>
      </w:r>
      <w:r>
        <w:rPr>
          <w:kern w:val="0"/>
          <w:szCs w:val="21"/>
          <w:lang w:val="pt-BR"/>
        </w:rPr>
        <w:t>12</w:t>
      </w:r>
      <w:r w:rsidRPr="005629BF">
        <w:rPr>
          <w:kern w:val="0"/>
          <w:szCs w:val="21"/>
          <w:lang w:val="pt-BR"/>
        </w:rPr>
        <w:t>.</w:t>
      </w:r>
      <w:r>
        <w:rPr>
          <w:kern w:val="0"/>
          <w:szCs w:val="21"/>
          <w:lang w:val="pt-BR"/>
        </w:rPr>
        <w:t>8</w:t>
      </w:r>
      <w:r w:rsidRPr="005629BF">
        <w:rPr>
          <w:kern w:val="0"/>
          <w:szCs w:val="21"/>
          <w:lang w:val="pt-BR"/>
        </w:rPr>
        <w:t xml:space="preserve"> Hz, </w:t>
      </w:r>
      <w:r w:rsidRPr="00BF2817">
        <w:rPr>
          <w:kern w:val="0"/>
          <w:szCs w:val="21"/>
          <w:lang w:val="pt-BR"/>
        </w:rPr>
        <w:t>1</w:t>
      </w:r>
      <w:r w:rsidRPr="00135789">
        <w:rPr>
          <w:kern w:val="0"/>
          <w:szCs w:val="21"/>
          <w:lang w:val="pt-BR"/>
        </w:rPr>
        <w:t>H</w:t>
      </w:r>
      <w:r w:rsidRPr="000217D4">
        <w:rPr>
          <w:kern w:val="0"/>
          <w:szCs w:val="21"/>
          <w:lang w:val="pt-BR"/>
        </w:rPr>
        <w:t xml:space="preserve">), </w:t>
      </w:r>
      <w:r w:rsidRPr="00BF2817">
        <w:rPr>
          <w:kern w:val="0"/>
          <w:szCs w:val="21"/>
          <w:lang w:val="pt-BR"/>
        </w:rPr>
        <w:t>1.79</w:t>
      </w:r>
      <w:r w:rsidRPr="000217D4">
        <w:rPr>
          <w:kern w:val="0"/>
          <w:szCs w:val="21"/>
          <w:lang w:val="pt-BR"/>
        </w:rPr>
        <w:t xml:space="preserve"> </w:t>
      </w:r>
      <w:r w:rsidRPr="00BF2817">
        <w:rPr>
          <w:kern w:val="0"/>
          <w:szCs w:val="21"/>
          <w:lang w:val="pt-BR"/>
        </w:rPr>
        <w:t>–1.82</w:t>
      </w:r>
      <w:r w:rsidRPr="000217D4">
        <w:rPr>
          <w:kern w:val="0"/>
          <w:szCs w:val="21"/>
          <w:lang w:val="pt-BR"/>
        </w:rPr>
        <w:t xml:space="preserve"> (m,</w:t>
      </w:r>
      <w:r w:rsidRPr="000217D4">
        <w:rPr>
          <w:i/>
          <w:iCs/>
          <w:kern w:val="0"/>
          <w:szCs w:val="21"/>
          <w:lang w:val="pt-BR"/>
        </w:rPr>
        <w:t xml:space="preserve"> </w:t>
      </w:r>
      <w:r w:rsidRPr="005629BF">
        <w:rPr>
          <w:i/>
          <w:iCs/>
          <w:kern w:val="0"/>
          <w:szCs w:val="21"/>
          <w:lang w:val="pt-BR"/>
        </w:rPr>
        <w:t>J</w:t>
      </w:r>
      <w:r w:rsidRPr="005629BF">
        <w:rPr>
          <w:kern w:val="0"/>
          <w:szCs w:val="21"/>
          <w:lang w:val="pt-BR"/>
        </w:rPr>
        <w:t xml:space="preserve"> = </w:t>
      </w:r>
      <w:r>
        <w:rPr>
          <w:kern w:val="0"/>
          <w:szCs w:val="21"/>
          <w:lang w:val="pt-BR"/>
        </w:rPr>
        <w:t>12</w:t>
      </w:r>
      <w:r w:rsidRPr="005629BF">
        <w:rPr>
          <w:kern w:val="0"/>
          <w:szCs w:val="21"/>
          <w:lang w:val="pt-BR"/>
        </w:rPr>
        <w:t>.</w:t>
      </w:r>
      <w:r>
        <w:rPr>
          <w:kern w:val="0"/>
          <w:szCs w:val="21"/>
          <w:lang w:val="pt-BR"/>
        </w:rPr>
        <w:t>8</w:t>
      </w:r>
      <w:r w:rsidRPr="005629BF">
        <w:rPr>
          <w:kern w:val="0"/>
          <w:szCs w:val="21"/>
          <w:lang w:val="pt-BR"/>
        </w:rPr>
        <w:t xml:space="preserve"> Hz, </w:t>
      </w:r>
      <w:r w:rsidRPr="000217D4">
        <w:rPr>
          <w:kern w:val="0"/>
          <w:szCs w:val="21"/>
          <w:lang w:val="pt-BR"/>
        </w:rPr>
        <w:t xml:space="preserve"> 1H), </w:t>
      </w:r>
      <w:r w:rsidRPr="00A91E9E">
        <w:rPr>
          <w:kern w:val="0"/>
          <w:szCs w:val="21"/>
          <w:lang w:val="pt-BR"/>
        </w:rPr>
        <w:t>1.7</w:t>
      </w:r>
      <w:r>
        <w:rPr>
          <w:kern w:val="0"/>
          <w:szCs w:val="21"/>
          <w:lang w:val="pt-BR"/>
        </w:rPr>
        <w:t>0</w:t>
      </w:r>
      <w:r w:rsidRPr="000217D4">
        <w:rPr>
          <w:kern w:val="0"/>
          <w:szCs w:val="21"/>
          <w:lang w:val="pt-BR"/>
        </w:rPr>
        <w:t xml:space="preserve"> </w:t>
      </w:r>
      <w:r w:rsidRPr="00A91E9E">
        <w:rPr>
          <w:kern w:val="0"/>
          <w:szCs w:val="21"/>
          <w:lang w:val="pt-BR"/>
        </w:rPr>
        <w:t>–1.</w:t>
      </w:r>
      <w:r>
        <w:rPr>
          <w:kern w:val="0"/>
          <w:szCs w:val="21"/>
          <w:lang w:val="pt-BR"/>
        </w:rPr>
        <w:t>65</w:t>
      </w:r>
      <w:r w:rsidRPr="000217D4">
        <w:rPr>
          <w:kern w:val="0"/>
          <w:szCs w:val="21"/>
          <w:lang w:val="pt-BR"/>
        </w:rPr>
        <w:t xml:space="preserve"> (m,</w:t>
      </w:r>
      <w:r w:rsidRPr="000217D4">
        <w:rPr>
          <w:i/>
          <w:iCs/>
          <w:kern w:val="0"/>
          <w:szCs w:val="21"/>
          <w:lang w:val="pt-BR"/>
        </w:rPr>
        <w:t xml:space="preserve"> </w:t>
      </w:r>
      <w:r w:rsidRPr="005629BF">
        <w:rPr>
          <w:i/>
          <w:iCs/>
          <w:kern w:val="0"/>
          <w:szCs w:val="21"/>
          <w:lang w:val="pt-BR"/>
        </w:rPr>
        <w:t>J</w:t>
      </w:r>
      <w:r w:rsidRPr="005629BF">
        <w:rPr>
          <w:kern w:val="0"/>
          <w:szCs w:val="21"/>
          <w:lang w:val="pt-BR"/>
        </w:rPr>
        <w:t xml:space="preserve"> = </w:t>
      </w:r>
      <w:r>
        <w:rPr>
          <w:kern w:val="0"/>
          <w:szCs w:val="21"/>
          <w:lang w:val="pt-BR"/>
        </w:rPr>
        <w:t>11.6</w:t>
      </w:r>
      <w:r w:rsidRPr="005629BF">
        <w:rPr>
          <w:kern w:val="0"/>
          <w:szCs w:val="21"/>
          <w:lang w:val="pt-BR"/>
        </w:rPr>
        <w:t xml:space="preserve"> Hz, </w:t>
      </w:r>
      <w:r w:rsidRPr="000217D4">
        <w:rPr>
          <w:kern w:val="0"/>
          <w:szCs w:val="21"/>
          <w:lang w:val="pt-BR"/>
        </w:rPr>
        <w:t xml:space="preserve"> </w:t>
      </w:r>
      <w:r>
        <w:rPr>
          <w:kern w:val="0"/>
          <w:szCs w:val="21"/>
          <w:lang w:val="pt-BR"/>
        </w:rPr>
        <w:t>2</w:t>
      </w:r>
      <w:r w:rsidRPr="000217D4">
        <w:rPr>
          <w:kern w:val="0"/>
          <w:szCs w:val="21"/>
          <w:lang w:val="pt-BR"/>
        </w:rPr>
        <w:t>H</w:t>
      </w:r>
      <w:r w:rsidRPr="001373A9">
        <w:rPr>
          <w:kern w:val="0"/>
          <w:szCs w:val="21"/>
          <w:lang w:val="pt-BR"/>
        </w:rPr>
        <w:t>), 1.6</w:t>
      </w:r>
      <w:r w:rsidRPr="00BF2817">
        <w:rPr>
          <w:kern w:val="0"/>
          <w:szCs w:val="21"/>
          <w:lang w:val="pt-BR"/>
        </w:rPr>
        <w:t>3</w:t>
      </w:r>
      <w:r w:rsidRPr="001373A9">
        <w:rPr>
          <w:kern w:val="0"/>
          <w:szCs w:val="21"/>
          <w:lang w:val="pt-BR"/>
        </w:rPr>
        <w:t xml:space="preserve"> (s, 1H), 1.5</w:t>
      </w:r>
      <w:r w:rsidRPr="00BF2817">
        <w:rPr>
          <w:kern w:val="0"/>
          <w:szCs w:val="21"/>
          <w:lang w:val="pt-BR"/>
        </w:rPr>
        <w:t>3</w:t>
      </w:r>
      <w:r w:rsidRPr="001373A9">
        <w:rPr>
          <w:kern w:val="0"/>
          <w:szCs w:val="21"/>
          <w:lang w:val="pt-BR"/>
        </w:rPr>
        <w:t xml:space="preserve"> (s, 9H)</w:t>
      </w:r>
      <w:r>
        <w:rPr>
          <w:kern w:val="0"/>
          <w:szCs w:val="21"/>
          <w:lang w:val="pt-BR"/>
        </w:rPr>
        <w:t>.</w:t>
      </w:r>
      <w:r w:rsidR="00A35382" w:rsidRPr="00C56EBA">
        <w:rPr>
          <w:szCs w:val="24"/>
          <w:lang w:val="pt-BR"/>
        </w:rPr>
        <w:t xml:space="preserve"> </w:t>
      </w:r>
      <w:r w:rsidR="00A35382" w:rsidRPr="00093E29">
        <w:rPr>
          <w:szCs w:val="24"/>
        </w:rPr>
        <w:t>MS: m/z [M+</w:t>
      </w:r>
      <w:r w:rsidR="0022609E">
        <w:rPr>
          <w:szCs w:val="24"/>
        </w:rPr>
        <w:t>H</w:t>
      </w:r>
      <w:r w:rsidR="00A35382" w:rsidRPr="00093E29">
        <w:rPr>
          <w:szCs w:val="24"/>
        </w:rPr>
        <w:t>]</w:t>
      </w:r>
      <w:r w:rsidR="00A35382" w:rsidRPr="00093E29">
        <w:rPr>
          <w:szCs w:val="24"/>
          <w:vertAlign w:val="superscript"/>
        </w:rPr>
        <w:t>+</w:t>
      </w:r>
      <w:r w:rsidR="00A35382" w:rsidRPr="00093E29">
        <w:rPr>
          <w:szCs w:val="24"/>
        </w:rPr>
        <w:t xml:space="preserve"> calculated for C</w:t>
      </w:r>
      <w:r w:rsidR="00F04644">
        <w:rPr>
          <w:szCs w:val="24"/>
          <w:vertAlign w:val="subscript"/>
        </w:rPr>
        <w:t>25</w:t>
      </w:r>
      <w:r w:rsidR="00A35382" w:rsidRPr="00093E29">
        <w:rPr>
          <w:szCs w:val="24"/>
        </w:rPr>
        <w:t>H</w:t>
      </w:r>
      <w:r w:rsidR="00F04644">
        <w:rPr>
          <w:szCs w:val="24"/>
          <w:vertAlign w:val="subscript"/>
        </w:rPr>
        <w:t>3</w:t>
      </w:r>
      <w:r w:rsidR="00A643E1">
        <w:rPr>
          <w:szCs w:val="24"/>
          <w:vertAlign w:val="subscript"/>
        </w:rPr>
        <w:t>1</w:t>
      </w:r>
      <w:r w:rsidR="00A35382" w:rsidRPr="00093E29">
        <w:rPr>
          <w:szCs w:val="24"/>
        </w:rPr>
        <w:t>N</w:t>
      </w:r>
      <w:r w:rsidR="00F04644" w:rsidRPr="00C56EBA">
        <w:rPr>
          <w:szCs w:val="24"/>
          <w:vertAlign w:val="subscript"/>
        </w:rPr>
        <w:t>4</w:t>
      </w:r>
      <w:r w:rsidR="00A35382" w:rsidRPr="00093E29">
        <w:rPr>
          <w:szCs w:val="24"/>
        </w:rPr>
        <w:t>O</w:t>
      </w:r>
      <w:r w:rsidR="00F04644">
        <w:rPr>
          <w:szCs w:val="24"/>
          <w:vertAlign w:val="subscript"/>
        </w:rPr>
        <w:t>4</w:t>
      </w:r>
      <w:r w:rsidR="00A35382" w:rsidRPr="00093E29">
        <w:rPr>
          <w:szCs w:val="24"/>
        </w:rPr>
        <w:t xml:space="preserve">, </w:t>
      </w:r>
      <w:r w:rsidR="00CA4B34">
        <w:rPr>
          <w:szCs w:val="24"/>
        </w:rPr>
        <w:t>451.23</w:t>
      </w:r>
      <w:r w:rsidR="00A35382" w:rsidRPr="00093E29">
        <w:rPr>
          <w:szCs w:val="24"/>
        </w:rPr>
        <w:t xml:space="preserve">; found, </w:t>
      </w:r>
      <w:r w:rsidR="00CA4B34">
        <w:rPr>
          <w:szCs w:val="24"/>
        </w:rPr>
        <w:t>451.</w:t>
      </w:r>
      <w:r w:rsidR="00903FD3">
        <w:rPr>
          <w:szCs w:val="24"/>
        </w:rPr>
        <w:t>5</w:t>
      </w:r>
      <w:r w:rsidR="00A35382" w:rsidRPr="00093E29">
        <w:rPr>
          <w:szCs w:val="24"/>
        </w:rPr>
        <w:t>.</w:t>
      </w:r>
    </w:p>
    <w:p w14:paraId="54522188" w14:textId="77777777" w:rsidR="003B6CAD" w:rsidRPr="00C56EBA" w:rsidRDefault="003B6CAD" w:rsidP="007E2CF4">
      <w:pPr>
        <w:autoSpaceDE w:val="0"/>
        <w:autoSpaceDN w:val="0"/>
        <w:adjustRightInd w:val="0"/>
        <w:rPr>
          <w:rFonts w:ascii="Calibri" w:hAnsi="Calibri" w:cs="Calibri"/>
          <w:b/>
          <w:szCs w:val="21"/>
        </w:rPr>
      </w:pPr>
    </w:p>
    <w:p w14:paraId="5CC135A3" w14:textId="1353B41C" w:rsidR="00CC68E4" w:rsidRPr="00FF5A4B" w:rsidRDefault="00CC68E4" w:rsidP="00CC68E4">
      <w:pPr>
        <w:spacing w:line="360" w:lineRule="auto"/>
        <w:rPr>
          <w:b/>
          <w:i/>
          <w:color w:val="FF0000"/>
          <w:szCs w:val="21"/>
        </w:rPr>
      </w:pPr>
      <w:r w:rsidRPr="005C3237">
        <w:rPr>
          <w:rFonts w:eastAsia="KaiTi_GB2312"/>
          <w:b/>
          <w:bCs/>
          <w:i/>
          <w:iCs/>
          <w:szCs w:val="21"/>
        </w:rPr>
        <w:t xml:space="preserve">General </w:t>
      </w:r>
      <w:r w:rsidR="008024AF">
        <w:rPr>
          <w:rFonts w:eastAsia="KaiTi_GB2312"/>
          <w:b/>
          <w:bCs/>
          <w:i/>
          <w:iCs/>
          <w:szCs w:val="21"/>
        </w:rPr>
        <w:t>P</w:t>
      </w:r>
      <w:r w:rsidRPr="005C3237">
        <w:rPr>
          <w:rFonts w:eastAsia="KaiTi_GB2312"/>
          <w:b/>
          <w:bCs/>
          <w:i/>
          <w:iCs/>
          <w:szCs w:val="21"/>
        </w:rPr>
        <w:t xml:space="preserve">rocedure for </w:t>
      </w:r>
      <w:r w:rsidR="008024AF">
        <w:rPr>
          <w:rFonts w:eastAsia="KaiTi_GB2312"/>
          <w:b/>
          <w:bCs/>
          <w:i/>
          <w:iCs/>
          <w:szCs w:val="21"/>
        </w:rPr>
        <w:t>P</w:t>
      </w:r>
      <w:r w:rsidRPr="005C3237">
        <w:rPr>
          <w:rFonts w:eastAsia="KaiTi_GB2312"/>
          <w:b/>
          <w:bCs/>
          <w:i/>
          <w:iCs/>
          <w:szCs w:val="21"/>
        </w:rPr>
        <w:t xml:space="preserve">reparation of </w:t>
      </w:r>
      <w:r w:rsidR="008024AF">
        <w:rPr>
          <w:rFonts w:eastAsia="KaiTi_GB2312"/>
          <w:b/>
          <w:i/>
          <w:szCs w:val="21"/>
        </w:rPr>
        <w:t>C</w:t>
      </w:r>
      <w:r>
        <w:rPr>
          <w:rFonts w:eastAsia="KaiTi_GB2312"/>
          <w:b/>
          <w:i/>
          <w:szCs w:val="21"/>
        </w:rPr>
        <w:t xml:space="preserve">ompound </w:t>
      </w:r>
      <w:r w:rsidR="00BC44CC">
        <w:rPr>
          <w:rFonts w:eastAsia="KaiTi_GB2312"/>
          <w:b/>
          <w:i/>
          <w:szCs w:val="21"/>
        </w:rPr>
        <w:t>2</w:t>
      </w:r>
      <w:r w:rsidRPr="00910CE5">
        <w:rPr>
          <w:i/>
          <w:iCs/>
          <w:szCs w:val="21"/>
        </w:rPr>
        <w:t xml:space="preserve"> </w:t>
      </w:r>
      <w:r w:rsidR="00C56EBA" w:rsidRPr="00910CE5">
        <w:rPr>
          <w:rFonts w:eastAsiaTheme="minorEastAsia"/>
        </w:rPr>
        <w:t>(</w:t>
      </w:r>
      <w:r w:rsidR="00C56EBA" w:rsidRPr="00715790">
        <w:rPr>
          <w:rFonts w:eastAsiaTheme="minorEastAsia"/>
          <w:i/>
        </w:rPr>
        <w:t>tert</w:t>
      </w:r>
      <w:r w:rsidR="00C56EBA" w:rsidRPr="00910CE5">
        <w:rPr>
          <w:rFonts w:eastAsiaTheme="minorEastAsia"/>
        </w:rPr>
        <w:t>-butyl (S)-3-(4-(7-amino-2H-indazol-2-yl)phenyl)piperidine-1-carboxylate)</w:t>
      </w:r>
      <w:r w:rsidR="00C56EBA" w:rsidRPr="00BF2817">
        <w:rPr>
          <w:b/>
          <w:i/>
          <w:szCs w:val="21"/>
          <w:highlight w:val="yellow"/>
        </w:rPr>
        <w:t xml:space="preserve"> </w:t>
      </w:r>
    </w:p>
    <w:p w14:paraId="7B33A32D" w14:textId="2F08C2E0" w:rsidR="00CC68E4" w:rsidRDefault="00D22624" w:rsidP="00CC68E4">
      <w:pPr>
        <w:spacing w:line="360" w:lineRule="auto"/>
        <w:jc w:val="center"/>
      </w:pPr>
      <w:r>
        <w:object w:dxaOrig="9134" w:dyaOrig="2377" w14:anchorId="5DEE20E4">
          <v:shape id="_x0000_i1028" type="#_x0000_t75" style="width:402.8pt;height:104.7pt" o:ole="">
            <v:imagedata r:id="rId18" o:title=""/>
          </v:shape>
          <o:OLEObject Type="Embed" ProgID="ChemDraw_x64.Document.6.0" ShapeID="_x0000_i1028" DrawAspect="Content" ObjectID="_1843043499" r:id="rId19"/>
        </w:object>
      </w:r>
    </w:p>
    <w:p w14:paraId="0707E3F2" w14:textId="77777777" w:rsidR="00CC68E4" w:rsidRPr="001C2C75" w:rsidRDefault="00CC68E4" w:rsidP="00CC68E4">
      <w:pPr>
        <w:rPr>
          <w:szCs w:val="21"/>
        </w:rPr>
      </w:pPr>
    </w:p>
    <w:p w14:paraId="54C07249" w14:textId="3718117D" w:rsidR="00CC68E4" w:rsidRPr="004B4798" w:rsidRDefault="00CC68E4" w:rsidP="0092730C">
      <w:pPr>
        <w:rPr>
          <w:lang w:val="pt-BR"/>
        </w:rPr>
      </w:pPr>
      <w:r w:rsidRPr="00E45C4E">
        <w:rPr>
          <w:rFonts w:eastAsiaTheme="minorEastAsia"/>
        </w:rPr>
        <w:t xml:space="preserve">To a solution of </w:t>
      </w:r>
      <w:r>
        <w:rPr>
          <w:rFonts w:eastAsiaTheme="minorEastAsia"/>
        </w:rPr>
        <w:t xml:space="preserve">compound </w:t>
      </w:r>
      <w:r w:rsidR="00141688">
        <w:rPr>
          <w:rFonts w:eastAsiaTheme="minorEastAsia"/>
          <w:b/>
        </w:rPr>
        <w:t>1</w:t>
      </w:r>
      <w:r>
        <w:rPr>
          <w:rFonts w:eastAsiaTheme="minorEastAsia"/>
        </w:rPr>
        <w:t xml:space="preserve"> (35.7 g, 79.2</w:t>
      </w:r>
      <w:r w:rsidRPr="00E45C4E">
        <w:rPr>
          <w:rFonts w:eastAsiaTheme="minorEastAsia"/>
        </w:rPr>
        <w:t xml:space="preserve"> mmol, 1</w:t>
      </w:r>
      <w:r>
        <w:rPr>
          <w:rFonts w:eastAsiaTheme="minorEastAsia"/>
        </w:rPr>
        <w:t>.00</w:t>
      </w:r>
      <w:r w:rsidRPr="00E45C4E">
        <w:rPr>
          <w:rFonts w:eastAsiaTheme="minorEastAsia"/>
        </w:rPr>
        <w:t xml:space="preserve"> eq) in </w:t>
      </w:r>
      <w:r>
        <w:rPr>
          <w:rFonts w:eastAsiaTheme="minorEastAsia"/>
        </w:rPr>
        <w:t>methanol</w:t>
      </w:r>
      <w:r w:rsidRPr="00E45C4E">
        <w:rPr>
          <w:rFonts w:eastAsiaTheme="minorEastAsia"/>
        </w:rPr>
        <w:t xml:space="preserve"> (125 mL), THF (125 mL), and</w:t>
      </w:r>
      <w:r>
        <w:rPr>
          <w:rFonts w:eastAsiaTheme="minorEastAsia"/>
        </w:rPr>
        <w:t xml:space="preserve"> </w:t>
      </w:r>
      <w:r w:rsidRPr="00E45C4E">
        <w:rPr>
          <w:rFonts w:eastAsiaTheme="minorEastAsia"/>
        </w:rPr>
        <w:t>H</w:t>
      </w:r>
      <w:r w:rsidRPr="00E45C4E">
        <w:rPr>
          <w:rFonts w:eastAsiaTheme="minorEastAsia"/>
          <w:vertAlign w:val="subscript"/>
        </w:rPr>
        <w:t>2</w:t>
      </w:r>
      <w:r w:rsidRPr="00E45C4E">
        <w:rPr>
          <w:rFonts w:eastAsiaTheme="minorEastAsia"/>
        </w:rPr>
        <w:t>O (125 mL) NaOH (6</w:t>
      </w:r>
      <w:r>
        <w:rPr>
          <w:rFonts w:eastAsiaTheme="minorEastAsia"/>
        </w:rPr>
        <w:t>.00 M, 264</w:t>
      </w:r>
      <w:r w:rsidRPr="00E45C4E">
        <w:rPr>
          <w:rFonts w:eastAsiaTheme="minorEastAsia"/>
        </w:rPr>
        <w:t xml:space="preserve"> mL, 20</w:t>
      </w:r>
      <w:r>
        <w:rPr>
          <w:rFonts w:eastAsiaTheme="minorEastAsia"/>
        </w:rPr>
        <w:t xml:space="preserve">.0 eq) </w:t>
      </w:r>
      <w:r w:rsidR="00876440" w:rsidRPr="00E45C4E">
        <w:rPr>
          <w:rFonts w:eastAsiaTheme="minorEastAsia"/>
        </w:rPr>
        <w:t xml:space="preserve">was added </w:t>
      </w:r>
      <w:r>
        <w:rPr>
          <w:rFonts w:eastAsiaTheme="minorEastAsia"/>
        </w:rPr>
        <w:t xml:space="preserve">in portions, </w:t>
      </w:r>
      <w:r w:rsidRPr="00E45C4E">
        <w:rPr>
          <w:rFonts w:eastAsiaTheme="minorEastAsia"/>
        </w:rPr>
        <w:t>after addition completed, the reaction mixture was stirred at 70°C for 96 hrs.</w:t>
      </w:r>
      <w:r>
        <w:rPr>
          <w:rFonts w:eastAsiaTheme="minorEastAsia"/>
        </w:rPr>
        <w:t xml:space="preserve">  </w:t>
      </w:r>
      <w:r w:rsidR="00876440">
        <w:rPr>
          <w:rFonts w:eastAsiaTheme="minorEastAsia"/>
        </w:rPr>
        <w:t xml:space="preserve">On </w:t>
      </w:r>
      <w:r w:rsidRPr="00E45C4E">
        <w:rPr>
          <w:rFonts w:eastAsiaTheme="minorEastAsia"/>
        </w:rPr>
        <w:t>TLC (Plate1,</w:t>
      </w:r>
      <w:r>
        <w:rPr>
          <w:rFonts w:eastAsiaTheme="minorEastAsia"/>
        </w:rPr>
        <w:t xml:space="preserve"> </w:t>
      </w:r>
      <w:r w:rsidRPr="00E45C4E">
        <w:rPr>
          <w:rFonts w:eastAsiaTheme="minorEastAsia"/>
        </w:rPr>
        <w:t>Petroleum ether: Ethyl acetate = 2/1</w:t>
      </w:r>
      <w:r>
        <w:rPr>
          <w:rFonts w:eastAsiaTheme="minorEastAsia"/>
        </w:rPr>
        <w:t>,</w:t>
      </w:r>
      <w:r w:rsidRPr="00E45C4E">
        <w:rPr>
          <w:rFonts w:eastAsiaTheme="minorEastAsia"/>
        </w:rPr>
        <w:t xml:space="preserve"> Reactant R</w:t>
      </w:r>
      <w:r w:rsidRPr="00982809">
        <w:rPr>
          <w:rFonts w:eastAsiaTheme="minorEastAsia"/>
          <w:vertAlign w:val="subscript"/>
        </w:rPr>
        <w:t>f</w:t>
      </w:r>
      <w:r w:rsidRPr="00E45C4E">
        <w:rPr>
          <w:rFonts w:eastAsiaTheme="minorEastAsia"/>
        </w:rPr>
        <w:t xml:space="preserve"> = 0.81, Product R</w:t>
      </w:r>
      <w:r w:rsidRPr="00982809">
        <w:rPr>
          <w:rFonts w:eastAsiaTheme="minorEastAsia"/>
          <w:vertAlign w:val="subscript"/>
        </w:rPr>
        <w:t>f</w:t>
      </w:r>
      <w:r w:rsidRPr="00E45C4E">
        <w:rPr>
          <w:rFonts w:eastAsiaTheme="minorEastAsia"/>
        </w:rPr>
        <w:t xml:space="preserve"> = 0.40)</w:t>
      </w:r>
      <w:r w:rsidR="00876440" w:rsidRPr="00876440">
        <w:rPr>
          <w:rFonts w:eastAsiaTheme="minorEastAsia"/>
        </w:rPr>
        <w:t xml:space="preserve"> </w:t>
      </w:r>
      <w:r w:rsidR="00876440" w:rsidRPr="00E45C4E">
        <w:rPr>
          <w:rFonts w:eastAsiaTheme="minorEastAsia"/>
        </w:rPr>
        <w:t>a new spot formed</w:t>
      </w:r>
      <w:r w:rsidR="00876440">
        <w:rPr>
          <w:rFonts w:eastAsiaTheme="minorEastAsia"/>
        </w:rPr>
        <w:t xml:space="preserve"> which</w:t>
      </w:r>
      <w:r w:rsidRPr="00E45C4E">
        <w:rPr>
          <w:rFonts w:eastAsiaTheme="minorEastAsia"/>
        </w:rPr>
        <w:t xml:space="preserve"> indicated reactant was consumed complete</w:t>
      </w:r>
      <w:r w:rsidR="00876440">
        <w:rPr>
          <w:rFonts w:eastAsiaTheme="minorEastAsia"/>
        </w:rPr>
        <w:t>ly</w:t>
      </w:r>
      <w:r w:rsidRPr="00E45C4E">
        <w:rPr>
          <w:rFonts w:eastAsiaTheme="minorEastAsia"/>
        </w:rPr>
        <w:t>.</w:t>
      </w:r>
      <w:r>
        <w:rPr>
          <w:rFonts w:eastAsiaTheme="minorEastAsia"/>
        </w:rPr>
        <w:t xml:space="preserve">  </w:t>
      </w:r>
      <w:r w:rsidRPr="00982809">
        <w:rPr>
          <w:rFonts w:eastAsiaTheme="minorEastAsia"/>
        </w:rPr>
        <w:t>The reaction mixture was concentrated and extracted with DCM (3*200 mL), then washed with brine (2*200 mL), then dried by Na</w:t>
      </w:r>
      <w:r w:rsidRPr="00982809">
        <w:rPr>
          <w:rFonts w:eastAsiaTheme="minorEastAsia"/>
          <w:vertAlign w:val="subscript"/>
        </w:rPr>
        <w:t>2</w:t>
      </w:r>
      <w:r w:rsidRPr="00982809">
        <w:rPr>
          <w:rFonts w:eastAsiaTheme="minorEastAsia"/>
        </w:rPr>
        <w:t>SO</w:t>
      </w:r>
      <w:r w:rsidRPr="00982809">
        <w:rPr>
          <w:rFonts w:eastAsiaTheme="minorEastAsia"/>
          <w:vertAlign w:val="subscript"/>
        </w:rPr>
        <w:t>4</w:t>
      </w:r>
      <w:r w:rsidRPr="00982809">
        <w:rPr>
          <w:rFonts w:eastAsiaTheme="minorEastAsia"/>
        </w:rPr>
        <w:t xml:space="preserve">, filtered and concentrated </w:t>
      </w:r>
      <w:r>
        <w:rPr>
          <w:rFonts w:eastAsiaTheme="minorEastAsia"/>
        </w:rPr>
        <w:t>under</w:t>
      </w:r>
      <w:r w:rsidRPr="00982809">
        <w:rPr>
          <w:rFonts w:eastAsiaTheme="minorEastAsia"/>
        </w:rPr>
        <w:t xml:space="preserve"> vacuum.</w:t>
      </w:r>
      <w:r>
        <w:rPr>
          <w:rFonts w:eastAsiaTheme="minorEastAsia"/>
        </w:rPr>
        <w:t xml:space="preserve">  T</w:t>
      </w:r>
      <w:r w:rsidRPr="00982809">
        <w:rPr>
          <w:rFonts w:eastAsiaTheme="minorEastAsia"/>
        </w:rPr>
        <w:t xml:space="preserve">he crude product was added </w:t>
      </w:r>
      <w:r w:rsidRPr="00715790">
        <w:rPr>
          <w:rFonts w:eastAsiaTheme="minorEastAsia"/>
          <w:i/>
        </w:rPr>
        <w:t>n</w:t>
      </w:r>
      <w:r w:rsidRPr="00982809">
        <w:rPr>
          <w:rFonts w:eastAsiaTheme="minorEastAsia"/>
        </w:rPr>
        <w:t xml:space="preserve">-heptane (300 mL) and </w:t>
      </w:r>
      <w:r>
        <w:rPr>
          <w:rFonts w:eastAsiaTheme="minorEastAsia"/>
        </w:rPr>
        <w:t>ethyl acetate</w:t>
      </w:r>
      <w:r w:rsidRPr="00982809">
        <w:rPr>
          <w:rFonts w:eastAsiaTheme="minorEastAsia"/>
        </w:rPr>
        <w:t xml:space="preserve"> (30</w:t>
      </w:r>
      <w:r>
        <w:rPr>
          <w:rFonts w:eastAsiaTheme="minorEastAsia"/>
        </w:rPr>
        <w:t xml:space="preserve">.0 mL), then stirred and filtered to give compound </w:t>
      </w:r>
      <w:r w:rsidR="00141688">
        <w:rPr>
          <w:rFonts w:eastAsiaTheme="minorEastAsia"/>
          <w:b/>
        </w:rPr>
        <w:t>2</w:t>
      </w:r>
      <w:r w:rsidR="002D377F">
        <w:rPr>
          <w:rFonts w:eastAsiaTheme="minorEastAsia"/>
          <w:b/>
        </w:rPr>
        <w:t xml:space="preserve"> </w:t>
      </w:r>
      <w:r w:rsidR="00C56EBA" w:rsidRPr="007565EC">
        <w:rPr>
          <w:rFonts w:eastAsiaTheme="minorEastAsia"/>
          <w:bCs/>
        </w:rPr>
        <w:t>(</w:t>
      </w:r>
      <w:r w:rsidR="002D377F" w:rsidRPr="00715790">
        <w:rPr>
          <w:rFonts w:eastAsiaTheme="minorEastAsia"/>
          <w:bCs/>
          <w:i/>
        </w:rPr>
        <w:t>tert</w:t>
      </w:r>
      <w:r w:rsidR="002D377F" w:rsidRPr="007565EC">
        <w:rPr>
          <w:rFonts w:eastAsiaTheme="minorEastAsia"/>
          <w:bCs/>
        </w:rPr>
        <w:t>-butyl (S)-3-(4-(7-amino-2H-indazol-2-yl)phenyl)piperidine-1-carboxylate</w:t>
      </w:r>
      <w:r w:rsidR="00C56EBA" w:rsidRPr="007565EC">
        <w:rPr>
          <w:rFonts w:eastAsiaTheme="minorEastAsia"/>
          <w:bCs/>
        </w:rPr>
        <w:t>)</w:t>
      </w:r>
      <w:r w:rsidRPr="007565EC">
        <w:rPr>
          <w:rFonts w:eastAsiaTheme="minorEastAsia"/>
          <w:bCs/>
        </w:rPr>
        <w:t xml:space="preserve"> </w:t>
      </w:r>
      <w:r>
        <w:rPr>
          <w:rFonts w:eastAsiaTheme="minorEastAsia"/>
        </w:rPr>
        <w:t>(28.5 g, 72.6 mmol, 91.6</w:t>
      </w:r>
      <w:r w:rsidRPr="00982809">
        <w:rPr>
          <w:rFonts w:eastAsiaTheme="minorEastAsia"/>
        </w:rPr>
        <w:t xml:space="preserve">% yield) was obtained as a </w:t>
      </w:r>
      <w:r w:rsidRPr="00982809">
        <w:rPr>
          <w:rFonts w:eastAsiaTheme="minorEastAsia"/>
        </w:rPr>
        <w:lastRenderedPageBreak/>
        <w:t>red solid.</w:t>
      </w:r>
      <w:r w:rsidR="003B2C27" w:rsidRPr="003B2C27">
        <w:rPr>
          <w:b/>
          <w:bCs/>
          <w:vertAlign w:val="superscript"/>
        </w:rPr>
        <w:t xml:space="preserve"> </w:t>
      </w:r>
      <w:r w:rsidR="003B2C27" w:rsidRPr="00A061F6">
        <w:rPr>
          <w:b/>
          <w:bCs/>
          <w:color w:val="000000" w:themeColor="text1"/>
          <w:vertAlign w:val="superscript"/>
          <w:lang w:val="pt-BR"/>
        </w:rPr>
        <w:t>1</w:t>
      </w:r>
      <w:r w:rsidR="003B2C27" w:rsidRPr="00A061F6">
        <w:rPr>
          <w:b/>
          <w:bCs/>
          <w:color w:val="000000" w:themeColor="text1"/>
          <w:lang w:val="pt-BR"/>
        </w:rPr>
        <w:t>H NMR:</w:t>
      </w:r>
      <w:r w:rsidR="003B2C27" w:rsidRPr="00A061F6">
        <w:rPr>
          <w:color w:val="000000" w:themeColor="text1"/>
          <w:lang w:val="pt-BR"/>
        </w:rPr>
        <w:t xml:space="preserve"> 400 MHz CDCl</w:t>
      </w:r>
      <w:r w:rsidR="003B2C27" w:rsidRPr="00A061F6">
        <w:rPr>
          <w:color w:val="000000" w:themeColor="text1"/>
          <w:vertAlign w:val="subscript"/>
          <w:lang w:val="pt-BR"/>
        </w:rPr>
        <w:t>3</w:t>
      </w:r>
      <w:r w:rsidR="003B2C27" w:rsidRPr="00A061F6">
        <w:rPr>
          <w:color w:val="000000" w:themeColor="text1"/>
          <w:lang w:val="pt-BR"/>
        </w:rPr>
        <w:t>-</w:t>
      </w:r>
      <w:r w:rsidR="003B2C27" w:rsidRPr="00A061F6">
        <w:rPr>
          <w:i/>
          <w:iCs/>
          <w:color w:val="000000" w:themeColor="text1"/>
          <w:lang w:val="pt-BR"/>
        </w:rPr>
        <w:t>d</w:t>
      </w:r>
      <w:r w:rsidR="003B2C27" w:rsidRPr="00A061F6">
        <w:rPr>
          <w:color w:val="000000" w:themeColor="text1"/>
          <w:vertAlign w:val="subscript"/>
          <w:lang w:val="pt-BR"/>
        </w:rPr>
        <w:t xml:space="preserve"> </w:t>
      </w:r>
      <w:r w:rsidR="003B2C27" w:rsidRPr="00A061F6">
        <w:rPr>
          <w:rFonts w:eastAsiaTheme="minorEastAsia"/>
          <w:color w:val="000000" w:themeColor="text1"/>
          <w:lang w:val="pt-BR"/>
        </w:rPr>
        <w:t>Bruker</w:t>
      </w:r>
      <w:r w:rsidR="003B2C27" w:rsidRPr="00A061F6">
        <w:rPr>
          <w:i/>
          <w:iCs/>
          <w:color w:val="000000" w:themeColor="text1"/>
          <w:vertAlign w:val="subscript"/>
          <w:lang w:val="pt-BR"/>
        </w:rPr>
        <w:t xml:space="preserve"> </w:t>
      </w:r>
      <w:r w:rsidR="003B2C27" w:rsidRPr="00A061F6">
        <w:rPr>
          <w:color w:val="000000" w:themeColor="text1"/>
        </w:rPr>
        <w:t>δ</w:t>
      </w:r>
      <w:r w:rsidR="003B2C27" w:rsidRPr="00A061F6">
        <w:rPr>
          <w:color w:val="000000" w:themeColor="text1"/>
          <w:lang w:val="pt-BR"/>
        </w:rPr>
        <w:t xml:space="preserve"> = 8.</w:t>
      </w:r>
      <w:r w:rsidR="0030205D" w:rsidRPr="00A061F6">
        <w:rPr>
          <w:color w:val="000000" w:themeColor="text1"/>
          <w:lang w:val="pt-BR"/>
        </w:rPr>
        <w:t>29</w:t>
      </w:r>
      <w:r w:rsidR="003B2C27" w:rsidRPr="00A061F6">
        <w:rPr>
          <w:color w:val="000000" w:themeColor="text1"/>
          <w:lang w:val="pt-BR"/>
        </w:rPr>
        <w:t xml:space="preserve"> (s, 1H), 7.</w:t>
      </w:r>
      <w:r w:rsidR="001660B2" w:rsidRPr="00A061F6">
        <w:rPr>
          <w:color w:val="000000" w:themeColor="text1"/>
          <w:lang w:val="pt-BR"/>
        </w:rPr>
        <w:t>84</w:t>
      </w:r>
      <w:r w:rsidR="003B2C27" w:rsidRPr="00A061F6">
        <w:rPr>
          <w:color w:val="000000" w:themeColor="text1"/>
          <w:lang w:val="pt-BR"/>
        </w:rPr>
        <w:t xml:space="preserve"> (d, </w:t>
      </w:r>
      <w:r w:rsidR="003B2C27" w:rsidRPr="00A061F6">
        <w:rPr>
          <w:i/>
          <w:iCs/>
          <w:color w:val="000000" w:themeColor="text1"/>
          <w:lang w:val="pt-BR"/>
        </w:rPr>
        <w:t>J</w:t>
      </w:r>
      <w:r w:rsidR="003B2C27" w:rsidRPr="00A061F6">
        <w:rPr>
          <w:color w:val="000000" w:themeColor="text1"/>
          <w:lang w:val="pt-BR"/>
        </w:rPr>
        <w:t xml:space="preserve"> = 8.4 Hz, 2H), </w:t>
      </w:r>
      <w:r w:rsidR="003B2C27" w:rsidRPr="00A061F6">
        <w:rPr>
          <w:lang w:val="pt-BR"/>
        </w:rPr>
        <w:t>7.</w:t>
      </w:r>
      <w:r w:rsidR="005019DA" w:rsidRPr="00A061F6">
        <w:rPr>
          <w:lang w:val="pt-BR"/>
        </w:rPr>
        <w:t>38</w:t>
      </w:r>
      <w:r w:rsidR="003B2C27" w:rsidRPr="00A061F6">
        <w:rPr>
          <w:lang w:val="pt-BR"/>
        </w:rPr>
        <w:t xml:space="preserve"> (d, </w:t>
      </w:r>
      <w:r w:rsidR="003B2C27" w:rsidRPr="00A061F6">
        <w:rPr>
          <w:i/>
          <w:iCs/>
          <w:lang w:val="pt-BR"/>
        </w:rPr>
        <w:t>J</w:t>
      </w:r>
      <w:r w:rsidR="003B2C27" w:rsidRPr="00A061F6">
        <w:rPr>
          <w:lang w:val="pt-BR"/>
        </w:rPr>
        <w:t xml:space="preserve"> = </w:t>
      </w:r>
      <w:r w:rsidR="005019DA" w:rsidRPr="00A061F6">
        <w:rPr>
          <w:lang w:val="pt-BR"/>
        </w:rPr>
        <w:t>8.4</w:t>
      </w:r>
      <w:r w:rsidR="003B2C27" w:rsidRPr="00A061F6">
        <w:rPr>
          <w:lang w:val="pt-BR"/>
        </w:rPr>
        <w:t xml:space="preserve"> Hz, </w:t>
      </w:r>
      <w:r w:rsidR="004B4798" w:rsidRPr="00A061F6">
        <w:rPr>
          <w:lang w:val="pt-BR"/>
        </w:rPr>
        <w:t>2</w:t>
      </w:r>
      <w:r w:rsidR="003B2C27" w:rsidRPr="00A061F6">
        <w:rPr>
          <w:lang w:val="pt-BR"/>
        </w:rPr>
        <w:t>H), 7.</w:t>
      </w:r>
      <w:r w:rsidR="00F94853" w:rsidRPr="00A061F6">
        <w:rPr>
          <w:lang w:val="pt-BR"/>
        </w:rPr>
        <w:t>09</w:t>
      </w:r>
      <w:r w:rsidR="003B2C27" w:rsidRPr="00A061F6">
        <w:rPr>
          <w:lang w:val="pt-BR"/>
        </w:rPr>
        <w:t xml:space="preserve"> (d, </w:t>
      </w:r>
      <w:r w:rsidR="003B2C27" w:rsidRPr="00A061F6">
        <w:rPr>
          <w:i/>
          <w:iCs/>
          <w:lang w:val="pt-BR"/>
        </w:rPr>
        <w:t>J</w:t>
      </w:r>
      <w:r w:rsidR="003B2C27" w:rsidRPr="00A061F6">
        <w:rPr>
          <w:lang w:val="pt-BR"/>
        </w:rPr>
        <w:t xml:space="preserve"> = 8.4 Hz, 1H), </w:t>
      </w:r>
      <w:r w:rsidR="005F5063" w:rsidRPr="00A061F6">
        <w:rPr>
          <w:lang w:val="pt-BR"/>
        </w:rPr>
        <w:t>6.94</w:t>
      </w:r>
      <w:r w:rsidR="003B2C27" w:rsidRPr="00A061F6">
        <w:rPr>
          <w:lang w:val="pt-BR"/>
        </w:rPr>
        <w:t xml:space="preserve"> (</w:t>
      </w:r>
      <w:r w:rsidR="00CA55AE" w:rsidRPr="00A061F6">
        <w:rPr>
          <w:lang w:val="pt-BR"/>
        </w:rPr>
        <w:t>t</w:t>
      </w:r>
      <w:r w:rsidR="003B2C27" w:rsidRPr="00A061F6">
        <w:rPr>
          <w:lang w:val="pt-BR"/>
        </w:rPr>
        <w:t xml:space="preserve">, </w:t>
      </w:r>
      <w:r w:rsidR="003B2C27" w:rsidRPr="00A061F6">
        <w:rPr>
          <w:i/>
          <w:iCs/>
          <w:lang w:val="pt-BR"/>
        </w:rPr>
        <w:t>J</w:t>
      </w:r>
      <w:r w:rsidR="003B2C27" w:rsidRPr="00A061F6">
        <w:rPr>
          <w:lang w:val="pt-BR"/>
        </w:rPr>
        <w:t xml:space="preserve"> = 8.4 Hz, </w:t>
      </w:r>
      <w:r w:rsidR="00CA55AE" w:rsidRPr="00A061F6">
        <w:rPr>
          <w:lang w:val="pt-BR"/>
        </w:rPr>
        <w:t>1</w:t>
      </w:r>
      <w:r w:rsidR="003B2C27" w:rsidRPr="00A061F6">
        <w:rPr>
          <w:lang w:val="pt-BR"/>
        </w:rPr>
        <w:t>H), 6.</w:t>
      </w:r>
      <w:r w:rsidR="00E706DA" w:rsidRPr="00A061F6">
        <w:rPr>
          <w:lang w:val="pt-BR"/>
        </w:rPr>
        <w:t>46</w:t>
      </w:r>
      <w:r w:rsidR="003B2C27" w:rsidRPr="00A061F6">
        <w:rPr>
          <w:lang w:val="pt-BR"/>
        </w:rPr>
        <w:t xml:space="preserve"> (</w:t>
      </w:r>
      <w:r w:rsidR="00E706DA" w:rsidRPr="00A061F6">
        <w:rPr>
          <w:lang w:val="pt-BR"/>
        </w:rPr>
        <w:t>d</w:t>
      </w:r>
      <w:r w:rsidR="003B2C27" w:rsidRPr="00A061F6">
        <w:rPr>
          <w:lang w:val="pt-BR"/>
        </w:rPr>
        <w:t xml:space="preserve">, </w:t>
      </w:r>
      <w:r w:rsidR="00511531" w:rsidRPr="00A061F6">
        <w:rPr>
          <w:i/>
          <w:iCs/>
          <w:lang w:val="pt-BR"/>
        </w:rPr>
        <w:t>J</w:t>
      </w:r>
      <w:r w:rsidR="00511531" w:rsidRPr="00A061F6">
        <w:rPr>
          <w:lang w:val="pt-BR"/>
        </w:rPr>
        <w:t xml:space="preserve"> = 6.4 Hz</w:t>
      </w:r>
      <w:r w:rsidR="0043523E" w:rsidRPr="00A061F6">
        <w:rPr>
          <w:lang w:val="pt-BR"/>
        </w:rPr>
        <w:t>,</w:t>
      </w:r>
      <w:r w:rsidR="00511531" w:rsidRPr="00A061F6">
        <w:rPr>
          <w:lang w:val="pt-BR"/>
        </w:rPr>
        <w:t xml:space="preserve"> </w:t>
      </w:r>
      <w:r w:rsidR="003B2C27" w:rsidRPr="00A061F6">
        <w:rPr>
          <w:lang w:val="pt-BR"/>
        </w:rPr>
        <w:t>1H), 4.3</w:t>
      </w:r>
      <w:r w:rsidR="004906EF" w:rsidRPr="00A061F6">
        <w:rPr>
          <w:lang w:val="pt-BR"/>
        </w:rPr>
        <w:t>6</w:t>
      </w:r>
      <w:r w:rsidR="003B2C27" w:rsidRPr="00A061F6">
        <w:rPr>
          <w:lang w:val="pt-BR"/>
        </w:rPr>
        <w:t xml:space="preserve"> (</w:t>
      </w:r>
      <w:r w:rsidR="004906EF" w:rsidRPr="00A061F6">
        <w:rPr>
          <w:lang w:val="pt-BR"/>
        </w:rPr>
        <w:t>br</w:t>
      </w:r>
      <w:r w:rsidR="003B2C27" w:rsidRPr="00A061F6">
        <w:rPr>
          <w:lang w:val="pt-BR"/>
        </w:rPr>
        <w:t>, 2H),</w:t>
      </w:r>
      <w:r w:rsidR="00231652" w:rsidRPr="00A061F6">
        <w:rPr>
          <w:lang w:val="pt-BR"/>
        </w:rPr>
        <w:t xml:space="preserve"> 4.16 (</w:t>
      </w:r>
      <w:r w:rsidR="00EB0359" w:rsidRPr="00A061F6">
        <w:rPr>
          <w:lang w:val="pt-BR"/>
        </w:rPr>
        <w:t>br</w:t>
      </w:r>
      <w:r w:rsidR="00231652" w:rsidRPr="00A061F6">
        <w:rPr>
          <w:lang w:val="pt-BR"/>
        </w:rPr>
        <w:t>,</w:t>
      </w:r>
      <w:r w:rsidR="0043523E" w:rsidRPr="00A061F6">
        <w:rPr>
          <w:lang w:val="pt-BR"/>
        </w:rPr>
        <w:t xml:space="preserve"> </w:t>
      </w:r>
      <w:r w:rsidR="00E865AE" w:rsidRPr="00A061F6">
        <w:rPr>
          <w:lang w:val="pt-BR"/>
        </w:rPr>
        <w:t>1</w:t>
      </w:r>
      <w:r w:rsidR="0043523E" w:rsidRPr="00A061F6">
        <w:rPr>
          <w:lang w:val="pt-BR"/>
        </w:rPr>
        <w:t xml:space="preserve">H), </w:t>
      </w:r>
      <w:r w:rsidR="003B2C27" w:rsidRPr="00A061F6">
        <w:rPr>
          <w:lang w:val="pt-BR"/>
        </w:rPr>
        <w:t xml:space="preserve"> </w:t>
      </w:r>
      <w:r w:rsidR="00D44D63" w:rsidRPr="00A061F6">
        <w:rPr>
          <w:lang w:val="pt-BR"/>
        </w:rPr>
        <w:t>2.77 (</w:t>
      </w:r>
      <w:r w:rsidR="00257BD1" w:rsidRPr="00A061F6">
        <w:rPr>
          <w:lang w:val="pt-BR"/>
        </w:rPr>
        <w:t>m,</w:t>
      </w:r>
      <w:r w:rsidR="00257BD1" w:rsidRPr="00A061F6">
        <w:rPr>
          <w:i/>
          <w:iCs/>
          <w:lang w:val="pt-BR"/>
        </w:rPr>
        <w:t xml:space="preserve"> J</w:t>
      </w:r>
      <w:r w:rsidR="00257BD1" w:rsidRPr="00A061F6">
        <w:rPr>
          <w:lang w:val="pt-BR"/>
        </w:rPr>
        <w:t xml:space="preserve"> = 9.2 Hz, 3H), </w:t>
      </w:r>
      <w:r w:rsidR="00854DF6" w:rsidRPr="00A061F6">
        <w:rPr>
          <w:lang w:val="pt-BR"/>
        </w:rPr>
        <w:t xml:space="preserve">2.08 (m, </w:t>
      </w:r>
      <w:r w:rsidR="00281425" w:rsidRPr="00A061F6">
        <w:rPr>
          <w:lang w:val="pt-BR"/>
        </w:rPr>
        <w:t>1</w:t>
      </w:r>
      <w:r w:rsidR="00854DF6" w:rsidRPr="00A061F6">
        <w:rPr>
          <w:lang w:val="pt-BR"/>
        </w:rPr>
        <w:t>H),</w:t>
      </w:r>
      <w:r w:rsidR="003B2C27" w:rsidRPr="00A061F6">
        <w:rPr>
          <w:lang w:val="pt-BR"/>
        </w:rPr>
        <w:t>1.</w:t>
      </w:r>
      <w:r w:rsidR="00D96FFE" w:rsidRPr="00A061F6">
        <w:rPr>
          <w:lang w:val="pt-BR"/>
        </w:rPr>
        <w:t>79</w:t>
      </w:r>
      <w:r w:rsidR="003B2C27" w:rsidRPr="00A061F6">
        <w:rPr>
          <w:lang w:val="pt-BR"/>
        </w:rPr>
        <w:t xml:space="preserve"> (m, </w:t>
      </w:r>
      <w:r w:rsidR="0068721E" w:rsidRPr="00A061F6">
        <w:rPr>
          <w:i/>
          <w:iCs/>
          <w:lang w:val="pt-BR"/>
        </w:rPr>
        <w:t>J</w:t>
      </w:r>
      <w:r w:rsidR="0068721E" w:rsidRPr="00A061F6">
        <w:rPr>
          <w:lang w:val="pt-BR"/>
        </w:rPr>
        <w:t xml:space="preserve"> = </w:t>
      </w:r>
      <w:r w:rsidR="0077586D" w:rsidRPr="00A061F6">
        <w:rPr>
          <w:lang w:val="pt-BR"/>
        </w:rPr>
        <w:t>8.4</w:t>
      </w:r>
      <w:r w:rsidR="0068721E" w:rsidRPr="00A061F6">
        <w:rPr>
          <w:lang w:val="pt-BR"/>
        </w:rPr>
        <w:t xml:space="preserve"> Hz, 2</w:t>
      </w:r>
      <w:r w:rsidR="003B2C27" w:rsidRPr="00A061F6">
        <w:rPr>
          <w:lang w:val="pt-BR"/>
        </w:rPr>
        <w:t xml:space="preserve">H), </w:t>
      </w:r>
      <w:r w:rsidR="00693FBA" w:rsidRPr="00A061F6">
        <w:rPr>
          <w:lang w:val="pt-BR"/>
        </w:rPr>
        <w:t>1.</w:t>
      </w:r>
      <w:r w:rsidR="00D85A77" w:rsidRPr="00A061F6">
        <w:rPr>
          <w:lang w:val="pt-BR"/>
        </w:rPr>
        <w:t>69</w:t>
      </w:r>
      <w:r w:rsidR="00693FBA" w:rsidRPr="00A061F6">
        <w:rPr>
          <w:lang w:val="pt-BR"/>
        </w:rPr>
        <w:t xml:space="preserve"> (m,</w:t>
      </w:r>
      <w:r w:rsidR="00ED4397" w:rsidRPr="00A061F6">
        <w:rPr>
          <w:i/>
          <w:iCs/>
          <w:lang w:val="pt-BR"/>
        </w:rPr>
        <w:t xml:space="preserve"> J</w:t>
      </w:r>
      <w:r w:rsidR="00ED4397" w:rsidRPr="00A061F6">
        <w:rPr>
          <w:lang w:val="pt-BR"/>
        </w:rPr>
        <w:t xml:space="preserve"> = 8.</w:t>
      </w:r>
      <w:r w:rsidR="00BB377F" w:rsidRPr="00A061F6">
        <w:rPr>
          <w:lang w:val="pt-BR"/>
        </w:rPr>
        <w:t>8</w:t>
      </w:r>
      <w:r w:rsidR="00ED4397" w:rsidRPr="00A061F6">
        <w:rPr>
          <w:lang w:val="pt-BR"/>
        </w:rPr>
        <w:t xml:space="preserve"> Hz, </w:t>
      </w:r>
      <w:r w:rsidR="00693FBA" w:rsidRPr="00A061F6">
        <w:rPr>
          <w:lang w:val="pt-BR"/>
        </w:rPr>
        <w:t xml:space="preserve"> 2H), </w:t>
      </w:r>
      <w:r w:rsidR="003B2C27" w:rsidRPr="00A061F6">
        <w:rPr>
          <w:lang w:val="pt-BR"/>
        </w:rPr>
        <w:t>1.</w:t>
      </w:r>
      <w:r w:rsidR="00943630" w:rsidRPr="00A061F6">
        <w:rPr>
          <w:lang w:val="pt-BR"/>
        </w:rPr>
        <w:t>49</w:t>
      </w:r>
      <w:r w:rsidR="003B2C27" w:rsidRPr="00A061F6">
        <w:rPr>
          <w:lang w:val="pt-BR"/>
        </w:rPr>
        <w:t xml:space="preserve"> (s, 9H); </w:t>
      </w:r>
      <w:r w:rsidR="003B2C27" w:rsidRPr="00A061F6">
        <w:rPr>
          <w:b/>
          <w:bCs/>
          <w:lang w:val="pt-BR"/>
        </w:rPr>
        <w:t>LCMS:</w:t>
      </w:r>
      <w:r w:rsidR="003B2C27" w:rsidRPr="00A061F6">
        <w:rPr>
          <w:lang w:val="pt-BR"/>
        </w:rPr>
        <w:t xml:space="preserve"> product: RT = </w:t>
      </w:r>
      <w:r w:rsidR="00C374DD" w:rsidRPr="00A061F6">
        <w:rPr>
          <w:lang w:val="pt-BR"/>
        </w:rPr>
        <w:t>0.64</w:t>
      </w:r>
      <w:r w:rsidR="003B2C27" w:rsidRPr="00A061F6">
        <w:rPr>
          <w:lang w:val="pt-BR"/>
        </w:rPr>
        <w:t xml:space="preserve"> min, MS (ESI) </w:t>
      </w:r>
      <w:r w:rsidR="003B2C27" w:rsidRPr="00A061F6">
        <w:rPr>
          <w:i/>
          <w:iCs/>
          <w:lang w:val="pt-BR"/>
        </w:rPr>
        <w:t>m/z =</w:t>
      </w:r>
      <w:r w:rsidR="003B2C27" w:rsidRPr="00A061F6">
        <w:rPr>
          <w:lang w:val="pt-BR"/>
        </w:rPr>
        <w:t xml:space="preserve"> </w:t>
      </w:r>
      <w:r w:rsidR="00A130C9" w:rsidRPr="00A061F6">
        <w:rPr>
          <w:lang w:val="pt-BR"/>
        </w:rPr>
        <w:t>393</w:t>
      </w:r>
      <w:r w:rsidR="003B2C27" w:rsidRPr="00A061F6">
        <w:rPr>
          <w:lang w:val="pt-BR"/>
        </w:rPr>
        <w:t>.</w:t>
      </w:r>
      <w:r w:rsidR="00A130C9" w:rsidRPr="00A061F6">
        <w:rPr>
          <w:lang w:val="pt-BR"/>
        </w:rPr>
        <w:t>3</w:t>
      </w:r>
      <w:r w:rsidR="003B2C27" w:rsidRPr="00A061F6">
        <w:rPr>
          <w:lang w:val="pt-BR"/>
        </w:rPr>
        <w:t xml:space="preserve"> [M+H]</w:t>
      </w:r>
      <w:r w:rsidR="003B2C27" w:rsidRPr="00A061F6">
        <w:rPr>
          <w:vertAlign w:val="superscript"/>
          <w:lang w:val="pt-BR"/>
        </w:rPr>
        <w:t>+</w:t>
      </w:r>
      <w:r w:rsidR="00F24DD9" w:rsidRPr="00A061F6">
        <w:rPr>
          <w:lang w:val="pt-BR"/>
        </w:rPr>
        <w:t>.</w:t>
      </w:r>
      <w:r w:rsidR="003B2C27" w:rsidRPr="00F24DD9">
        <w:rPr>
          <w:lang w:val="pt-BR"/>
        </w:rPr>
        <w:t xml:space="preserve"> </w:t>
      </w:r>
      <w:r w:rsidR="00592023" w:rsidRPr="00F24DD9">
        <w:rPr>
          <w:szCs w:val="21"/>
          <w:lang w:val="pt-BR"/>
        </w:rPr>
        <w:t xml:space="preserve"> </w:t>
      </w:r>
    </w:p>
    <w:p w14:paraId="75ED3D46" w14:textId="77777777" w:rsidR="00CC68E4" w:rsidRPr="004B4798" w:rsidRDefault="00CC68E4" w:rsidP="00CC68E4">
      <w:pPr>
        <w:spacing w:line="360" w:lineRule="auto"/>
        <w:rPr>
          <w:rFonts w:eastAsiaTheme="minorEastAsia"/>
          <w:color w:val="000000" w:themeColor="text1"/>
          <w:lang w:val="pt-BR"/>
        </w:rPr>
      </w:pPr>
    </w:p>
    <w:p w14:paraId="29548FB5" w14:textId="580D87C5" w:rsidR="00CC68E4" w:rsidRPr="00FF5A4B" w:rsidRDefault="00CC68E4" w:rsidP="00CC68E4">
      <w:pPr>
        <w:spacing w:line="360" w:lineRule="auto"/>
        <w:rPr>
          <w:b/>
          <w:i/>
          <w:color w:val="FF0000"/>
          <w:szCs w:val="21"/>
        </w:rPr>
      </w:pPr>
      <w:r w:rsidRPr="005C3237">
        <w:rPr>
          <w:rFonts w:eastAsia="KaiTi_GB2312"/>
          <w:b/>
          <w:bCs/>
          <w:i/>
          <w:iCs/>
          <w:szCs w:val="21"/>
        </w:rPr>
        <w:t xml:space="preserve">General </w:t>
      </w:r>
      <w:r w:rsidR="008024AF">
        <w:rPr>
          <w:rFonts w:eastAsia="KaiTi_GB2312"/>
          <w:b/>
          <w:bCs/>
          <w:i/>
          <w:iCs/>
          <w:szCs w:val="21"/>
        </w:rPr>
        <w:t>P</w:t>
      </w:r>
      <w:r w:rsidRPr="005C3237">
        <w:rPr>
          <w:rFonts w:eastAsia="KaiTi_GB2312"/>
          <w:b/>
          <w:bCs/>
          <w:i/>
          <w:iCs/>
          <w:szCs w:val="21"/>
        </w:rPr>
        <w:t xml:space="preserve">rocedure for </w:t>
      </w:r>
      <w:r w:rsidR="008024AF">
        <w:rPr>
          <w:rFonts w:eastAsia="KaiTi_GB2312"/>
          <w:b/>
          <w:bCs/>
          <w:i/>
          <w:iCs/>
          <w:szCs w:val="21"/>
        </w:rPr>
        <w:t>P</w:t>
      </w:r>
      <w:r w:rsidRPr="005C3237">
        <w:rPr>
          <w:rFonts w:eastAsia="KaiTi_GB2312"/>
          <w:b/>
          <w:bCs/>
          <w:i/>
          <w:iCs/>
          <w:szCs w:val="21"/>
        </w:rPr>
        <w:t xml:space="preserve">reparation of </w:t>
      </w:r>
      <w:r>
        <w:rPr>
          <w:rFonts w:eastAsia="KaiTi_GB2312"/>
          <w:b/>
          <w:i/>
          <w:szCs w:val="21"/>
        </w:rPr>
        <w:t>Precursor</w:t>
      </w:r>
      <w:r w:rsidR="00666318">
        <w:rPr>
          <w:rFonts w:eastAsia="KaiTi_GB2312"/>
          <w:b/>
          <w:i/>
          <w:szCs w:val="21"/>
        </w:rPr>
        <w:t xml:space="preserve"> GSK4183735A </w:t>
      </w:r>
      <w:r w:rsidR="00666318" w:rsidRPr="00666318">
        <w:rPr>
          <w:rFonts w:eastAsia="KaiTi_GB2312"/>
          <w:bCs/>
          <w:iCs/>
          <w:szCs w:val="21"/>
        </w:rPr>
        <w:t>(</w:t>
      </w:r>
      <w:r w:rsidR="00324B68" w:rsidRPr="00715790">
        <w:rPr>
          <w:rFonts w:eastAsia="KaiTi_GB2312"/>
          <w:bCs/>
          <w:i/>
          <w:iCs/>
          <w:szCs w:val="21"/>
        </w:rPr>
        <w:t>tert-</w:t>
      </w:r>
      <w:r w:rsidR="00324B68" w:rsidRPr="00666318">
        <w:rPr>
          <w:rFonts w:eastAsia="KaiTi_GB2312"/>
          <w:bCs/>
          <w:iCs/>
          <w:szCs w:val="21"/>
        </w:rPr>
        <w:t>butyl (S)-3-(4-(7-iodo-2H-indazol-2-yl)phenyl)piperidine-1-carboxylate</w:t>
      </w:r>
      <w:r w:rsidR="00666318" w:rsidRPr="00666318">
        <w:rPr>
          <w:rFonts w:eastAsia="KaiTi_GB2312"/>
          <w:bCs/>
          <w:iCs/>
          <w:szCs w:val="21"/>
        </w:rPr>
        <w:t>)</w:t>
      </w:r>
    </w:p>
    <w:p w14:paraId="2C19CE2C" w14:textId="11F8C2D8" w:rsidR="00CC68E4" w:rsidRPr="005C3237" w:rsidRDefault="00017B38" w:rsidP="00CC68E4">
      <w:pPr>
        <w:spacing w:line="360" w:lineRule="auto"/>
        <w:jc w:val="center"/>
        <w:rPr>
          <w:szCs w:val="21"/>
        </w:rPr>
      </w:pPr>
      <w:r>
        <w:object w:dxaOrig="8592" w:dyaOrig="1764" w14:anchorId="1370BE12">
          <v:shape id="_x0000_i1029" type="#_x0000_t75" style="width:390.1pt;height:80.95pt" o:ole="">
            <v:imagedata r:id="rId20" o:title=""/>
          </v:shape>
          <o:OLEObject Type="Embed" ProgID="ChemDraw_x64.Document.6.0" ShapeID="_x0000_i1029" DrawAspect="Content" ObjectID="_1843043500" r:id="rId21"/>
        </w:object>
      </w:r>
    </w:p>
    <w:p w14:paraId="75074965" w14:textId="1F1A74B0" w:rsidR="00CC68E4" w:rsidRDefault="009661B0" w:rsidP="0092730C">
      <w:pPr>
        <w:rPr>
          <w:rFonts w:eastAsiaTheme="minorEastAsia"/>
        </w:rPr>
      </w:pPr>
      <w:r>
        <w:rPr>
          <w:rFonts w:eastAsiaTheme="minorEastAsia"/>
        </w:rPr>
        <w:t>To a</w:t>
      </w:r>
      <w:r w:rsidR="00CC68E4" w:rsidRPr="00B437CD">
        <w:rPr>
          <w:rFonts w:eastAsiaTheme="minorEastAsia"/>
        </w:rPr>
        <w:t xml:space="preserve"> 250 mL round bottom flask </w:t>
      </w:r>
      <w:r w:rsidR="00CC68E4">
        <w:rPr>
          <w:rFonts w:eastAsiaTheme="minorEastAsia"/>
        </w:rPr>
        <w:t xml:space="preserve">compound </w:t>
      </w:r>
      <w:r w:rsidR="00F323DA">
        <w:rPr>
          <w:rFonts w:eastAsiaTheme="minorEastAsia"/>
          <w:b/>
        </w:rPr>
        <w:t>2</w:t>
      </w:r>
      <w:r w:rsidR="00CC68E4" w:rsidRPr="00B437CD">
        <w:rPr>
          <w:rFonts w:eastAsiaTheme="minorEastAsia"/>
        </w:rPr>
        <w:t xml:space="preserve"> (2.5</w:t>
      </w:r>
      <w:r w:rsidR="00CC68E4">
        <w:rPr>
          <w:rFonts w:eastAsiaTheme="minorEastAsia"/>
        </w:rPr>
        <w:t>0</w:t>
      </w:r>
      <w:r w:rsidR="00CC68E4" w:rsidRPr="00B437CD">
        <w:rPr>
          <w:rFonts w:eastAsiaTheme="minorEastAsia"/>
        </w:rPr>
        <w:t xml:space="preserve"> g, 6.37 mmol, 1</w:t>
      </w:r>
      <w:r w:rsidR="00CC68E4">
        <w:rPr>
          <w:rFonts w:eastAsiaTheme="minorEastAsia"/>
        </w:rPr>
        <w:t>.00</w:t>
      </w:r>
      <w:r w:rsidR="00CC68E4" w:rsidRPr="00B437CD">
        <w:rPr>
          <w:rFonts w:eastAsiaTheme="minorEastAsia"/>
        </w:rPr>
        <w:t xml:space="preserve"> eq</w:t>
      </w:r>
      <w:r w:rsidR="00CC68E4">
        <w:rPr>
          <w:rFonts w:eastAsiaTheme="minorEastAsia"/>
        </w:rPr>
        <w:t>; (4*2.50 g batches)</w:t>
      </w:r>
      <w:r w:rsidR="00CC68E4" w:rsidRPr="00B437CD">
        <w:rPr>
          <w:rFonts w:eastAsiaTheme="minorEastAsia"/>
        </w:rPr>
        <w:t>) in HCl (1.5</w:t>
      </w:r>
      <w:r w:rsidR="00CC68E4">
        <w:rPr>
          <w:rFonts w:eastAsiaTheme="minorEastAsia"/>
        </w:rPr>
        <w:t>0 M, 50.9</w:t>
      </w:r>
      <w:r w:rsidR="00CC68E4" w:rsidRPr="00B437CD">
        <w:rPr>
          <w:rFonts w:eastAsiaTheme="minorEastAsia"/>
        </w:rPr>
        <w:t xml:space="preserve"> mL, 12</w:t>
      </w:r>
      <w:r w:rsidR="00CC68E4">
        <w:rPr>
          <w:rFonts w:eastAsiaTheme="minorEastAsia"/>
        </w:rPr>
        <w:t>.0</w:t>
      </w:r>
      <w:r w:rsidR="00CC68E4" w:rsidRPr="00B437CD">
        <w:rPr>
          <w:rFonts w:eastAsiaTheme="minorEastAsia"/>
        </w:rPr>
        <w:t xml:space="preserve"> eq)</w:t>
      </w:r>
      <w:r w:rsidRPr="009661B0">
        <w:rPr>
          <w:rFonts w:eastAsiaTheme="minorEastAsia"/>
        </w:rPr>
        <w:t xml:space="preserve"> </w:t>
      </w:r>
      <w:r w:rsidRPr="00B437CD">
        <w:rPr>
          <w:rFonts w:eastAsiaTheme="minorEastAsia"/>
        </w:rPr>
        <w:t>was added</w:t>
      </w:r>
      <w:r w:rsidR="00CC68E4">
        <w:rPr>
          <w:rFonts w:eastAsiaTheme="minorEastAsia"/>
        </w:rPr>
        <w:t xml:space="preserve">, then </w:t>
      </w:r>
      <w:r w:rsidR="00CC68E4" w:rsidRPr="00B437CD">
        <w:rPr>
          <w:rFonts w:eastAsiaTheme="minorEastAsia"/>
        </w:rPr>
        <w:t>NaNO</w:t>
      </w:r>
      <w:r w:rsidR="00CC68E4" w:rsidRPr="00270F6C">
        <w:rPr>
          <w:rFonts w:eastAsiaTheme="minorEastAsia"/>
          <w:vertAlign w:val="subscript"/>
        </w:rPr>
        <w:t>2</w:t>
      </w:r>
      <w:r w:rsidR="00CC68E4" w:rsidRPr="00B437CD">
        <w:rPr>
          <w:rFonts w:eastAsiaTheme="minorEastAsia"/>
        </w:rPr>
        <w:t xml:space="preserve"> (659 mg, 9.55 mmol, 1.5</w:t>
      </w:r>
      <w:r w:rsidR="00CC68E4">
        <w:rPr>
          <w:rFonts w:eastAsiaTheme="minorEastAsia"/>
        </w:rPr>
        <w:t>0</w:t>
      </w:r>
      <w:r w:rsidR="00CC68E4" w:rsidRPr="00B437CD">
        <w:rPr>
          <w:rFonts w:eastAsiaTheme="minorEastAsia"/>
        </w:rPr>
        <w:t xml:space="preserve"> eq) in H</w:t>
      </w:r>
      <w:r w:rsidR="00CC68E4" w:rsidRPr="00726941">
        <w:rPr>
          <w:rFonts w:eastAsiaTheme="minorEastAsia"/>
          <w:vertAlign w:val="subscript"/>
        </w:rPr>
        <w:t>2</w:t>
      </w:r>
      <w:r w:rsidR="00CC68E4" w:rsidRPr="00B437CD">
        <w:rPr>
          <w:rFonts w:eastAsiaTheme="minorEastAsia"/>
        </w:rPr>
        <w:t>O (5</w:t>
      </w:r>
      <w:r w:rsidR="00CC68E4">
        <w:rPr>
          <w:rFonts w:eastAsiaTheme="minorEastAsia"/>
        </w:rPr>
        <w:t>.00</w:t>
      </w:r>
      <w:r w:rsidR="00CC68E4" w:rsidRPr="00B437CD">
        <w:rPr>
          <w:rFonts w:eastAsiaTheme="minorEastAsia"/>
        </w:rPr>
        <w:t xml:space="preserve"> mL) was added</w:t>
      </w:r>
      <w:r w:rsidR="00CC68E4">
        <w:rPr>
          <w:rFonts w:eastAsiaTheme="minorEastAsia"/>
        </w:rPr>
        <w:t xml:space="preserve"> at 0°C and stirred for 0.5 hrs.</w:t>
      </w:r>
      <w:r>
        <w:rPr>
          <w:rFonts w:eastAsiaTheme="minorEastAsia"/>
        </w:rPr>
        <w:t>.</w:t>
      </w:r>
      <w:r w:rsidR="00CC68E4">
        <w:rPr>
          <w:rFonts w:eastAsiaTheme="minorEastAsia"/>
        </w:rPr>
        <w:t xml:space="preserve"> </w:t>
      </w:r>
      <w:r>
        <w:rPr>
          <w:rFonts w:eastAsiaTheme="minorEastAsia"/>
        </w:rPr>
        <w:t>A</w:t>
      </w:r>
      <w:r w:rsidR="00CC68E4">
        <w:rPr>
          <w:rFonts w:eastAsiaTheme="minorEastAsia"/>
        </w:rPr>
        <w:t>fter that</w:t>
      </w:r>
      <w:r>
        <w:rPr>
          <w:rFonts w:eastAsiaTheme="minorEastAsia"/>
        </w:rPr>
        <w:t>,</w:t>
      </w:r>
      <w:r w:rsidR="00CC68E4">
        <w:rPr>
          <w:rFonts w:eastAsiaTheme="minorEastAsia"/>
        </w:rPr>
        <w:t xml:space="preserve"> KI (6.34 g, 38.2</w:t>
      </w:r>
      <w:r w:rsidR="00CC68E4" w:rsidRPr="00B437CD">
        <w:rPr>
          <w:rFonts w:eastAsiaTheme="minorEastAsia"/>
        </w:rPr>
        <w:t xml:space="preserve"> mmol, 6</w:t>
      </w:r>
      <w:r w:rsidR="00CC68E4">
        <w:rPr>
          <w:rFonts w:eastAsiaTheme="minorEastAsia"/>
        </w:rPr>
        <w:t>.00</w:t>
      </w:r>
      <w:r w:rsidR="00CC68E4" w:rsidRPr="00B437CD">
        <w:rPr>
          <w:rFonts w:eastAsiaTheme="minorEastAsia"/>
        </w:rPr>
        <w:t xml:space="preserve"> eq) in H</w:t>
      </w:r>
      <w:r w:rsidR="00CC68E4" w:rsidRPr="00726941">
        <w:rPr>
          <w:rFonts w:eastAsiaTheme="minorEastAsia"/>
          <w:vertAlign w:val="subscript"/>
        </w:rPr>
        <w:t>2</w:t>
      </w:r>
      <w:r w:rsidR="00CC68E4" w:rsidRPr="00B437CD">
        <w:rPr>
          <w:rFonts w:eastAsiaTheme="minorEastAsia"/>
        </w:rPr>
        <w:t>O (5</w:t>
      </w:r>
      <w:r w:rsidR="00CC68E4">
        <w:rPr>
          <w:rFonts w:eastAsiaTheme="minorEastAsia"/>
        </w:rPr>
        <w:t>.00</w:t>
      </w:r>
      <w:r w:rsidR="00CC68E4" w:rsidRPr="00B437CD">
        <w:rPr>
          <w:rFonts w:eastAsiaTheme="minorEastAsia"/>
        </w:rPr>
        <w:t xml:space="preserve"> mL) was adde</w:t>
      </w:r>
      <w:r w:rsidR="00CC68E4">
        <w:rPr>
          <w:rFonts w:eastAsiaTheme="minorEastAsia"/>
        </w:rPr>
        <w:t xml:space="preserve">d dropwise, when addition </w:t>
      </w:r>
      <w:r>
        <w:rPr>
          <w:rFonts w:eastAsiaTheme="minorEastAsia"/>
        </w:rPr>
        <w:t xml:space="preserve">was </w:t>
      </w:r>
      <w:r w:rsidR="00CC68E4">
        <w:rPr>
          <w:rFonts w:eastAsiaTheme="minorEastAsia"/>
        </w:rPr>
        <w:t xml:space="preserve">complete, the reaction mixture was </w:t>
      </w:r>
      <w:r w:rsidR="00CC68E4" w:rsidRPr="00B437CD">
        <w:rPr>
          <w:rFonts w:eastAsiaTheme="minorEastAsia"/>
        </w:rPr>
        <w:t>stirred at 25°C for 16 hrs.</w:t>
      </w:r>
      <w:r w:rsidR="00CC68E4">
        <w:rPr>
          <w:rFonts w:eastAsiaTheme="minorEastAsia"/>
        </w:rPr>
        <w:t xml:space="preserve">  </w:t>
      </w:r>
      <w:r w:rsidR="00CC68E4" w:rsidRPr="00726941">
        <w:rPr>
          <w:rFonts w:eastAsiaTheme="minorEastAsia"/>
        </w:rPr>
        <w:t>TLC (Plate1, Petroleum ether: Ethyl acetate = 2/1, Reactant R</w:t>
      </w:r>
      <w:r w:rsidR="00CC68E4" w:rsidRPr="00726941">
        <w:rPr>
          <w:rFonts w:eastAsiaTheme="minorEastAsia"/>
          <w:vertAlign w:val="subscript"/>
        </w:rPr>
        <w:t>f</w:t>
      </w:r>
      <w:r w:rsidR="00CC68E4" w:rsidRPr="00726941">
        <w:rPr>
          <w:rFonts w:eastAsiaTheme="minorEastAsia"/>
        </w:rPr>
        <w:t xml:space="preserve"> = 0.32, Product R</w:t>
      </w:r>
      <w:r w:rsidR="00CC68E4" w:rsidRPr="00726941">
        <w:rPr>
          <w:rFonts w:eastAsiaTheme="minorEastAsia"/>
          <w:vertAlign w:val="subscript"/>
        </w:rPr>
        <w:t>f</w:t>
      </w:r>
      <w:r w:rsidR="00CC68E4" w:rsidRPr="00726941">
        <w:rPr>
          <w:rFonts w:eastAsiaTheme="minorEastAsia"/>
        </w:rPr>
        <w:t xml:space="preserve"> = 0.68) showed reactant was consumed complete</w:t>
      </w:r>
      <w:r>
        <w:rPr>
          <w:rFonts w:eastAsiaTheme="minorEastAsia"/>
        </w:rPr>
        <w:t>ly</w:t>
      </w:r>
      <w:r w:rsidR="00CC68E4" w:rsidRPr="00726941">
        <w:rPr>
          <w:rFonts w:eastAsiaTheme="minorEastAsia"/>
        </w:rPr>
        <w:t xml:space="preserve"> and </w:t>
      </w:r>
      <w:r w:rsidR="00DA1F35" w:rsidRPr="00726941">
        <w:rPr>
          <w:rFonts w:eastAsiaTheme="minorEastAsia"/>
        </w:rPr>
        <w:t>desired</w:t>
      </w:r>
      <w:r w:rsidR="00CC68E4" w:rsidRPr="00726941">
        <w:rPr>
          <w:rFonts w:eastAsiaTheme="minorEastAsia"/>
        </w:rPr>
        <w:t xml:space="preserve"> product formed.</w:t>
      </w:r>
      <w:r w:rsidR="00CC68E4">
        <w:rPr>
          <w:rFonts w:eastAsiaTheme="minorEastAsia"/>
        </w:rPr>
        <w:t xml:space="preserve">  </w:t>
      </w:r>
      <w:r w:rsidR="00CC68E4" w:rsidRPr="00726941">
        <w:rPr>
          <w:rFonts w:eastAsiaTheme="minorEastAsia"/>
        </w:rPr>
        <w:t xml:space="preserve">The reaction mixture was extracted with </w:t>
      </w:r>
      <w:r w:rsidR="00CC68E4">
        <w:rPr>
          <w:rFonts w:eastAsiaTheme="minorEastAsia"/>
        </w:rPr>
        <w:t xml:space="preserve">ethyl acetate </w:t>
      </w:r>
      <w:r w:rsidR="00CC68E4" w:rsidRPr="00726941">
        <w:rPr>
          <w:rFonts w:eastAsiaTheme="minorEastAsia"/>
        </w:rPr>
        <w:t>(500 mL), and organic phases were washed with brine (200 mL), dried with Na</w:t>
      </w:r>
      <w:r w:rsidR="00CC68E4" w:rsidRPr="00726941">
        <w:rPr>
          <w:rFonts w:eastAsiaTheme="minorEastAsia"/>
          <w:vertAlign w:val="subscript"/>
        </w:rPr>
        <w:t>2</w:t>
      </w:r>
      <w:r w:rsidR="00CC68E4" w:rsidRPr="00726941">
        <w:rPr>
          <w:rFonts w:eastAsiaTheme="minorEastAsia"/>
        </w:rPr>
        <w:t>SO</w:t>
      </w:r>
      <w:r w:rsidR="00CC68E4" w:rsidRPr="00726941">
        <w:rPr>
          <w:rFonts w:eastAsiaTheme="minorEastAsia"/>
          <w:vertAlign w:val="subscript"/>
        </w:rPr>
        <w:t>4</w:t>
      </w:r>
      <w:r w:rsidR="00CC68E4" w:rsidRPr="00726941">
        <w:rPr>
          <w:rFonts w:eastAsiaTheme="minorEastAsia"/>
        </w:rPr>
        <w:t>, concentrated in vacuum.</w:t>
      </w:r>
      <w:r w:rsidR="00CC68E4">
        <w:rPr>
          <w:rFonts w:eastAsiaTheme="minorEastAsia"/>
        </w:rPr>
        <w:t xml:space="preserve">  </w:t>
      </w:r>
      <w:r w:rsidR="00CC68E4" w:rsidRPr="00270F6C">
        <w:rPr>
          <w:rFonts w:eastAsiaTheme="minorEastAsia"/>
        </w:rPr>
        <w:t>The residue was purified by flash silica gel chromatography (ISCO®; 20+12 g SepaFlash® Silica Flash Column, Eluent of 0~13% Ethyl acetate/Petro</w:t>
      </w:r>
      <w:r w:rsidR="00CC68E4">
        <w:rPr>
          <w:rFonts w:eastAsiaTheme="minorEastAsia"/>
        </w:rPr>
        <w:t xml:space="preserve">leum ether gradient </w:t>
      </w:r>
      <w:r w:rsidR="00D37C83">
        <w:rPr>
          <w:rFonts w:eastAsiaTheme="minorEastAsia"/>
        </w:rPr>
        <w:t>at the rate of</w:t>
      </w:r>
      <w:r w:rsidR="00CC68E4">
        <w:rPr>
          <w:rFonts w:eastAsiaTheme="minorEastAsia"/>
        </w:rPr>
        <w:t xml:space="preserve"> 40 mL/min), </w:t>
      </w:r>
      <w:r w:rsidR="00CC68E4" w:rsidRPr="00270F6C">
        <w:rPr>
          <w:rFonts w:eastAsiaTheme="minorEastAsia"/>
        </w:rPr>
        <w:t>Further purification was </w:t>
      </w:r>
      <w:r>
        <w:rPr>
          <w:rFonts w:eastAsiaTheme="minorEastAsia"/>
        </w:rPr>
        <w:t>carried out</w:t>
      </w:r>
      <w:r w:rsidRPr="00270F6C">
        <w:rPr>
          <w:rFonts w:eastAsiaTheme="minorEastAsia"/>
        </w:rPr>
        <w:t xml:space="preserve"> </w:t>
      </w:r>
      <w:r w:rsidR="00CC68E4" w:rsidRPr="00270F6C">
        <w:rPr>
          <w:rFonts w:eastAsiaTheme="minorEastAsia"/>
        </w:rPr>
        <w:t xml:space="preserve">by reverse-phase HPLC (column: Phenomenex </w:t>
      </w:r>
      <w:r>
        <w:rPr>
          <w:rFonts w:eastAsiaTheme="minorEastAsia"/>
        </w:rPr>
        <w:t>L</w:t>
      </w:r>
      <w:r w:rsidR="00CC68E4" w:rsidRPr="00270F6C">
        <w:rPr>
          <w:rFonts w:eastAsiaTheme="minorEastAsia"/>
        </w:rPr>
        <w:t>una C</w:t>
      </w:r>
      <w:r w:rsidR="00CC68E4" w:rsidRPr="00715790">
        <w:rPr>
          <w:rFonts w:eastAsiaTheme="minorEastAsia"/>
          <w:vertAlign w:val="subscript"/>
        </w:rPr>
        <w:t>18</w:t>
      </w:r>
      <w:r w:rsidR="00CC68E4" w:rsidRPr="00270F6C">
        <w:rPr>
          <w:rFonts w:eastAsiaTheme="minorEastAsia"/>
        </w:rPr>
        <w:t xml:space="preserve"> 250*80mm*10 um;</w:t>
      </w:r>
      <w:r w:rsidR="00CC68E4">
        <w:rPr>
          <w:rFonts w:eastAsiaTheme="minorEastAsia"/>
        </w:rPr>
        <w:t xml:space="preserve"> </w:t>
      </w:r>
      <w:r w:rsidR="00CC68E4" w:rsidRPr="00270F6C">
        <w:rPr>
          <w:rFonts w:eastAsiaTheme="minorEastAsia"/>
        </w:rPr>
        <w:t>mobile phase: [water (NH</w:t>
      </w:r>
      <w:r w:rsidR="00CC68E4" w:rsidRPr="00944E48">
        <w:rPr>
          <w:rFonts w:eastAsiaTheme="minorEastAsia"/>
          <w:vertAlign w:val="subscript"/>
        </w:rPr>
        <w:t>4</w:t>
      </w:r>
      <w:r w:rsidR="00CC68E4" w:rsidRPr="00270F6C">
        <w:rPr>
          <w:rFonts w:eastAsiaTheme="minorEastAsia"/>
        </w:rPr>
        <w:t>HCO</w:t>
      </w:r>
      <w:r w:rsidR="00CC68E4" w:rsidRPr="00944E48">
        <w:rPr>
          <w:rFonts w:eastAsiaTheme="minorEastAsia"/>
          <w:vertAlign w:val="subscript"/>
        </w:rPr>
        <w:t>3</w:t>
      </w:r>
      <w:r w:rsidR="00CC68E4" w:rsidRPr="00270F6C">
        <w:rPr>
          <w:rFonts w:eastAsiaTheme="minorEastAsia"/>
        </w:rPr>
        <w:t>)-</w:t>
      </w:r>
      <w:r>
        <w:rPr>
          <w:rFonts w:eastAsiaTheme="minorEastAsia"/>
        </w:rPr>
        <w:t>Me</w:t>
      </w:r>
      <w:r w:rsidRPr="00270F6C">
        <w:rPr>
          <w:rFonts w:eastAsiaTheme="minorEastAsia"/>
        </w:rPr>
        <w:t>CN</w:t>
      </w:r>
      <w:r w:rsidR="00CC68E4" w:rsidRPr="00270F6C">
        <w:rPr>
          <w:rFonts w:eastAsiaTheme="minorEastAsia"/>
        </w:rPr>
        <w:t>]; gradient: 60</w:t>
      </w:r>
      <w:r w:rsidR="00CC68E4">
        <w:rPr>
          <w:rFonts w:eastAsiaTheme="minorEastAsia"/>
        </w:rPr>
        <w:t xml:space="preserve">%-100% B over 27 min) </w:t>
      </w:r>
      <w:r w:rsidR="00CC68E4" w:rsidRPr="00270F6C">
        <w:rPr>
          <w:rFonts w:eastAsiaTheme="minorEastAsia"/>
        </w:rPr>
        <w:t>and extracted to give the pure product. Then</w:t>
      </w:r>
      <w:r>
        <w:rPr>
          <w:rFonts w:eastAsiaTheme="minorEastAsia"/>
        </w:rPr>
        <w:t xml:space="preserve"> the product was</w:t>
      </w:r>
      <w:r w:rsidR="00CC68E4" w:rsidRPr="00270F6C">
        <w:rPr>
          <w:rFonts w:eastAsiaTheme="minorEastAsia"/>
        </w:rPr>
        <w:t xml:space="preserve"> triturated with MTBE and </w:t>
      </w:r>
      <w:r w:rsidR="00CC68E4" w:rsidRPr="00715790">
        <w:rPr>
          <w:rFonts w:eastAsiaTheme="minorEastAsia"/>
          <w:i/>
        </w:rPr>
        <w:t>n</w:t>
      </w:r>
      <w:r w:rsidR="00CC68E4" w:rsidRPr="00270F6C">
        <w:rPr>
          <w:rFonts w:eastAsiaTheme="minorEastAsia"/>
        </w:rPr>
        <w:t xml:space="preserve">-heptane (1:1, 100mL) and concentrated to give </w:t>
      </w:r>
      <w:r w:rsidR="00CC68E4">
        <w:rPr>
          <w:rFonts w:eastAsiaTheme="minorEastAsia"/>
        </w:rPr>
        <w:t xml:space="preserve">Precursor </w:t>
      </w:r>
      <w:r w:rsidR="00CC68E4" w:rsidRPr="00FE3E46">
        <w:rPr>
          <w:rFonts w:eastAsiaTheme="minorEastAsia"/>
          <w:b/>
          <w:bCs/>
        </w:rPr>
        <w:t>GSK4183735A</w:t>
      </w:r>
      <w:r w:rsidR="00324B68">
        <w:rPr>
          <w:rFonts w:eastAsiaTheme="minorEastAsia"/>
        </w:rPr>
        <w:t xml:space="preserve"> (</w:t>
      </w:r>
      <w:r w:rsidR="00324B68" w:rsidRPr="00715790">
        <w:rPr>
          <w:rFonts w:eastAsiaTheme="minorEastAsia"/>
          <w:i/>
        </w:rPr>
        <w:t>tert</w:t>
      </w:r>
      <w:r w:rsidR="00324B68" w:rsidRPr="00324B68">
        <w:rPr>
          <w:rFonts w:eastAsiaTheme="minorEastAsia"/>
        </w:rPr>
        <w:t>-butyl (S)-3-(4-(7-iodo-2H-indazol-2-yl)phenyl)piperidine-1-carboxylate</w:t>
      </w:r>
      <w:r w:rsidR="00324B68">
        <w:rPr>
          <w:rFonts w:eastAsiaTheme="minorEastAsia"/>
        </w:rPr>
        <w:t>)</w:t>
      </w:r>
      <w:r w:rsidR="00CC68E4">
        <w:rPr>
          <w:rFonts w:eastAsiaTheme="minorEastAsia"/>
        </w:rPr>
        <w:t xml:space="preserve"> (1.84 g, 3.65 mmol, 57.3</w:t>
      </w:r>
      <w:r w:rsidR="00CC68E4" w:rsidRPr="00270F6C">
        <w:rPr>
          <w:rFonts w:eastAsiaTheme="minorEastAsia"/>
        </w:rPr>
        <w:t>% yield, 99.9% purity) </w:t>
      </w:r>
      <w:r>
        <w:rPr>
          <w:rFonts w:eastAsiaTheme="minorEastAsia"/>
        </w:rPr>
        <w:t xml:space="preserve">and </w:t>
      </w:r>
      <w:r w:rsidR="00CC68E4" w:rsidRPr="00270F6C">
        <w:rPr>
          <w:rFonts w:eastAsiaTheme="minorEastAsia"/>
        </w:rPr>
        <w:t>was obtained as a white solid</w:t>
      </w:r>
      <w:r>
        <w:rPr>
          <w:rFonts w:eastAsiaTheme="minorEastAsia"/>
        </w:rPr>
        <w:t>.</w:t>
      </w:r>
      <w:r w:rsidR="00CC68E4" w:rsidRPr="00270F6C">
        <w:rPr>
          <w:rFonts w:eastAsiaTheme="minorEastAsia"/>
        </w:rPr>
        <w:t xml:space="preserve"> </w:t>
      </w:r>
      <w:r>
        <w:rPr>
          <w:rFonts w:eastAsiaTheme="minorEastAsia"/>
        </w:rPr>
        <w:t>T</w:t>
      </w:r>
      <w:r w:rsidR="00CC68E4" w:rsidRPr="00270F6C">
        <w:rPr>
          <w:rFonts w:eastAsiaTheme="minorEastAsia"/>
        </w:rPr>
        <w:t xml:space="preserve">he structure was confirmed by HNMR </w:t>
      </w:r>
      <w:r w:rsidR="00CC68E4" w:rsidRPr="00592CEA">
        <w:rPr>
          <w:rFonts w:eastAsiaTheme="minorEastAsia"/>
        </w:rPr>
        <w:t>GSK4183735A</w:t>
      </w:r>
      <w:r w:rsidR="00CC68E4" w:rsidRPr="00270F6C">
        <w:rPr>
          <w:rFonts w:eastAsiaTheme="minorEastAsia"/>
        </w:rPr>
        <w:t>, purity data was collect from HPLC (Product RT = 3.912</w:t>
      </w:r>
      <w:r w:rsidR="00CC68E4">
        <w:rPr>
          <w:rFonts w:eastAsiaTheme="minorEastAsia"/>
        </w:rPr>
        <w:t xml:space="preserve"> min), </w:t>
      </w:r>
      <w:r w:rsidR="00CC68E4" w:rsidRPr="003F3F89">
        <w:rPr>
          <w:rFonts w:eastAsiaTheme="minorEastAsia"/>
        </w:rPr>
        <w:t>The water content by KF was 0.</w:t>
      </w:r>
      <w:r w:rsidR="00CC68E4">
        <w:rPr>
          <w:rFonts w:eastAsiaTheme="minorEastAsia"/>
        </w:rPr>
        <w:t>47</w:t>
      </w:r>
      <w:r w:rsidR="00CC68E4" w:rsidRPr="003F3F89">
        <w:rPr>
          <w:rFonts w:eastAsiaTheme="minorEastAsia"/>
        </w:rPr>
        <w:t>%.</w:t>
      </w:r>
      <w:r w:rsidR="006C3519">
        <w:rPr>
          <w:rFonts w:eastAsiaTheme="minorEastAsia"/>
        </w:rPr>
        <w:t xml:space="preserve"> </w:t>
      </w:r>
      <w:r w:rsidR="006C3519" w:rsidRPr="00592CEA">
        <w:rPr>
          <w:rFonts w:eastAsiaTheme="minorEastAsia"/>
        </w:rPr>
        <w:t>GSK4183735A</w:t>
      </w:r>
      <w:r w:rsidR="006C3519">
        <w:rPr>
          <w:rFonts w:eastAsiaTheme="minorEastAsia"/>
        </w:rPr>
        <w:t xml:space="preserve"> was further purified</w:t>
      </w:r>
      <w:r w:rsidR="00562614">
        <w:rPr>
          <w:rFonts w:eastAsiaTheme="minorEastAsia"/>
        </w:rPr>
        <w:t>.</w:t>
      </w:r>
    </w:p>
    <w:p w14:paraId="0DA678FD" w14:textId="77777777" w:rsidR="00751DA7" w:rsidRDefault="00751DA7" w:rsidP="00CC68E4">
      <w:pPr>
        <w:rPr>
          <w:rFonts w:eastAsiaTheme="minorEastAsia"/>
        </w:rPr>
      </w:pPr>
    </w:p>
    <w:p w14:paraId="189867A0" w14:textId="241E5FD5" w:rsidR="004374A0" w:rsidRDefault="00751DA7" w:rsidP="47F3B465">
      <w:pPr>
        <w:rPr>
          <w:rFonts w:eastAsiaTheme="minorEastAsia"/>
        </w:rPr>
      </w:pPr>
      <w:r w:rsidRPr="00F864E4">
        <w:rPr>
          <w:rFonts w:eastAsiaTheme="minorEastAsia"/>
        </w:rPr>
        <w:t>Purification</w:t>
      </w:r>
      <w:r w:rsidR="000F2812" w:rsidRPr="00F864E4">
        <w:rPr>
          <w:rFonts w:eastAsiaTheme="minorEastAsia"/>
        </w:rPr>
        <w:t xml:space="preserve"> 1</w:t>
      </w:r>
      <w:r w:rsidRPr="00F864E4">
        <w:rPr>
          <w:rFonts w:eastAsiaTheme="minorEastAsia"/>
        </w:rPr>
        <w:t>:</w:t>
      </w:r>
      <w:r w:rsidR="00562614" w:rsidRPr="47F3B465">
        <w:rPr>
          <w:rFonts w:eastAsiaTheme="minorEastAsia"/>
        </w:rPr>
        <w:t xml:space="preserve"> GSK4183735A</w:t>
      </w:r>
      <w:r w:rsidR="00562614" w:rsidRPr="00F864E4">
        <w:rPr>
          <w:rFonts w:eastAsiaTheme="minorEastAsia"/>
        </w:rPr>
        <w:t xml:space="preserve"> </w:t>
      </w:r>
      <w:r w:rsidRPr="00F864E4">
        <w:rPr>
          <w:rFonts w:eastAsiaTheme="minorEastAsia"/>
        </w:rPr>
        <w:t>(890 mg, yellow color solid) dissolved in 1 mL DCM was purified by using combiflash</w:t>
      </w:r>
      <w:r w:rsidR="00C4790C" w:rsidRPr="00F864E4">
        <w:rPr>
          <w:rFonts w:eastAsiaTheme="minorEastAsia"/>
        </w:rPr>
        <w:t xml:space="preserve"> using the </w:t>
      </w:r>
      <w:r w:rsidR="009661B0">
        <w:rPr>
          <w:rFonts w:eastAsiaTheme="minorEastAsia"/>
        </w:rPr>
        <w:t xml:space="preserve">following </w:t>
      </w:r>
      <w:r w:rsidR="00C4790C" w:rsidRPr="00F864E4">
        <w:rPr>
          <w:rFonts w:eastAsiaTheme="minorEastAsia"/>
        </w:rPr>
        <w:t>solvent system</w:t>
      </w:r>
      <w:r w:rsidR="009661B0">
        <w:rPr>
          <w:rFonts w:eastAsiaTheme="minorEastAsia"/>
        </w:rPr>
        <w:t>:</w:t>
      </w:r>
      <w:r w:rsidR="005A6623">
        <w:rPr>
          <w:rFonts w:eastAsiaTheme="minorEastAsia"/>
        </w:rPr>
        <w:t xml:space="preserve"> </w:t>
      </w:r>
      <w:r w:rsidRPr="00F864E4">
        <w:rPr>
          <w:rFonts w:eastAsiaTheme="minorEastAsia"/>
        </w:rPr>
        <w:t xml:space="preserve">0-15 min ramp to 15%EtOAc/Hex,15-35 min at 15%EtOAc/Hex using 24g Isco, 35 ml/min), fractions were collected. Fraction 1: test tubes 1-30 </w:t>
      </w:r>
      <w:r w:rsidR="00586B70" w:rsidRPr="00F864E4">
        <w:rPr>
          <w:rFonts w:eastAsiaTheme="minorEastAsia"/>
        </w:rPr>
        <w:t>were</w:t>
      </w:r>
      <w:r w:rsidRPr="00F864E4">
        <w:rPr>
          <w:rFonts w:eastAsiaTheme="minorEastAsia"/>
        </w:rPr>
        <w:t xml:space="preserve"> considered peak 1 as desired product (1-30 tubes were combined and evaporated)</w:t>
      </w:r>
      <w:r w:rsidR="00630516" w:rsidRPr="00F864E4">
        <w:rPr>
          <w:rFonts w:eastAsiaTheme="minorEastAsia"/>
        </w:rPr>
        <w:t>.</w:t>
      </w:r>
      <w:r w:rsidRPr="00F864E4">
        <w:rPr>
          <w:rFonts w:eastAsiaTheme="minorEastAsia"/>
        </w:rPr>
        <w:t xml:space="preserve"> Fraction 1 indicates </w:t>
      </w:r>
      <w:r w:rsidR="00630516" w:rsidRPr="00F864E4">
        <w:rPr>
          <w:rFonts w:eastAsiaTheme="minorEastAsia"/>
        </w:rPr>
        <w:t>an impurity of</w:t>
      </w:r>
      <w:r w:rsidRPr="00F864E4">
        <w:rPr>
          <w:rFonts w:eastAsiaTheme="minorEastAsia"/>
        </w:rPr>
        <w:t xml:space="preserve"> protodeiodination product by LCMS</w:t>
      </w:r>
      <w:r w:rsidR="00BE5E3D" w:rsidRPr="00F864E4">
        <w:rPr>
          <w:rFonts w:eastAsiaTheme="minorEastAsia"/>
        </w:rPr>
        <w:t xml:space="preserve">. </w:t>
      </w:r>
      <w:r w:rsidRPr="00F864E4">
        <w:rPr>
          <w:rFonts w:eastAsiaTheme="minorEastAsia"/>
        </w:rPr>
        <w:t xml:space="preserve">This was further purified to remove </w:t>
      </w:r>
      <w:r w:rsidR="00BE5E3D" w:rsidRPr="00F864E4">
        <w:rPr>
          <w:rFonts w:eastAsiaTheme="minorEastAsia"/>
        </w:rPr>
        <w:t>protodeiodination impurity</w:t>
      </w:r>
      <w:r w:rsidRPr="00F864E4">
        <w:rPr>
          <w:rFonts w:eastAsiaTheme="minorEastAsia"/>
        </w:rPr>
        <w:t xml:space="preserve">. </w:t>
      </w:r>
    </w:p>
    <w:p w14:paraId="7FDEDCD7" w14:textId="77777777" w:rsidR="00061069" w:rsidRPr="00F864E4" w:rsidRDefault="00061069" w:rsidP="47F3B465">
      <w:pPr>
        <w:rPr>
          <w:rFonts w:eastAsiaTheme="minorEastAsia"/>
        </w:rPr>
      </w:pPr>
    </w:p>
    <w:p w14:paraId="69BC6EF6" w14:textId="54FB3F0E" w:rsidR="00AD5F97" w:rsidRPr="00C91C64" w:rsidRDefault="00751DA7" w:rsidP="00F864E4">
      <w:pPr>
        <w:rPr>
          <w:rFonts w:eastAsiaTheme="minorEastAsia"/>
        </w:rPr>
      </w:pPr>
      <w:r w:rsidRPr="00F864E4">
        <w:rPr>
          <w:rFonts w:eastAsiaTheme="minorEastAsia"/>
        </w:rPr>
        <w:t>Purification 2: Combined fractions (F1) were repurified by using combiflash</w:t>
      </w:r>
      <w:r w:rsidR="004374A0" w:rsidRPr="00F864E4">
        <w:rPr>
          <w:rFonts w:eastAsiaTheme="minorEastAsia"/>
        </w:rPr>
        <w:t xml:space="preserve"> using</w:t>
      </w:r>
      <w:r w:rsidRPr="00F864E4">
        <w:rPr>
          <w:rFonts w:eastAsiaTheme="minorEastAsia"/>
        </w:rPr>
        <w:t xml:space="preserve"> </w:t>
      </w:r>
      <w:r w:rsidR="009661B0">
        <w:rPr>
          <w:rFonts w:eastAsiaTheme="minorEastAsia"/>
        </w:rPr>
        <w:t xml:space="preserve">a </w:t>
      </w:r>
      <w:r w:rsidRPr="00F864E4">
        <w:rPr>
          <w:rFonts w:eastAsiaTheme="minorEastAsia"/>
        </w:rPr>
        <w:t xml:space="preserve">0-15 min ramp to 15%EtOAc/Hex,15-35 min at 15%EtOAc/Hex using 24g Isco, 35 ml/min), fractions were collected. from 15-25 min and continued upto 30 min using 40g Isco silica </w:t>
      </w:r>
      <w:r w:rsidRPr="00F864E4">
        <w:rPr>
          <w:rFonts w:eastAsiaTheme="minorEastAsia"/>
        </w:rPr>
        <w:lastRenderedPageBreak/>
        <w:t>column, 40 ml/min)</w:t>
      </w:r>
      <w:r w:rsidR="00853BD7" w:rsidRPr="00F864E4">
        <w:rPr>
          <w:rFonts w:eastAsiaTheme="minorEastAsia"/>
        </w:rPr>
        <w:t>.</w:t>
      </w:r>
      <w:r w:rsidRPr="00F864E4">
        <w:rPr>
          <w:rFonts w:eastAsiaTheme="minorEastAsia"/>
        </w:rPr>
        <w:t xml:space="preserve"> Combined fractions from </w:t>
      </w:r>
      <w:r w:rsidR="00D91D30" w:rsidRPr="00F864E4">
        <w:rPr>
          <w:rFonts w:eastAsiaTheme="minorEastAsia"/>
        </w:rPr>
        <w:t>p</w:t>
      </w:r>
      <w:r w:rsidRPr="00F864E4">
        <w:rPr>
          <w:rFonts w:eastAsiaTheme="minorEastAsia"/>
        </w:rPr>
        <w:t xml:space="preserve">urification 2 were </w:t>
      </w:r>
      <w:r w:rsidR="000E5954" w:rsidRPr="00F864E4">
        <w:rPr>
          <w:rFonts w:eastAsiaTheme="minorEastAsia"/>
        </w:rPr>
        <w:t>re</w:t>
      </w:r>
      <w:r w:rsidRPr="00F864E4">
        <w:rPr>
          <w:rFonts w:eastAsiaTheme="minorEastAsia"/>
        </w:rPr>
        <w:t xml:space="preserve">purified by using </w:t>
      </w:r>
      <w:r w:rsidR="009F050E">
        <w:rPr>
          <w:rFonts w:eastAsiaTheme="minorEastAsia"/>
        </w:rPr>
        <w:t>c</w:t>
      </w:r>
      <w:r w:rsidRPr="00F864E4">
        <w:rPr>
          <w:rFonts w:eastAsiaTheme="minorEastAsia"/>
        </w:rPr>
        <w:t xml:space="preserve">ombiflash </w:t>
      </w:r>
      <w:r w:rsidR="00E07237" w:rsidRPr="00F864E4">
        <w:rPr>
          <w:rFonts w:eastAsiaTheme="minorEastAsia"/>
        </w:rPr>
        <w:t xml:space="preserve">using </w:t>
      </w:r>
      <w:r w:rsidRPr="00F864E4">
        <w:rPr>
          <w:rFonts w:eastAsiaTheme="minorEastAsia"/>
        </w:rPr>
        <w:t>0-5% EtOAc/hexanes in 5 min, 5-10% EtOAc/hexanes in 10 min, ramp to 15%EtOAc/Hex in 15 min,15%EtOAc/Hex from 15-35 min and continued upto 30 min using 24g Isco silica column, 35 ml/min), fractions were collecte</w:t>
      </w:r>
      <w:r w:rsidR="00CF7F4B" w:rsidRPr="47F3B465">
        <w:rPr>
          <w:rFonts w:eastAsiaTheme="minorEastAsia"/>
        </w:rPr>
        <w:t>d</w:t>
      </w:r>
      <w:r w:rsidR="002C67C2" w:rsidRPr="47F3B465">
        <w:rPr>
          <w:rFonts w:eastAsiaTheme="minorEastAsia"/>
        </w:rPr>
        <w:t>. Pure fractions of pr</w:t>
      </w:r>
      <w:r w:rsidR="00F1021E" w:rsidRPr="47F3B465">
        <w:rPr>
          <w:rFonts w:eastAsiaTheme="minorEastAsia"/>
        </w:rPr>
        <w:t>oduct</w:t>
      </w:r>
      <w:r w:rsidR="0011749F" w:rsidRPr="47F3B465">
        <w:rPr>
          <w:rFonts w:eastAsiaTheme="minorEastAsia"/>
        </w:rPr>
        <w:t xml:space="preserve"> </w:t>
      </w:r>
      <w:r w:rsidR="003B6CAD" w:rsidRPr="47F3B465">
        <w:rPr>
          <w:rFonts w:eastAsiaTheme="minorEastAsia"/>
        </w:rPr>
        <w:t>were</w:t>
      </w:r>
      <w:r w:rsidR="002C67C2" w:rsidRPr="47F3B465">
        <w:rPr>
          <w:rFonts w:eastAsiaTheme="minorEastAsia"/>
        </w:rPr>
        <w:t xml:space="preserve"> combined, and co-evaporated with M</w:t>
      </w:r>
      <w:r w:rsidR="00F81B3C" w:rsidRPr="47F3B465">
        <w:rPr>
          <w:rFonts w:eastAsiaTheme="minorEastAsia"/>
        </w:rPr>
        <w:t>TB</w:t>
      </w:r>
      <w:r w:rsidR="002C67C2" w:rsidRPr="47F3B465">
        <w:rPr>
          <w:rFonts w:eastAsiaTheme="minorEastAsia"/>
        </w:rPr>
        <w:t>E</w:t>
      </w:r>
      <w:r w:rsidR="0011749F" w:rsidRPr="47F3B465">
        <w:rPr>
          <w:rFonts w:eastAsiaTheme="minorEastAsia"/>
        </w:rPr>
        <w:t xml:space="preserve"> (</w:t>
      </w:r>
      <w:r w:rsidR="00F81B3C" w:rsidRPr="47F3B465">
        <w:rPr>
          <w:rFonts w:eastAsiaTheme="minorEastAsia"/>
        </w:rPr>
        <w:t>M</w:t>
      </w:r>
      <w:r w:rsidR="009D5491" w:rsidRPr="47F3B465">
        <w:rPr>
          <w:rFonts w:eastAsiaTheme="minorEastAsia"/>
        </w:rPr>
        <w:t xml:space="preserve">ethyl </w:t>
      </w:r>
      <w:r w:rsidR="00F81B3C" w:rsidRPr="00715790">
        <w:rPr>
          <w:rFonts w:eastAsiaTheme="minorEastAsia"/>
          <w:i/>
        </w:rPr>
        <w:t>tert</w:t>
      </w:r>
      <w:r w:rsidR="00F81B3C" w:rsidRPr="47F3B465">
        <w:rPr>
          <w:rFonts w:eastAsiaTheme="minorEastAsia"/>
        </w:rPr>
        <w:t xml:space="preserve">-butyl </w:t>
      </w:r>
      <w:r w:rsidR="009D5491" w:rsidRPr="47F3B465">
        <w:rPr>
          <w:rFonts w:eastAsiaTheme="minorEastAsia"/>
        </w:rPr>
        <w:t>ether)</w:t>
      </w:r>
      <w:r w:rsidR="002C67C2" w:rsidRPr="47F3B465">
        <w:rPr>
          <w:rFonts w:eastAsiaTheme="minorEastAsia"/>
        </w:rPr>
        <w:t xml:space="preserve"> (3 times, 2-3 ml each time) to obtain a white foam</w:t>
      </w:r>
      <w:r w:rsidR="000678D4" w:rsidRPr="47F3B465">
        <w:rPr>
          <w:rFonts w:eastAsiaTheme="minorEastAsia"/>
        </w:rPr>
        <w:t xml:space="preserve"> </w:t>
      </w:r>
      <w:r w:rsidR="005A0C6B" w:rsidRPr="47F3B465">
        <w:rPr>
          <w:rFonts w:eastAsiaTheme="minorEastAsia"/>
        </w:rPr>
        <w:t xml:space="preserve">of </w:t>
      </w:r>
      <w:r w:rsidR="005A0C6B" w:rsidRPr="00F864E4">
        <w:t>GSK4183735A</w:t>
      </w:r>
      <w:r w:rsidR="005A0C6B" w:rsidRPr="47F3B465">
        <w:rPr>
          <w:rFonts w:eastAsiaTheme="minorEastAsia"/>
        </w:rPr>
        <w:t xml:space="preserve"> </w:t>
      </w:r>
      <w:r w:rsidR="00AD372A" w:rsidRPr="47F3B465">
        <w:rPr>
          <w:rFonts w:eastAsiaTheme="minorEastAsia"/>
        </w:rPr>
        <w:t>(</w:t>
      </w:r>
      <w:r w:rsidR="00C53260" w:rsidRPr="47F3B465">
        <w:rPr>
          <w:rFonts w:eastAsiaTheme="minorEastAsia"/>
        </w:rPr>
        <w:t>4</w:t>
      </w:r>
      <w:r w:rsidR="00E20C82" w:rsidRPr="47F3B465">
        <w:rPr>
          <w:rFonts w:eastAsiaTheme="minorEastAsia"/>
        </w:rPr>
        <w:t>60 mg)</w:t>
      </w:r>
      <w:r w:rsidR="002C67C2" w:rsidRPr="47F3B465">
        <w:rPr>
          <w:rFonts w:eastAsiaTheme="minorEastAsia"/>
        </w:rPr>
        <w:t>.</w:t>
      </w:r>
      <w:r w:rsidR="00596486" w:rsidRPr="00F864E4">
        <w:rPr>
          <w:b/>
          <w:bCs/>
          <w:vertAlign w:val="superscript"/>
        </w:rPr>
        <w:t xml:space="preserve"> 1</w:t>
      </w:r>
      <w:r w:rsidR="00596486" w:rsidRPr="00F864E4">
        <w:rPr>
          <w:b/>
          <w:bCs/>
        </w:rPr>
        <w:t>H NMR:</w:t>
      </w:r>
      <w:r w:rsidR="00596486" w:rsidRPr="00F864E4">
        <w:t xml:space="preserve"> 400 MHz CDCl</w:t>
      </w:r>
      <w:r w:rsidR="00596486" w:rsidRPr="00F864E4">
        <w:rPr>
          <w:vertAlign w:val="subscript"/>
        </w:rPr>
        <w:t>3</w:t>
      </w:r>
      <w:r w:rsidR="00596486" w:rsidRPr="00F864E4">
        <w:t>-</w:t>
      </w:r>
      <w:r w:rsidR="00596486" w:rsidRPr="00F864E4">
        <w:rPr>
          <w:i/>
          <w:iCs/>
        </w:rPr>
        <w:t>d</w:t>
      </w:r>
      <w:r w:rsidR="00596486" w:rsidRPr="00F864E4">
        <w:rPr>
          <w:vertAlign w:val="subscript"/>
        </w:rPr>
        <w:t xml:space="preserve"> </w:t>
      </w:r>
      <w:r w:rsidR="00596486" w:rsidRPr="00F864E4">
        <w:rPr>
          <w:rFonts w:eastAsiaTheme="minorEastAsia"/>
        </w:rPr>
        <w:t>Bruker</w:t>
      </w:r>
      <w:r w:rsidR="00596486" w:rsidRPr="47F3B465">
        <w:rPr>
          <w:i/>
          <w:iCs/>
          <w:vertAlign w:val="subscript"/>
        </w:rPr>
        <w:t xml:space="preserve"> </w:t>
      </w:r>
      <w:r w:rsidR="00596486">
        <w:t>δ</w:t>
      </w:r>
      <w:r w:rsidR="00596486" w:rsidRPr="00F864E4">
        <w:t xml:space="preserve"> = 8.55 (s, 1H), 7.89 (d, </w:t>
      </w:r>
      <w:r w:rsidR="00596486" w:rsidRPr="00F864E4">
        <w:rPr>
          <w:i/>
          <w:iCs/>
        </w:rPr>
        <w:t>J</w:t>
      </w:r>
      <w:r w:rsidR="00596486" w:rsidRPr="00F864E4">
        <w:t xml:space="preserve"> = 8.4 Hz, 2H), 7.81 (d, </w:t>
      </w:r>
      <w:r w:rsidR="00596486" w:rsidRPr="00F864E4">
        <w:rPr>
          <w:i/>
          <w:iCs/>
        </w:rPr>
        <w:t>J</w:t>
      </w:r>
      <w:r w:rsidR="00596486" w:rsidRPr="00F864E4">
        <w:t xml:space="preserve"> = 7.0 Hz, 1H), 7.71 (d, </w:t>
      </w:r>
      <w:r w:rsidR="00596486" w:rsidRPr="00F864E4">
        <w:rPr>
          <w:i/>
          <w:iCs/>
        </w:rPr>
        <w:t>J</w:t>
      </w:r>
      <w:r w:rsidR="00596486" w:rsidRPr="00F864E4">
        <w:t xml:space="preserve"> = 8.4 Hz, 1H), 7.41 (d, </w:t>
      </w:r>
      <w:r w:rsidR="00596486" w:rsidRPr="00F864E4">
        <w:rPr>
          <w:i/>
          <w:iCs/>
        </w:rPr>
        <w:t>J</w:t>
      </w:r>
      <w:r w:rsidR="00596486" w:rsidRPr="00F864E4">
        <w:t xml:space="preserve"> = 8.4 Hz, 2H), 6.94 - 6.81 (m, 1H), 4.34 - 4.11 (m, 2H), 2.86 - 2.74 (m, 3H), 2.14 - 2.04 (m, 1H), 1.87 - 1.78 (m, 1H), 1.71 - 1.63 (m, 2H), 1.61 (s, 1H), 1.51 (s, 9H)</w:t>
      </w:r>
      <w:r w:rsidR="00AD5F97">
        <w:t xml:space="preserve">; </w:t>
      </w:r>
      <w:r w:rsidR="00AD5F97" w:rsidRPr="47F3B465">
        <w:rPr>
          <w:b/>
          <w:bCs/>
        </w:rPr>
        <w:t>LCMS:</w:t>
      </w:r>
      <w:r w:rsidR="00AD5F97">
        <w:t xml:space="preserve"> </w:t>
      </w:r>
      <w:r w:rsidR="00AD5F97" w:rsidRPr="00876440">
        <w:t>product: RT = 3.060 min</w:t>
      </w:r>
      <w:r w:rsidR="00AD5F97">
        <w:t xml:space="preserve">, MS (ESI) </w:t>
      </w:r>
      <w:r w:rsidR="00AD5F97" w:rsidRPr="47F3B465">
        <w:rPr>
          <w:i/>
          <w:iCs/>
        </w:rPr>
        <w:t>m/z =</w:t>
      </w:r>
      <w:r w:rsidR="00AD5F97">
        <w:t xml:space="preserve"> 504.4 [M+H]</w:t>
      </w:r>
      <w:r w:rsidR="00AD5F97" w:rsidRPr="47F3B465">
        <w:rPr>
          <w:vertAlign w:val="superscript"/>
        </w:rPr>
        <w:t>+</w:t>
      </w:r>
      <w:r w:rsidR="00AD5F97">
        <w:t xml:space="preserve">; </w:t>
      </w:r>
      <w:r w:rsidR="00AD5F97" w:rsidRPr="47F3B465">
        <w:rPr>
          <w:rFonts w:eastAsiaTheme="minorEastAsia"/>
          <w:b/>
          <w:bCs/>
        </w:rPr>
        <w:t>HPLC</w:t>
      </w:r>
      <w:r w:rsidR="00AD5F97" w:rsidRPr="47F3B465">
        <w:rPr>
          <w:rFonts w:eastAsiaTheme="minorEastAsia"/>
        </w:rPr>
        <w:t>: Product RT = 3.912 min, purity = 99.9% (area%, 220 nm).</w:t>
      </w:r>
    </w:p>
    <w:p w14:paraId="6980D4E2" w14:textId="77777777" w:rsidR="00E94131" w:rsidRPr="00E94131" w:rsidRDefault="00E94131" w:rsidP="00E94131">
      <w:pPr>
        <w:rPr>
          <w:b/>
          <w:bCs/>
        </w:rPr>
      </w:pPr>
    </w:p>
    <w:p w14:paraId="2BDFE43D" w14:textId="2EBBBD8A" w:rsidR="00C17603" w:rsidRPr="005360B0" w:rsidRDefault="00C17603" w:rsidP="00415939">
      <w:pPr>
        <w:tabs>
          <w:tab w:val="left" w:pos="1710"/>
        </w:tabs>
        <w:rPr>
          <w:b/>
          <w:bCs/>
        </w:rPr>
      </w:pPr>
      <w:r w:rsidRPr="005360B0">
        <w:rPr>
          <w:b/>
          <w:bCs/>
        </w:rPr>
        <w:t>Characterization of Standard GSK</w:t>
      </w:r>
      <w:r w:rsidR="0008042D" w:rsidRPr="005360B0">
        <w:rPr>
          <w:b/>
          <w:bCs/>
        </w:rPr>
        <w:t>4183733A</w:t>
      </w:r>
    </w:p>
    <w:p w14:paraId="34A6E0A6" w14:textId="77777777" w:rsidR="0008042D" w:rsidRPr="005360B0" w:rsidRDefault="0008042D" w:rsidP="00EB21BF">
      <w:pPr>
        <w:rPr>
          <w:b/>
          <w:bCs/>
        </w:rPr>
      </w:pPr>
    </w:p>
    <w:p w14:paraId="08144943" w14:textId="0D30E292" w:rsidR="00323E4E" w:rsidRPr="00BA3F80" w:rsidRDefault="0008042D" w:rsidP="00EB21BF">
      <w:pPr>
        <w:rPr>
          <w:lang w:val="pt-BR"/>
        </w:rPr>
      </w:pPr>
      <w:r w:rsidRPr="005360B0">
        <w:t xml:space="preserve">Material </w:t>
      </w:r>
      <w:r w:rsidR="00DD1DF1" w:rsidRPr="005360B0">
        <w:t xml:space="preserve">synthesized using preparation </w:t>
      </w:r>
      <w:r w:rsidR="007E5929" w:rsidRPr="005360B0">
        <w:t>noted above in iodo-precursor synthesis</w:t>
      </w:r>
      <w:r w:rsidR="00A662DA">
        <w:t xml:space="preserve"> </w:t>
      </w:r>
      <w:r w:rsidR="004947A2">
        <w:t>(</w:t>
      </w:r>
      <w:r w:rsidR="00A662DA" w:rsidRPr="00822765">
        <w:rPr>
          <w:iCs/>
        </w:rPr>
        <w:t>GSK4183733A</w:t>
      </w:r>
      <w:r w:rsidR="004947A2" w:rsidRPr="00BA3F80">
        <w:rPr>
          <w:i/>
        </w:rPr>
        <w:t xml:space="preserve"> </w:t>
      </w:r>
      <w:r w:rsidR="004947A2" w:rsidRPr="00835F1C">
        <w:rPr>
          <w:iCs/>
        </w:rPr>
        <w:t>from</w:t>
      </w:r>
      <w:r w:rsidR="001F53B6" w:rsidRPr="00BA3F80">
        <w:rPr>
          <w:szCs w:val="21"/>
        </w:rPr>
        <w:t xml:space="preserve"> Niraparib GSK3985771C</w:t>
      </w:r>
      <w:r w:rsidR="00393EB8">
        <w:rPr>
          <w:szCs w:val="21"/>
        </w:rPr>
        <w:t>)</w:t>
      </w:r>
      <w:r w:rsidR="007E5929" w:rsidRPr="005360B0">
        <w:t xml:space="preserve">. </w:t>
      </w:r>
      <w:r w:rsidR="007E5929" w:rsidRPr="00CF2063">
        <w:rPr>
          <w:lang w:val="pt-BR"/>
        </w:rPr>
        <w:t xml:space="preserve">Characterization </w:t>
      </w:r>
      <w:r w:rsidR="00490131" w:rsidRPr="00CF2063">
        <w:rPr>
          <w:lang w:val="pt-BR"/>
        </w:rPr>
        <w:t xml:space="preserve">of </w:t>
      </w:r>
      <w:r w:rsidR="00216BA7" w:rsidRPr="00822765">
        <w:rPr>
          <w:b/>
          <w:bCs/>
          <w:lang w:val="pt-BR"/>
        </w:rPr>
        <w:t>GSK4183733A</w:t>
      </w:r>
      <w:r w:rsidR="00216BA7" w:rsidRPr="00CF2063" w:rsidDel="00216BA7">
        <w:rPr>
          <w:lang w:val="pt-BR"/>
        </w:rPr>
        <w:t xml:space="preserve"> </w:t>
      </w:r>
      <w:r w:rsidR="00216BA7">
        <w:rPr>
          <w:lang w:val="pt-BR"/>
        </w:rPr>
        <w:t>as</w:t>
      </w:r>
      <w:r w:rsidR="00490131" w:rsidRPr="00CF2063">
        <w:rPr>
          <w:lang w:val="pt-BR"/>
        </w:rPr>
        <w:t xml:space="preserve"> off-white solid </w:t>
      </w:r>
      <w:r w:rsidR="00A71509" w:rsidRPr="00CF2063">
        <w:rPr>
          <w:lang w:val="pt-BR"/>
        </w:rPr>
        <w:t>was performed.</w:t>
      </w:r>
      <w:r w:rsidR="00A84163" w:rsidRPr="00CF2063">
        <w:rPr>
          <w:lang w:val="pt-BR"/>
        </w:rPr>
        <w:t xml:space="preserve"> </w:t>
      </w:r>
      <w:r w:rsidR="00A74E44" w:rsidRPr="00BA3F80">
        <w:rPr>
          <w:b/>
          <w:lang w:val="pt-BR"/>
        </w:rPr>
        <w:t>LCMS</w:t>
      </w:r>
      <w:r w:rsidR="00A74E44" w:rsidRPr="00BA3F80">
        <w:rPr>
          <w:lang w:val="pt-BR"/>
        </w:rPr>
        <w:t xml:space="preserve"> (ESI) m/z = </w:t>
      </w:r>
      <w:r w:rsidR="005A7BC8" w:rsidRPr="00BA3F80">
        <w:rPr>
          <w:lang w:val="pt-BR"/>
        </w:rPr>
        <w:t>421.</w:t>
      </w:r>
      <w:r w:rsidR="008C1A82">
        <w:rPr>
          <w:lang w:val="pt-BR"/>
        </w:rPr>
        <w:t>6</w:t>
      </w:r>
      <w:r w:rsidR="002D0A45" w:rsidRPr="00BA3F80">
        <w:rPr>
          <w:lang w:val="pt-BR"/>
        </w:rPr>
        <w:t xml:space="preserve"> [M+H]</w:t>
      </w:r>
      <w:r w:rsidR="002D0A45" w:rsidRPr="00BA3F80">
        <w:rPr>
          <w:vertAlign w:val="superscript"/>
          <w:lang w:val="pt-BR"/>
        </w:rPr>
        <w:t>+</w:t>
      </w:r>
      <w:r w:rsidR="00C2662D" w:rsidRPr="00BA3F80">
        <w:rPr>
          <w:lang w:val="pt-BR"/>
        </w:rPr>
        <w:t xml:space="preserve">. </w:t>
      </w:r>
      <w:r w:rsidR="00C2662D" w:rsidRPr="00BA3F80">
        <w:rPr>
          <w:b/>
          <w:vertAlign w:val="superscript"/>
          <w:lang w:val="pt-BR"/>
        </w:rPr>
        <w:t>1</w:t>
      </w:r>
      <w:r w:rsidR="00C2662D" w:rsidRPr="00BA3F80">
        <w:rPr>
          <w:b/>
          <w:lang w:val="pt-BR"/>
        </w:rPr>
        <w:t xml:space="preserve">H NMR </w:t>
      </w:r>
      <w:r w:rsidR="00C2662D" w:rsidRPr="00BA3F80">
        <w:rPr>
          <w:lang w:val="pt-BR"/>
        </w:rPr>
        <w:t>400 MHz CDCl</w:t>
      </w:r>
      <w:r w:rsidR="00DE230B" w:rsidRPr="00BA3F80">
        <w:rPr>
          <w:vertAlign w:val="subscript"/>
          <w:lang w:val="pt-BR"/>
        </w:rPr>
        <w:t>3</w:t>
      </w:r>
      <w:r w:rsidR="00DE230B" w:rsidRPr="00BA3F80">
        <w:rPr>
          <w:lang w:val="pt-BR"/>
        </w:rPr>
        <w:t>-</w:t>
      </w:r>
      <w:r w:rsidR="00DE230B" w:rsidRPr="00BA3F80">
        <w:rPr>
          <w:i/>
          <w:lang w:val="pt-BR"/>
        </w:rPr>
        <w:t>d</w:t>
      </w:r>
      <w:r w:rsidR="00DE230B" w:rsidRPr="00BA3F80">
        <w:rPr>
          <w:lang w:val="pt-BR"/>
        </w:rPr>
        <w:t xml:space="preserve">: </w:t>
      </w:r>
      <w:r w:rsidR="00DE230B">
        <w:t>δ</w:t>
      </w:r>
      <w:r w:rsidR="00DE230B" w:rsidRPr="00BA3F80">
        <w:rPr>
          <w:lang w:val="pt-BR"/>
        </w:rPr>
        <w:t xml:space="preserve"> =</w:t>
      </w:r>
      <w:r w:rsidR="00EC558F" w:rsidRPr="00BA3F80">
        <w:rPr>
          <w:lang w:val="pt-BR"/>
        </w:rPr>
        <w:t xml:space="preserve"> </w:t>
      </w:r>
      <w:r w:rsidR="009654C5" w:rsidRPr="00BA3F80">
        <w:rPr>
          <w:lang w:val="pt-BR"/>
        </w:rPr>
        <w:t>9.07</w:t>
      </w:r>
      <w:r w:rsidR="001772B6" w:rsidRPr="00BA3F80">
        <w:rPr>
          <w:lang w:val="pt-BR"/>
        </w:rPr>
        <w:t xml:space="preserve"> (br s, 1H)</w:t>
      </w:r>
      <w:r w:rsidR="00722FB9" w:rsidRPr="00BA3F80">
        <w:rPr>
          <w:lang w:val="pt-BR"/>
        </w:rPr>
        <w:t>, 8</w:t>
      </w:r>
      <w:r w:rsidR="009654C5" w:rsidRPr="00BA3F80">
        <w:rPr>
          <w:lang w:val="pt-BR"/>
        </w:rPr>
        <w:t>.53</w:t>
      </w:r>
      <w:r w:rsidR="009F63DC" w:rsidRPr="00BA3F80">
        <w:rPr>
          <w:lang w:val="pt-BR"/>
        </w:rPr>
        <w:t xml:space="preserve"> (s, 1H), </w:t>
      </w:r>
      <w:r w:rsidR="00722FB9" w:rsidRPr="00BA3F80">
        <w:rPr>
          <w:lang w:val="pt-BR"/>
        </w:rPr>
        <w:t>8.</w:t>
      </w:r>
      <w:r w:rsidR="00E00A5D" w:rsidRPr="00BA3F80">
        <w:rPr>
          <w:lang w:val="pt-BR"/>
        </w:rPr>
        <w:t>3</w:t>
      </w:r>
      <w:r w:rsidR="00832D9A" w:rsidRPr="00BA3F80">
        <w:rPr>
          <w:lang w:val="pt-BR"/>
        </w:rPr>
        <w:t>3</w:t>
      </w:r>
      <w:r w:rsidR="00722FB9" w:rsidRPr="00BA3F80">
        <w:rPr>
          <w:lang w:val="pt-BR"/>
        </w:rPr>
        <w:t xml:space="preserve"> (dd, </w:t>
      </w:r>
      <w:r w:rsidR="00722FB9" w:rsidRPr="00BA3F80">
        <w:rPr>
          <w:i/>
          <w:lang w:val="pt-BR"/>
        </w:rPr>
        <w:t>J</w:t>
      </w:r>
      <w:r w:rsidR="00722FB9" w:rsidRPr="00BA3F80">
        <w:rPr>
          <w:lang w:val="pt-BR"/>
        </w:rPr>
        <w:t xml:space="preserve"> = 0.</w:t>
      </w:r>
      <w:r w:rsidR="00832D9A" w:rsidRPr="00BA3F80">
        <w:rPr>
          <w:lang w:val="pt-BR"/>
        </w:rPr>
        <w:t>8</w:t>
      </w:r>
      <w:r w:rsidR="00722FB9" w:rsidRPr="00BA3F80">
        <w:rPr>
          <w:lang w:val="pt-BR"/>
        </w:rPr>
        <w:t>, 7.</w:t>
      </w:r>
      <w:r w:rsidR="00832D9A" w:rsidRPr="00BA3F80">
        <w:rPr>
          <w:lang w:val="pt-BR"/>
        </w:rPr>
        <w:t>0</w:t>
      </w:r>
      <w:r w:rsidR="00722FB9" w:rsidRPr="00BA3F80">
        <w:rPr>
          <w:lang w:val="pt-BR"/>
        </w:rPr>
        <w:t xml:space="preserve"> Hz, 1H)</w:t>
      </w:r>
      <w:r w:rsidR="006F1274" w:rsidRPr="00BA3F80">
        <w:rPr>
          <w:lang w:val="pt-BR"/>
        </w:rPr>
        <w:t>, 7.</w:t>
      </w:r>
      <w:r w:rsidR="00837ABB" w:rsidRPr="00BA3F80">
        <w:rPr>
          <w:lang w:val="pt-BR"/>
        </w:rPr>
        <w:t>93</w:t>
      </w:r>
      <w:r w:rsidR="006F1274" w:rsidRPr="00BA3F80">
        <w:rPr>
          <w:lang w:val="pt-BR"/>
        </w:rPr>
        <w:t xml:space="preserve"> (dd</w:t>
      </w:r>
      <w:r w:rsidR="00445D97" w:rsidRPr="00BA3F80">
        <w:rPr>
          <w:lang w:val="pt-BR"/>
        </w:rPr>
        <w:t xml:space="preserve">, </w:t>
      </w:r>
      <w:r w:rsidR="00445D97" w:rsidRPr="00BA3F80">
        <w:rPr>
          <w:i/>
          <w:lang w:val="pt-BR"/>
        </w:rPr>
        <w:t>J</w:t>
      </w:r>
      <w:r w:rsidR="00445D97" w:rsidRPr="00BA3F80">
        <w:rPr>
          <w:lang w:val="pt-BR"/>
        </w:rPr>
        <w:t xml:space="preserve"> = 0.8, 8.</w:t>
      </w:r>
      <w:r w:rsidR="00837ABB" w:rsidRPr="00BA3F80">
        <w:rPr>
          <w:lang w:val="pt-BR"/>
        </w:rPr>
        <w:t>5</w:t>
      </w:r>
      <w:r w:rsidR="00445D97" w:rsidRPr="00BA3F80">
        <w:rPr>
          <w:lang w:val="pt-BR"/>
        </w:rPr>
        <w:t xml:space="preserve"> Hz, 1H), 7.</w:t>
      </w:r>
      <w:r w:rsidR="009F764F" w:rsidRPr="00BA3F80">
        <w:rPr>
          <w:lang w:val="pt-BR"/>
        </w:rPr>
        <w:t>86</w:t>
      </w:r>
      <w:r w:rsidR="00445D97" w:rsidRPr="00BA3F80">
        <w:rPr>
          <w:lang w:val="pt-BR"/>
        </w:rPr>
        <w:t xml:space="preserve"> (d, </w:t>
      </w:r>
      <w:r w:rsidR="00445D97" w:rsidRPr="00BA3F80">
        <w:rPr>
          <w:i/>
          <w:lang w:val="pt-BR"/>
        </w:rPr>
        <w:t>J</w:t>
      </w:r>
      <w:r w:rsidR="00445D97" w:rsidRPr="00BA3F80">
        <w:rPr>
          <w:lang w:val="pt-BR"/>
        </w:rPr>
        <w:t xml:space="preserve"> = 8.</w:t>
      </w:r>
      <w:r w:rsidR="00774652">
        <w:rPr>
          <w:lang w:val="pt-BR"/>
        </w:rPr>
        <w:t>3</w:t>
      </w:r>
      <w:r w:rsidR="00445D97" w:rsidRPr="00BA3F80">
        <w:rPr>
          <w:lang w:val="pt-BR"/>
        </w:rPr>
        <w:t xml:space="preserve"> Hz, 2H), 7.</w:t>
      </w:r>
      <w:r w:rsidR="00E657F9">
        <w:rPr>
          <w:lang w:val="pt-BR"/>
        </w:rPr>
        <w:t>44</w:t>
      </w:r>
      <w:r w:rsidR="00445D97" w:rsidRPr="00BA3F80">
        <w:rPr>
          <w:lang w:val="pt-BR"/>
        </w:rPr>
        <w:t xml:space="preserve"> (d, </w:t>
      </w:r>
      <w:r w:rsidR="00445D97" w:rsidRPr="00BA3F80">
        <w:rPr>
          <w:i/>
          <w:lang w:val="pt-BR"/>
        </w:rPr>
        <w:t>J</w:t>
      </w:r>
      <w:r w:rsidR="00445D97" w:rsidRPr="00BA3F80">
        <w:rPr>
          <w:lang w:val="pt-BR"/>
        </w:rPr>
        <w:t xml:space="preserve"> = 8.</w:t>
      </w:r>
      <w:r w:rsidR="00E657F9">
        <w:rPr>
          <w:lang w:val="pt-BR"/>
        </w:rPr>
        <w:t>8</w:t>
      </w:r>
      <w:r w:rsidR="00445D97" w:rsidRPr="00BA3F80">
        <w:rPr>
          <w:lang w:val="pt-BR"/>
        </w:rPr>
        <w:t xml:space="preserve"> Hz, 2H), 7.</w:t>
      </w:r>
      <w:r w:rsidR="009E7669">
        <w:rPr>
          <w:lang w:val="pt-BR"/>
        </w:rPr>
        <w:t>32</w:t>
      </w:r>
      <w:r w:rsidR="00445D97" w:rsidRPr="00BA3F80">
        <w:rPr>
          <w:lang w:val="pt-BR"/>
        </w:rPr>
        <w:t>-7.</w:t>
      </w:r>
      <w:r w:rsidR="009E7669">
        <w:rPr>
          <w:lang w:val="pt-BR"/>
        </w:rPr>
        <w:t>26</w:t>
      </w:r>
      <w:r w:rsidR="00445D97" w:rsidRPr="00BA3F80">
        <w:rPr>
          <w:lang w:val="pt-BR"/>
        </w:rPr>
        <w:t xml:space="preserve"> (m, 1H), </w:t>
      </w:r>
      <w:r w:rsidR="00BC4E34">
        <w:rPr>
          <w:lang w:val="pt-BR"/>
        </w:rPr>
        <w:t xml:space="preserve">6.08 </w:t>
      </w:r>
      <w:r w:rsidR="00445D97" w:rsidRPr="00BA3F80">
        <w:rPr>
          <w:lang w:val="pt-BR"/>
        </w:rPr>
        <w:t>(br s, 1H), 4.</w:t>
      </w:r>
      <w:r w:rsidR="00BA3F80">
        <w:rPr>
          <w:lang w:val="pt-BR"/>
        </w:rPr>
        <w:t>35</w:t>
      </w:r>
      <w:r w:rsidR="00445D97" w:rsidRPr="00BA3F80">
        <w:rPr>
          <w:lang w:val="pt-BR"/>
        </w:rPr>
        <w:t>-</w:t>
      </w:r>
      <w:r w:rsidR="0067750F" w:rsidRPr="00BA3F80">
        <w:rPr>
          <w:lang w:val="pt-BR"/>
        </w:rPr>
        <w:t>4.</w:t>
      </w:r>
      <w:r w:rsidR="00BA3F80">
        <w:rPr>
          <w:lang w:val="pt-BR"/>
        </w:rPr>
        <w:t>10</w:t>
      </w:r>
      <w:r w:rsidR="0067750F" w:rsidRPr="00BA3F80">
        <w:rPr>
          <w:lang w:val="pt-BR"/>
        </w:rPr>
        <w:t xml:space="preserve"> (m, 2H)</w:t>
      </w:r>
      <w:r w:rsidR="00EB4B5D" w:rsidRPr="00BA3F80">
        <w:rPr>
          <w:lang w:val="pt-BR"/>
        </w:rPr>
        <w:t xml:space="preserve">, </w:t>
      </w:r>
      <w:r w:rsidR="000D2429" w:rsidRPr="00BA3F80">
        <w:rPr>
          <w:lang w:val="pt-BR"/>
        </w:rPr>
        <w:t>2.</w:t>
      </w:r>
      <w:r w:rsidR="00ED2A45">
        <w:rPr>
          <w:lang w:val="pt-BR"/>
        </w:rPr>
        <w:t>86-2.74</w:t>
      </w:r>
      <w:r w:rsidR="000D2429" w:rsidRPr="00BA3F80">
        <w:rPr>
          <w:lang w:val="pt-BR"/>
        </w:rPr>
        <w:t xml:space="preserve"> (br s, 2H), 2.</w:t>
      </w:r>
      <w:r w:rsidR="00ED2A45">
        <w:rPr>
          <w:lang w:val="pt-BR"/>
        </w:rPr>
        <w:t>15-2.05</w:t>
      </w:r>
      <w:r w:rsidR="00ED2A45" w:rsidRPr="00BA3F80">
        <w:rPr>
          <w:lang w:val="pt-BR"/>
        </w:rPr>
        <w:t xml:space="preserve"> </w:t>
      </w:r>
      <w:r w:rsidR="000D2429" w:rsidRPr="00BA3F80">
        <w:rPr>
          <w:lang w:val="pt-BR"/>
        </w:rPr>
        <w:t>(m, 1H), 1.</w:t>
      </w:r>
      <w:r w:rsidR="00347086">
        <w:rPr>
          <w:lang w:val="pt-BR"/>
        </w:rPr>
        <w:t>87-1.78</w:t>
      </w:r>
      <w:r w:rsidR="000D2429" w:rsidRPr="00BA3F80">
        <w:rPr>
          <w:lang w:val="pt-BR"/>
        </w:rPr>
        <w:t xml:space="preserve"> (m, 1H), 1.75</w:t>
      </w:r>
      <w:r w:rsidR="00D7265F" w:rsidRPr="00BA3F80">
        <w:rPr>
          <w:lang w:val="pt-BR"/>
        </w:rPr>
        <w:t>-1.</w:t>
      </w:r>
      <w:r w:rsidR="00347086">
        <w:rPr>
          <w:lang w:val="pt-BR"/>
        </w:rPr>
        <w:t>58</w:t>
      </w:r>
      <w:r w:rsidR="00D7265F" w:rsidRPr="00BA3F80">
        <w:rPr>
          <w:lang w:val="pt-BR"/>
        </w:rPr>
        <w:t xml:space="preserve"> (m, 3H), 1.</w:t>
      </w:r>
      <w:r w:rsidR="00347086">
        <w:rPr>
          <w:lang w:val="pt-BR"/>
        </w:rPr>
        <w:t>51</w:t>
      </w:r>
      <w:r w:rsidR="00D7265F" w:rsidRPr="00BA3F80">
        <w:rPr>
          <w:lang w:val="pt-BR"/>
        </w:rPr>
        <w:t xml:space="preserve"> (s, 9H).</w:t>
      </w:r>
    </w:p>
    <w:p w14:paraId="76A1694A" w14:textId="77777777" w:rsidR="002B0034" w:rsidRPr="00822765" w:rsidRDefault="002B0034" w:rsidP="79A9C3A0">
      <w:pPr>
        <w:rPr>
          <w:b/>
          <w:bCs/>
          <w:lang w:val="pt-BR"/>
        </w:rPr>
      </w:pPr>
    </w:p>
    <w:p w14:paraId="03864BFC" w14:textId="77777777" w:rsidR="004E4E95" w:rsidRPr="00C50B2B" w:rsidRDefault="004E4E95">
      <w:pPr>
        <w:spacing w:line="259" w:lineRule="auto"/>
        <w:contextualSpacing w:val="0"/>
        <w:jc w:val="left"/>
        <w:rPr>
          <w:b/>
          <w:bCs/>
          <w:lang w:val="pt-BR"/>
        </w:rPr>
      </w:pPr>
      <w:r w:rsidRPr="00C50B2B">
        <w:rPr>
          <w:b/>
          <w:bCs/>
          <w:lang w:val="pt-BR"/>
        </w:rPr>
        <w:br w:type="page"/>
      </w:r>
    </w:p>
    <w:p w14:paraId="287ED41B" w14:textId="08161C58" w:rsidR="3E8F7A0E" w:rsidRDefault="3E8F7A0E" w:rsidP="79A9C3A0">
      <w:pPr>
        <w:rPr>
          <w:b/>
          <w:bCs/>
        </w:rPr>
      </w:pPr>
      <w:r w:rsidRPr="79A9C3A0">
        <w:rPr>
          <w:b/>
          <w:bCs/>
        </w:rPr>
        <w:lastRenderedPageBreak/>
        <w:t>Cold Chemistry Development</w:t>
      </w:r>
      <w:r w:rsidR="001853EE">
        <w:rPr>
          <w:b/>
          <w:bCs/>
        </w:rPr>
        <w:t xml:space="preserve"> for Niraparib</w:t>
      </w:r>
      <w:r w:rsidRPr="79A9C3A0">
        <w:rPr>
          <w:b/>
          <w:bCs/>
        </w:rPr>
        <w:t>:</w:t>
      </w:r>
    </w:p>
    <w:p w14:paraId="0A9F730C" w14:textId="085A2624" w:rsidR="00554CB9" w:rsidRDefault="00554CB9" w:rsidP="79A9C3A0"/>
    <w:p w14:paraId="193FAE8F" w14:textId="5DF2D635" w:rsidR="001853EE" w:rsidRDefault="001853EE" w:rsidP="79A9C3A0">
      <w:r w:rsidRPr="004F7E25">
        <w:t xml:space="preserve">After obtaining the precursor for Niraparib, we wanted to </w:t>
      </w:r>
      <w:r w:rsidR="008F3A6B" w:rsidRPr="004F7E25">
        <w:t>test</w:t>
      </w:r>
      <w:r w:rsidR="004568C3" w:rsidRPr="004F7E25">
        <w:t xml:space="preserve"> </w:t>
      </w:r>
      <w:r w:rsidR="008F3A6B" w:rsidRPr="004F7E25">
        <w:t>the</w:t>
      </w:r>
      <w:r w:rsidR="004568C3" w:rsidRPr="004F7E25">
        <w:t xml:space="preserve"> </w:t>
      </w:r>
      <w:r w:rsidR="008F3A6B" w:rsidRPr="004F7E25">
        <w:t>feasibility of</w:t>
      </w:r>
      <w:r w:rsidR="004568C3" w:rsidRPr="004F7E25">
        <w:t xml:space="preserve"> radiolabelin</w:t>
      </w:r>
      <w:r w:rsidR="008F3A6B" w:rsidRPr="004F7E25">
        <w:t>g</w:t>
      </w:r>
      <w:r w:rsidR="009A7DB3" w:rsidRPr="004F7E25">
        <w:t xml:space="preserve">. </w:t>
      </w:r>
      <w:r w:rsidR="002A09F8">
        <w:t>We</w:t>
      </w:r>
      <w:r w:rsidR="008F3A6B" w:rsidRPr="004F7E25">
        <w:t xml:space="preserve"> first carried out </w:t>
      </w:r>
      <w:r w:rsidR="002A09F8">
        <w:t xml:space="preserve">the effort </w:t>
      </w:r>
      <w:r w:rsidR="008F3A6B" w:rsidRPr="004F7E25">
        <w:t xml:space="preserve">using cold chemistry before the final adaptation to hot chemistry. </w:t>
      </w:r>
      <w:r w:rsidR="008F3A6B" w:rsidRPr="004F7E25">
        <w:rPr>
          <w:b/>
          <w:bCs/>
        </w:rPr>
        <w:t>Scheme S2</w:t>
      </w:r>
      <w:r w:rsidR="008F3A6B" w:rsidRPr="004F7E25">
        <w:t xml:space="preserve"> detailed the </w:t>
      </w:r>
      <w:r w:rsidR="00877120" w:rsidRPr="004F7E25">
        <w:t>synthetic scheme.</w:t>
      </w:r>
      <w:r w:rsidR="00471824">
        <w:t xml:space="preserve"> The synthesis of a key intermediate, GSK5112992, is detailed in the </w:t>
      </w:r>
      <w:r w:rsidR="00A632B9">
        <w:t>later portion of this section.</w:t>
      </w:r>
    </w:p>
    <w:p w14:paraId="5FDBE9A5" w14:textId="77777777" w:rsidR="00877120" w:rsidRPr="004E4E95" w:rsidRDefault="00877120" w:rsidP="79A9C3A0"/>
    <w:p w14:paraId="57B2840C" w14:textId="6CD30161" w:rsidR="00554CB9" w:rsidRDefault="00554CB9" w:rsidP="00554CB9">
      <w:pPr>
        <w:rPr>
          <w:b/>
          <w:bCs/>
        </w:rPr>
      </w:pPr>
      <w:r w:rsidRPr="79A9C3A0">
        <w:rPr>
          <w:b/>
          <w:bCs/>
        </w:rPr>
        <w:t>One-Pot Synthesis of [</w:t>
      </w:r>
      <w:r w:rsidRPr="79A9C3A0">
        <w:rPr>
          <w:b/>
          <w:bCs/>
          <w:vertAlign w:val="superscript"/>
        </w:rPr>
        <w:t>12</w:t>
      </w:r>
      <w:r w:rsidRPr="79A9C3A0">
        <w:rPr>
          <w:b/>
          <w:bCs/>
        </w:rPr>
        <w:t>C]</w:t>
      </w:r>
      <w:r w:rsidR="00BF75E3">
        <w:rPr>
          <w:b/>
          <w:bCs/>
        </w:rPr>
        <w:t>N</w:t>
      </w:r>
      <w:r w:rsidRPr="79A9C3A0">
        <w:rPr>
          <w:b/>
          <w:bCs/>
        </w:rPr>
        <w:t>iraparib</w:t>
      </w:r>
    </w:p>
    <w:p w14:paraId="7844F533" w14:textId="77777777" w:rsidR="0067376D" w:rsidRDefault="0067376D" w:rsidP="00554CB9">
      <w:pPr>
        <w:rPr>
          <w:b/>
          <w:bCs/>
        </w:rPr>
      </w:pPr>
    </w:p>
    <w:p w14:paraId="2E6EBF2D" w14:textId="12FE636C" w:rsidR="0067376D" w:rsidRPr="00080733" w:rsidRDefault="007E6567" w:rsidP="00554CB9">
      <w:pPr>
        <w:rPr>
          <w14:textOutline w14:w="9525" w14:cap="rnd" w14:cmpd="sng" w14:algn="ctr">
            <w14:solidFill>
              <w14:schemeClr w14:val="tx1"/>
            </w14:solidFill>
            <w14:prstDash w14:val="solid"/>
            <w14:bevel/>
          </w14:textOutline>
        </w:rPr>
      </w:pPr>
      <w:r>
        <w:rPr>
          <w:noProof/>
        </w:rPr>
        <mc:AlternateContent>
          <mc:Choice Requires="wps">
            <w:drawing>
              <wp:anchor distT="0" distB="0" distL="114300" distR="114300" simplePos="0" relativeHeight="251648512" behindDoc="0" locked="0" layoutInCell="1" allowOverlap="1" wp14:anchorId="258D8ACA" wp14:editId="41073FFC">
                <wp:simplePos x="0" y="0"/>
                <wp:positionH relativeFrom="column">
                  <wp:posOffset>-103367</wp:posOffset>
                </wp:positionH>
                <wp:positionV relativeFrom="paragraph">
                  <wp:posOffset>-75537</wp:posOffset>
                </wp:positionV>
                <wp:extent cx="6062235" cy="1907540"/>
                <wp:effectExtent l="0" t="0" r="15240" b="16510"/>
                <wp:wrapNone/>
                <wp:docPr id="1635901419" name="Rectangle 14"/>
                <wp:cNvGraphicFramePr/>
                <a:graphic xmlns:a="http://schemas.openxmlformats.org/drawingml/2006/main">
                  <a:graphicData uri="http://schemas.microsoft.com/office/word/2010/wordprocessingShape">
                    <wps:wsp>
                      <wps:cNvSpPr/>
                      <wps:spPr>
                        <a:xfrm>
                          <a:off x="0" y="0"/>
                          <a:ext cx="6062235" cy="1907540"/>
                        </a:xfrm>
                        <a:prstGeom prst="rect">
                          <a:avLst/>
                        </a:prstGeom>
                        <a:noFill/>
                        <a:ln w="9525">
                          <a:solidFill>
                            <a:schemeClr val="bg1"/>
                          </a:solidFill>
                        </a:ln>
                      </wps:spPr>
                      <wps:style>
                        <a:lnRef idx="2">
                          <a:schemeClr val="accent1">
                            <a:shade val="15000"/>
                          </a:schemeClr>
                        </a:lnRef>
                        <a:fillRef idx="1">
                          <a:schemeClr val="accent1"/>
                        </a:fillRef>
                        <a:effectRef idx="0">
                          <a:schemeClr val="accent1"/>
                        </a:effectRef>
                        <a:fontRef idx="minor">
                          <a:schemeClr val="lt1"/>
                        </a:fontRef>
                      </wps:style>
                      <wps:bodyPr rot="0" spcFirstLastPara="0" vertOverflow="overflow" horzOverflow="overflow" vert="horz" wrap="square" lIns="91440" tIns="45720" rIns="91440" bIns="45720" numCol="1" spcCol="0" rtlCol="0" fromWordArt="0" anchor="ctr" anchorCtr="0" forceAA="0" compatLnSpc="1">
                        <a:prstTxWarp prst="textNoShape">
                          <a:avLst/>
                        </a:prstTxWarp>
                        <a:noAutofit/>
                      </wps:bodyPr>
                    </wps:wsp>
                  </a:graphicData>
                </a:graphic>
                <wp14:sizeRelH relativeFrom="margin">
                  <wp14:pctWidth>0</wp14:pctWidth>
                </wp14:sizeRelH>
              </wp:anchor>
            </w:drawing>
          </mc:Choice>
          <mc:Fallback>
            <w:pict>
              <v:rect w14:anchorId="5EFEE1DC" id="Rectangle 14" o:spid="_x0000_s1026" style="position:absolute;margin-left:-8.15pt;margin-top:-5.95pt;width:477.35pt;height:150.2pt;z-index:251648512;visibility:visible;mso-wrap-style:square;mso-width-percent:0;mso-wrap-distance-left:9pt;mso-wrap-distance-top:0;mso-wrap-distance-right:9pt;mso-wrap-distance-bottom:0;mso-position-horizontal:absolute;mso-position-horizontal-relative:text;mso-position-vertical:absolute;mso-position-vertical-relative:text;mso-width-percent:0;mso-width-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CCvwfphAIAAGgFAAAOAAAAZHJzL2Uyb0RvYy54bWysVEtv2zAMvg/YfxB0X/1Y0q5BnSJI0WFA&#10;0QZrh54VWYoFyKImKXGyXz9KdpygK3YYdrElkfxIfnzc3O5bTXbCeQWmosVFTokwHGplNhX98XL/&#10;6QslPjBTMw1GVPQgPL2df/xw09mZKKEBXQtHEMT4WWcr2oRgZ1nmeSNa5i/ACoNCCa5lAa9uk9WO&#10;dYje6qzM88usA1dbB1x4j693vZDOE76UgocnKb0IRFcUYwvp69J3Hb/Z/IbNNo7ZRvEhDPYPUbRM&#10;GXQ6Qt2xwMjWqT+gWsUdeJDhgkObgZSKi5QDZlPkb7J5bpgVKRckx9uRJv//YPnj7tmuHNLQWT/z&#10;eIxZ7KVr4x/jI/tE1mEkS+wD4fh4mV+W5ecpJRxlxXV+NZ0kOrOTuXU+fBXQknioqMNqJJLY7sEH&#10;dImqR5XozcC90jpVRBvSVfR6Wk6TgQet6iiMaqk3xFI7smNY1fWmiFVErDMtvGmDj6ek0ikctIgQ&#10;2nwXkqga0yh7B7HfTpiMc2FC0YsaVoveVTHN82OOYxTJdQKMyBKDHLEHgPex+5gH/WgqUruOxvnf&#10;AuuNR4vkGUwYjVtlwL0HoDGrwXOvfySppyaytIb6sHLEQT8s3vJ7hfV7YD6smMPpwDnCiQ9P+JEa&#10;sE4wnChpwP167z3qY9OilJIOp62i/ueWOUGJ/mawna+LCXYPCekymV6VeHHnkvW5xGzbJWDpC9wt&#10;lqdj1A/6eJQO2ldcDIvoFUXMcPRdUR7c8bIM/RbA1cLFYpHUcCQtCw/m2fIIHlmN/fmyf2XODk0c&#10;sP8f4TiZbPaml3vdaGlgsQ0gVWr0E68D3zjOqXGG1RP3xfk9aZ0W5Pw3AAAA//8DAFBLAwQUAAYA&#10;CAAAACEApBiEqeMAAAALAQAADwAAAGRycy9kb3ducmV2LnhtbEyPwU6DQBCG7ya+w2ZMvLULRQkg&#10;S6MmRpvamLZevC3sCER2lrALpW/v9qS3mcyXf74/X8+6YxMOtjUkIFwGwJAqo1qqBXweXxYJMOsk&#10;KdkZQgFntLAurq9ymSlzoj1OB1czH0I2kwIa5/qMc1s1qKVdmh7J377NoKXz61BzNciTD9cdXwVB&#10;zLVsyX9oZI/PDVY/h1ELmN/G3ft4nsq4TXcfX0/bTZS+boS4vZkfH4A5nN0fDBd9rw6FdyrNSMqy&#10;TsAijCOPXoYwBeaJNErugJUCVklyD7zI+f8OxS8AAAD//wMAUEsBAi0AFAAGAAgAAAAhALaDOJL+&#10;AAAA4QEAABMAAAAAAAAAAAAAAAAAAAAAAFtDb250ZW50X1R5cGVzXS54bWxQSwECLQAUAAYACAAA&#10;ACEAOP0h/9YAAACUAQAACwAAAAAAAAAAAAAAAAAvAQAAX3JlbHMvLnJlbHNQSwECLQAUAAYACAAA&#10;ACEAgr8H6YQCAABoBQAADgAAAAAAAAAAAAAAAAAuAgAAZHJzL2Uyb0RvYy54bWxQSwECLQAUAAYA&#10;CAAAACEApBiEqeMAAAALAQAADwAAAAAAAAAAAAAAAADeBAAAZHJzL2Rvd25yZXYueG1sUEsFBgAA&#10;AAAEAAQA8wAAAO4FAAAAAA==&#10;" filled="f" strokecolor="white [3212]"/>
            </w:pict>
          </mc:Fallback>
        </mc:AlternateContent>
      </w:r>
      <w:r>
        <w:rPr>
          <w:noProof/>
        </w:rPr>
        <mc:AlternateContent>
          <mc:Choice Requires="wps">
            <w:drawing>
              <wp:anchor distT="0" distB="0" distL="114300" distR="114300" simplePos="0" relativeHeight="251650560" behindDoc="0" locked="0" layoutInCell="1" allowOverlap="1" wp14:anchorId="2856E519" wp14:editId="69BAFF3A">
                <wp:simplePos x="0" y="0"/>
                <wp:positionH relativeFrom="column">
                  <wp:posOffset>-75538</wp:posOffset>
                </wp:positionH>
                <wp:positionV relativeFrom="paragraph">
                  <wp:posOffset>3976</wp:posOffset>
                </wp:positionV>
                <wp:extent cx="6034487" cy="1776730"/>
                <wp:effectExtent l="0" t="0" r="23495" b="13970"/>
                <wp:wrapNone/>
                <wp:docPr id="856495275" name="Rectangle 13"/>
                <wp:cNvGraphicFramePr/>
                <a:graphic xmlns:a="http://schemas.openxmlformats.org/drawingml/2006/main">
                  <a:graphicData uri="http://schemas.microsoft.com/office/word/2010/wordprocessingShape">
                    <wps:wsp>
                      <wps:cNvSpPr/>
                      <wps:spPr>
                        <a:xfrm>
                          <a:off x="0" y="0"/>
                          <a:ext cx="6034487" cy="1776730"/>
                        </a:xfrm>
                        <a:prstGeom prst="rect">
                          <a:avLst/>
                        </a:prstGeom>
                        <a:noFill/>
                        <a:ln w="9525">
                          <a:solidFill>
                            <a:schemeClr val="accent1">
                              <a:shade val="15000"/>
                              <a:alpha val="1000"/>
                            </a:schemeClr>
                          </a:solidFill>
                        </a:ln>
                      </wps:spPr>
                      <wps:style>
                        <a:lnRef idx="2">
                          <a:schemeClr val="accent1">
                            <a:shade val="15000"/>
                          </a:schemeClr>
                        </a:lnRef>
                        <a:fillRef idx="1">
                          <a:schemeClr val="accent1"/>
                        </a:fillRef>
                        <a:effectRef idx="0">
                          <a:schemeClr val="accent1"/>
                        </a:effectRef>
                        <a:fontRef idx="minor">
                          <a:schemeClr val="lt1"/>
                        </a:fontRef>
                      </wps:style>
                      <wps:bodyPr rot="0" spcFirstLastPara="0" vertOverflow="overflow" horzOverflow="overflow" vert="horz" wrap="square" lIns="91440" tIns="45720" rIns="91440" bIns="45720" numCol="1" spcCol="0" rtlCol="0" fromWordArt="0" anchor="ctr" anchorCtr="0" forceAA="0" compatLnSpc="1">
                        <a:prstTxWarp prst="textNoShape">
                          <a:avLst/>
                        </a:prstTxWarp>
                        <a:noAutofit/>
                      </wps:bodyPr>
                    </wps:wsp>
                  </a:graphicData>
                </a:graphic>
                <wp14:sizeRelH relativeFrom="margin">
                  <wp14:pctWidth>0</wp14:pctWidth>
                </wp14:sizeRelH>
              </wp:anchor>
            </w:drawing>
          </mc:Choice>
          <mc:Fallback>
            <w:pict>
              <v:rect w14:anchorId="2CBE0699" id="Rectangle 13" o:spid="_x0000_s1026" style="position:absolute;margin-left:-5.95pt;margin-top:.3pt;width:475.15pt;height:139.9pt;z-index:251650560;visibility:visible;mso-wrap-style:square;mso-width-percent:0;mso-wrap-distance-left:9pt;mso-wrap-distance-top:0;mso-wrap-distance-right:9pt;mso-wrap-distance-bottom:0;mso-position-horizontal:absolute;mso-position-horizontal-relative:text;mso-position-vertical:absolute;mso-position-vertical-relative:text;mso-width-percent:0;mso-width-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BUSqNdigIAAKQFAAAOAAAAZHJzL2Uyb0RvYy54bWysVN9r2zAQfh/sfxB6X22nSdOGOCW0dAxK&#10;G9aOPquyFAtknSYpcbK/fifZcUJbxhh7saX78d3dp7ubX+8aTbbCeQWmpMVZTokwHCpl1iX98Xz3&#10;5ZISH5ipmAYjSroXnl4vPn+at3YmRlCDroQjCGL8rLUlrUOwsyzzvBYN82dghUGlBNewgFe3zirH&#10;WkRvdDbK84usBVdZB1x4j9LbTkkXCV9KwcOjlF4EokuKuYX0den7Gr/ZYs5ma8dsrXifBvuHLBqm&#10;DAYdoG5ZYGTj1DuoRnEHHmQ449BkIKXiItWA1RT5m2qeamZFqgXJ8Xagyf8/WP6wfbIrhzS01s88&#10;HmMVO+ma+Mf8yC6RtR/IErtAOAov8vPx+HJKCUddMZ1eTM8TndnR3TofvgpoSDyU1OFrJJLY9t4H&#10;DImmB5MYzcCd0jq9iDakLenVZDRJDh60qqIymqXeEDfakS3DV2WcCxOKzq5mlejExSTP++dl2tas&#10;l/ZCjDzApDxOIqBOGxQeCUmnsNcihtfmu5BEVUjBqAsae/Xv83kXOgFGZIkFDth9QR9jd9z19tFV&#10;pFYfnPM/JdY5Dx4pMpgwODfKgPsIQCPLfeTO/kBSR01k6RWq/coRB92gecvvFL79PfNhxRxOFs4g&#10;bovwiB+pAd8Y+hMlNbhfH8mjPTY8ailpcVJL6n9umBOU6G8GR+GqGI/jaKfLeDId4cWdal5PNWbT&#10;3AC2TYF7yfJ0jPZBH47SQfOCS2UZo6KKGY6xS8qDO1xuQrdBcC1xsVwmMxxny8K9ebI8gkdWY28/&#10;716Ys/0ABJydBzhMNZu9mYPONnoaWG4CSJWG5MhrzzeugtSz/dqKu+b0nqyOy3XxGwAA//8DAFBL&#10;AwQUAAYACAAAACEA8uh5xNsAAAAIAQAADwAAAGRycy9kb3ducmV2LnhtbEyPwU7DMBBE70j8g7VI&#10;3FonoQpOiFMhRI8caPMBbrzEgXgd2W6b/n3NCY6jGc28abaLndgZfRgdScjXGTCk3umRBgndYbcS&#10;wEJUpNXkCCVcMcC2vb9rVK3dhT7xvI8DSyUUaiXBxDjXnIfeoFVh7Wak5H05b1VM0g9ce3VJ5Xbi&#10;RZaV3KqR0oJRM74Z7H/2Jyvh+7n7EFFUxpTGmwJFdxX2XcrHh+X1BVjEJf6F4Rc/oUObmI7uRDqw&#10;ScIqz6sUlVACS3b1JDbAjhIKkW2Atw3/f6C9AQAA//8DAFBLAQItABQABgAIAAAAIQC2gziS/gAA&#10;AOEBAAATAAAAAAAAAAAAAAAAAAAAAABbQ29udGVudF9UeXBlc10ueG1sUEsBAi0AFAAGAAgAAAAh&#10;ADj9If/WAAAAlAEAAAsAAAAAAAAAAAAAAAAALwEAAF9yZWxzLy5yZWxzUEsBAi0AFAAGAAgAAAAh&#10;AFRKo12KAgAApAUAAA4AAAAAAAAAAAAAAAAALgIAAGRycy9lMm9Eb2MueG1sUEsBAi0AFAAGAAgA&#10;AAAhAPLoecTbAAAACAEAAA8AAAAAAAAAAAAAAAAA5AQAAGRycy9kb3ducmV2LnhtbFBLBQYAAAAA&#10;BAAEAPMAAADsBQAAAAA=&#10;" filled="f" strokecolor="#030e13 [484]">
                <v:stroke opacity="771f"/>
              </v:rect>
            </w:pict>
          </mc:Fallback>
        </mc:AlternateContent>
      </w:r>
      <w:r w:rsidR="009E60A4">
        <w:rPr>
          <w:noProof/>
        </w:rPr>
        <mc:AlternateContent>
          <mc:Choice Requires="wps">
            <w:drawing>
              <wp:anchor distT="0" distB="0" distL="114300" distR="114300" simplePos="0" relativeHeight="251649536" behindDoc="0" locked="0" layoutInCell="1" allowOverlap="1" wp14:anchorId="0A531BBC" wp14:editId="4E2E8541">
                <wp:simplePos x="0" y="0"/>
                <wp:positionH relativeFrom="column">
                  <wp:posOffset>-159026</wp:posOffset>
                </wp:positionH>
                <wp:positionV relativeFrom="paragraph">
                  <wp:posOffset>-75537</wp:posOffset>
                </wp:positionV>
                <wp:extent cx="6194066" cy="1868556"/>
                <wp:effectExtent l="0" t="0" r="16510" b="17780"/>
                <wp:wrapNone/>
                <wp:docPr id="687510412" name="Rectangle 15"/>
                <wp:cNvGraphicFramePr/>
                <a:graphic xmlns:a="http://schemas.openxmlformats.org/drawingml/2006/main">
                  <a:graphicData uri="http://schemas.microsoft.com/office/word/2010/wordprocessingShape">
                    <wps:wsp>
                      <wps:cNvSpPr/>
                      <wps:spPr>
                        <a:xfrm>
                          <a:off x="0" y="0"/>
                          <a:ext cx="6194066" cy="1868556"/>
                        </a:xfrm>
                        <a:prstGeom prst="rect">
                          <a:avLst/>
                        </a:prstGeom>
                        <a:noFill/>
                        <a:ln w="9525"/>
                      </wps:spPr>
                      <wps:style>
                        <a:lnRef idx="2">
                          <a:schemeClr val="accent1">
                            <a:shade val="15000"/>
                          </a:schemeClr>
                        </a:lnRef>
                        <a:fillRef idx="1">
                          <a:schemeClr val="accent1"/>
                        </a:fillRef>
                        <a:effectRef idx="0">
                          <a:schemeClr val="accent1"/>
                        </a:effectRef>
                        <a:fontRef idx="minor">
                          <a:schemeClr val="lt1"/>
                        </a:fontRef>
                      </wps:style>
                      <wps:bodyPr rot="0" spcFirstLastPara="0" vertOverflow="overflow" horzOverflow="overflow" vert="horz" wrap="square" lIns="91440" tIns="45720" rIns="91440" bIns="45720" numCol="1" spcCol="0" rtlCol="0" fromWordArt="0" anchor="ctr" anchorCtr="0" forceAA="0" compatLnSpc="1">
                        <a:prstTxWarp prst="textNoShape">
                          <a:avLst/>
                        </a:prstTxWarp>
                        <a:noAutofit/>
                      </wps:bodyPr>
                    </wps:wsp>
                  </a:graphicData>
                </a:graphic>
              </wp:anchor>
            </w:drawing>
          </mc:Choice>
          <mc:Fallback>
            <w:pict>
              <v:rect w14:anchorId="0F241BBD" id="Rectangle 15" o:spid="_x0000_s1026" style="position:absolute;margin-left:-12.5pt;margin-top:-5.95pt;width:487.7pt;height:147.15pt;z-index:251649536;visibility:visible;mso-wrap-style:square;mso-wrap-distance-left:9pt;mso-wrap-distance-top:0;mso-wrap-distance-right:9pt;mso-wrap-distance-bottom:0;mso-position-horizontal:absolute;mso-position-horizontal-relative:text;mso-position-vertical:absolute;mso-position-vertical-relative:text;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BUYU9mbQIAAC8FAAAOAAAAZHJzL2Uyb0RvYy54bWysVE1v2zAMvQ/YfxB0X20HSdYEdYqgRYcB&#10;RVusHXpWZak2IIsapcTJfv0o2XGCtthh2MWmRPLx61EXl7vWsK1C34AteXGWc6ashKqxryX/+XTz&#10;5ZwzH4SthAGrSr5Xnl+uPn+66NxSTaAGUylkBGL9snMlr0Nwyyzzslat8GfglCWlBmxFoCO+ZhWK&#10;jtBbk03yfJ51gJVDkMp7ur3ulXyV8LVWMtxr7VVgpuSUW0hfTN+X+M1WF2L5isLVjRzSEP+QRSsa&#10;S0FHqGsRBNtg8w6qbSSCBx3OJLQZaN1IlWqgaor8TTWPtXAq1ULN8W5sk/9/sPJu++gekNrQOb/0&#10;JMYqdhrb+Kf82C41az82S+0Ck3Q5LxbTfD7nTJKuOJ+fz2bz2M7s6O7Qh28KWhaFkiNNIzVJbG99&#10;6E0PJjGahZvGmDQRY1lX8sVsMkuQx9ySFPZGRQdjfyjNmoqymSTgRBt1ZZBtBQ1cSKlsKHpVLSrV&#10;XxezPE+Tp1RHj5R4AozImhIZsQeASMn32H0Zg310VYl1o3P+t8R659EjRQYbRue2sYAfARiqaojc&#10;21P6J62J4gtU+wdkCD3nvZM3DY3hVvjwIJBITutAixvu6aMNULthkDirAX9/dB/tiXuk5ayjpSm5&#10;/7URqDgz3y2xclFMp3HL0mE6+zqhA55qXk41dtNeAY2poCfCySRG+2AOokZon2m/1zEqqYSVFLvk&#10;MuDhcBX6ZaYXQqr1OpnRZjkRbu2jkxE8djXS7Gn3LNANXAxE4zs4LJhYvqFkbxs9Law3AXST+Hrs&#10;69Bv2spEnOEFiWt/ek5Wx3du9QcAAP//AwBQSwMEFAAGAAgAAAAhAAxpXMnfAAAACwEAAA8AAABk&#10;cnMvZG93bnJldi54bWxMj8FOwzAQRO9I/IO1SNxaO1aCkhCnQkgckWip6NW1TRw1XgfbbcPfY05w&#10;m9WMZt90m8VN5GJCHD0KKNYMiEHl9YiDgP37y6oGEpNELSePRsC3ibDpb2862Wp/xa257NJAcgnG&#10;VgqwKc0tpVFZ42Rc+9lg9j59cDLlMwxUB3nN5W6inLEH6uSI+YOVs3m2Rp12Zyfg9a061az5KHGk&#10;YW+36sDV10GI+7vl6RFIMkv6C8MvfkaHPjMd/Rl1JJOAFa/ylpRFUTRAcqKpWAnkKIDXvATad/T/&#10;hv4HAAD//wMAUEsBAi0AFAAGAAgAAAAhALaDOJL+AAAA4QEAABMAAAAAAAAAAAAAAAAAAAAAAFtD&#10;b250ZW50X1R5cGVzXS54bWxQSwECLQAUAAYACAAAACEAOP0h/9YAAACUAQAACwAAAAAAAAAAAAAA&#10;AAAvAQAAX3JlbHMvLnJlbHNQSwECLQAUAAYACAAAACEAVGFPZm0CAAAvBQAADgAAAAAAAAAAAAAA&#10;AAAuAgAAZHJzL2Uyb0RvYy54bWxQSwECLQAUAAYACAAAACEADGlcyd8AAAALAQAADwAAAAAAAAAA&#10;AAAAAADHBAAAZHJzL2Rvd25yZXYueG1sUEsFBgAAAAAEAAQA8wAAANMFAAAAAA==&#10;" filled="f" strokecolor="#030e13 [484]"/>
            </w:pict>
          </mc:Fallback>
        </mc:AlternateContent>
      </w:r>
      <w:r w:rsidR="00D6028E">
        <w:rPr>
          <w:noProof/>
        </w:rPr>
        <mc:AlternateContent>
          <mc:Choice Requires="wps">
            <w:drawing>
              <wp:anchor distT="0" distB="0" distL="114300" distR="114300" simplePos="0" relativeHeight="251647488" behindDoc="0" locked="0" layoutInCell="1" allowOverlap="1" wp14:anchorId="6EA03548" wp14:editId="2ED874D8">
                <wp:simplePos x="0" y="0"/>
                <wp:positionH relativeFrom="column">
                  <wp:posOffset>-143123</wp:posOffset>
                </wp:positionH>
                <wp:positionV relativeFrom="paragraph">
                  <wp:posOffset>-87464</wp:posOffset>
                </wp:positionV>
                <wp:extent cx="6261100" cy="1912288"/>
                <wp:effectExtent l="0" t="0" r="0" b="0"/>
                <wp:wrapNone/>
                <wp:docPr id="985747876" name="Rectangle 12"/>
                <wp:cNvGraphicFramePr/>
                <a:graphic xmlns:a="http://schemas.openxmlformats.org/drawingml/2006/main">
                  <a:graphicData uri="http://schemas.microsoft.com/office/word/2010/wordprocessingShape">
                    <wps:wsp>
                      <wps:cNvSpPr/>
                      <wps:spPr>
                        <a:xfrm>
                          <a:off x="0" y="0"/>
                          <a:ext cx="6261100" cy="1912288"/>
                        </a:xfrm>
                        <a:prstGeom prst="rect">
                          <a:avLst/>
                        </a:prstGeom>
                        <a:noFill/>
                        <a:ln w="9525">
                          <a:solidFill>
                            <a:schemeClr val="tx1">
                              <a:alpha val="0"/>
                            </a:schemeClr>
                          </a:solidFill>
                        </a:ln>
                      </wps:spPr>
                      <wps:style>
                        <a:lnRef idx="2">
                          <a:schemeClr val="accent1">
                            <a:shade val="15000"/>
                          </a:schemeClr>
                        </a:lnRef>
                        <a:fillRef idx="1">
                          <a:schemeClr val="accent1"/>
                        </a:fillRef>
                        <a:effectRef idx="0">
                          <a:schemeClr val="accent1"/>
                        </a:effectRef>
                        <a:fontRef idx="minor">
                          <a:schemeClr val="lt1"/>
                        </a:fontRef>
                      </wps:style>
                      <wps:bodyPr rot="0" spcFirstLastPara="0" vertOverflow="overflow" horzOverflow="overflow" vert="horz" wrap="square" lIns="91440" tIns="45720" rIns="91440" bIns="45720" numCol="1" spcCol="0" rtlCol="0" fromWordArt="0" anchor="ctr" anchorCtr="0" forceAA="0" compatLnSpc="1">
                        <a:prstTxWarp prst="textNoShape">
                          <a:avLst/>
                        </a:prstTxWarp>
                        <a:noAutofit/>
                      </wps:bodyPr>
                    </wps:wsp>
                  </a:graphicData>
                </a:graphic>
                <wp14:sizeRelV relativeFrom="margin">
                  <wp14:pctHeight>0</wp14:pctHeight>
                </wp14:sizeRelV>
              </wp:anchor>
            </w:drawing>
          </mc:Choice>
          <mc:Fallback>
            <w:pict>
              <v:rect w14:anchorId="2FBDA8ED" id="Rectangle 12" o:spid="_x0000_s1026" style="position:absolute;margin-left:-11.25pt;margin-top:-6.9pt;width:493pt;height:150.55pt;z-index:251647488;visibility:visible;mso-wrap-style:square;mso-height-percent:0;mso-wrap-distance-left:9pt;mso-wrap-distance-top:0;mso-wrap-distance-right:9pt;mso-wrap-distance-bottom:0;mso-position-horizontal:absolute;mso-position-horizontal-relative:text;mso-position-vertical:absolute;mso-position-vertical-relative:text;mso-height-percent:0;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C41ncViwIAAIcFAAAOAAAAZHJzL2Uyb0RvYy54bWysVEtPGzEQvlfqf7B8L/sQoSRigyIQVSUE&#10;qFBxNl6bteT1uLaTTfrrO7Y3m5SiHqpedm3PzDcz3zwuLre9JhvhvALT0OqkpEQYDq0yrw39/nTz&#10;6ZwSH5hpmQYjGroTnl4uP364GOxC1NCBboUjCGL8YrAN7UKwi6LwvBM98ydghUGhBNezgFf3WrSO&#10;DYje66Iuy7NiANdaB1x4j6/XWUiXCV9KwcO9lF4EohuKsYX0den7Er/F8oItXh2zneJjGOwfouiZ&#10;Muh0grpmgZG1U39A9Yo78CDDCYe+ACkVFykHzKYq32Tz2DErUi5IjrcTTf7/wfK7zaN9cEjDYP3C&#10;4zFmsZWuj3+Mj2wTWbuJLLENhOPjWX1WVSVyylFWzau6Pj+PdBYHc+t8+CKgJ/HQUIfVSCSxza0P&#10;WXWvEr0ZuFFap4poQ4aGzmf1LBl40KqNwqiWekNcaUc2DKsatlUG1bZj+SmVFeOYNFNURyAo0wYf&#10;DzmnU9hpET1o801IolrMss7+YzseXDLOhQnZre9YK7LbalYiHzmv310nwIgsMYcJewR4HzvDjPrR&#10;VKRunozLvwWWjSeL5BlMmIx7ZcC9B6Axq9Fz1t+TlKmJLL1Au3twxEGeJW/5jcLy3jIfHpjD4cGW&#10;wIUQ7vEjNWAZYTxR0oH7+d571MeeRiklAw5jQ/2PNXOCEv3VYLfPq9PTOL3pcjr7XOPFHUtejiVm&#10;3V8BdkaFq8fydIz6Qe+P0kH/jHtjFb2iiBmOvhvKg9tfrkJeErh5uFitkhpOrGXh1jxaHsEjq7F9&#10;n7bPzNmxxwOOxx3sB5ct3rR61o2WBlbrAFKlOTjwOvKN0556dtxMcZ0c35PWYX8ufwEAAP//AwBQ&#10;SwMEFAAGAAgAAAAhAGZjQebhAAAACwEAAA8AAABkcnMvZG93bnJldi54bWxMj81OwzAQhO9IvIO1&#10;SNxap0lJS4hToUpw4EAh7QO48ZIE4nWI3Sbw9CwnuO3PaOabfDPZTpxx8K0jBYt5BAKpcqalWsFh&#10;/zBbg/BBk9GdI1TwhR42xeVFrjPjRnrFcxlqwSbkM62gCaHPpPRVg1b7ueuR+PfmBqsDr0MtzaBH&#10;NredjKMolVa3xAmN7nHbYPVRniznyqVJlt+79/TpZXr8HLflc3solbq+mu7vQAScwp8YfvEZHQpm&#10;OroTGS86BbM4vmEpD4uEO7DiNk34clQQr1cJyCKX/zsUPwAAAP//AwBQSwECLQAUAAYACAAAACEA&#10;toM4kv4AAADhAQAAEwAAAAAAAAAAAAAAAAAAAAAAW0NvbnRlbnRfVHlwZXNdLnhtbFBLAQItABQA&#10;BgAIAAAAIQA4/SH/1gAAAJQBAAALAAAAAAAAAAAAAAAAAC8BAABfcmVscy8ucmVsc1BLAQItABQA&#10;BgAIAAAAIQC41ncViwIAAIcFAAAOAAAAAAAAAAAAAAAAAC4CAABkcnMvZTJvRG9jLnhtbFBLAQIt&#10;ABQABgAIAAAAIQBmY0Hm4QAAAAsBAAAPAAAAAAAAAAAAAAAAAOUEAABkcnMvZG93bnJldi54bWxQ&#10;SwUGAAAAAAQABADzAAAA8wUAAAAA&#10;" filled="f" strokecolor="black [3213]">
                <v:stroke opacity="0"/>
              </v:rect>
            </w:pict>
          </mc:Fallback>
        </mc:AlternateContent>
      </w:r>
      <w:r w:rsidR="0041723D">
        <w:rPr>
          <w:noProof/>
        </w:rPr>
        <mc:AlternateContent>
          <mc:Choice Requires="wps">
            <w:drawing>
              <wp:anchor distT="0" distB="0" distL="114300" distR="114300" simplePos="0" relativeHeight="251645440" behindDoc="0" locked="0" layoutInCell="1" allowOverlap="1" wp14:anchorId="2E84298E" wp14:editId="45290A39">
                <wp:simplePos x="0" y="0"/>
                <wp:positionH relativeFrom="column">
                  <wp:posOffset>-143123</wp:posOffset>
                </wp:positionH>
                <wp:positionV relativeFrom="paragraph">
                  <wp:posOffset>-67586</wp:posOffset>
                </wp:positionV>
                <wp:extent cx="6126480" cy="1900362"/>
                <wp:effectExtent l="0" t="0" r="0" b="0"/>
                <wp:wrapNone/>
                <wp:docPr id="667964964" name="Rectangle 11"/>
                <wp:cNvGraphicFramePr/>
                <a:graphic xmlns:a="http://schemas.openxmlformats.org/drawingml/2006/main">
                  <a:graphicData uri="http://schemas.microsoft.com/office/word/2010/wordprocessingShape">
                    <wps:wsp>
                      <wps:cNvSpPr/>
                      <wps:spPr>
                        <a:xfrm>
                          <a:off x="0" y="0"/>
                          <a:ext cx="6126480" cy="1900362"/>
                        </a:xfrm>
                        <a:prstGeom prst="rect">
                          <a:avLst/>
                        </a:prstGeom>
                        <a:noFill/>
                        <a:ln w="9525">
                          <a:solidFill>
                            <a:schemeClr val="tx1">
                              <a:alpha val="0"/>
                            </a:schemeClr>
                          </a:solidFill>
                        </a:ln>
                      </wps:spPr>
                      <wps:style>
                        <a:lnRef idx="2">
                          <a:schemeClr val="accent1">
                            <a:shade val="15000"/>
                          </a:schemeClr>
                        </a:lnRef>
                        <a:fillRef idx="1">
                          <a:schemeClr val="accent1"/>
                        </a:fillRef>
                        <a:effectRef idx="0">
                          <a:schemeClr val="accent1"/>
                        </a:effectRef>
                        <a:fontRef idx="minor">
                          <a:schemeClr val="lt1"/>
                        </a:fontRef>
                      </wps:style>
                      <wps:bodyPr rot="0" spcFirstLastPara="0" vertOverflow="overflow" horzOverflow="overflow" vert="horz" wrap="square" lIns="91440" tIns="45720" rIns="91440" bIns="45720" numCol="1" spcCol="0" rtlCol="0" fromWordArt="0" anchor="ctr" anchorCtr="0" forceAA="0" compatLnSpc="1">
                        <a:prstTxWarp prst="textNoShape">
                          <a:avLst/>
                        </a:prstTxWarp>
                        <a:noAutofit/>
                      </wps:bodyPr>
                    </wps:wsp>
                  </a:graphicData>
                </a:graphic>
              </wp:anchor>
            </w:drawing>
          </mc:Choice>
          <mc:Fallback>
            <w:pict>
              <v:rect w14:anchorId="1C0DAB42" id="Rectangle 11" o:spid="_x0000_s1026" style="position:absolute;margin-left:-11.25pt;margin-top:-5.3pt;width:482.4pt;height:149.65pt;z-index:251645440;visibility:visible;mso-wrap-style:square;mso-wrap-distance-left:9pt;mso-wrap-distance-top:0;mso-wrap-distance-right:9pt;mso-wrap-distance-bottom:0;mso-position-horizontal:absolute;mso-position-horizontal-relative:text;mso-position-vertical:absolute;mso-position-vertical-relative:text;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DNUA+SiQIAAIcFAAAOAAAAZHJzL2Uyb0RvYy54bWysVEtv2zAMvg/YfxB0X/1YkrVBnSJo0WFA&#10;0RZrh54VWYoNyKImKXGyXz9KcpygC3YYdrElkfxIfnxc3+w6RbbCuhZ0RYuLnBKhOdStXlf0x+v9&#10;p0tKnGe6Zgq0qOheOHqz+PjhujdzUUIDqhaWIIh2895UtPHezLPM8UZ0zF2AERqFEmzHPF7tOqst&#10;6xG9U1mZ57OsB1sbC1w4h693SUgXEV9Kwf2TlE54oiqKsfn4tfG7Ct9scc3ma8tM0/IhDPYPUXSs&#10;1eh0hLpjnpGNbf+A6lpuwYH0Fxy6DKRsuYg5YDZF/i6bl4YZEXNBcpwZaXL/D5Y/bl/Ms0UaeuPm&#10;Do8hi520XfhjfGQXydqPZImdJxwfZ0U5m1wipxxlxVWef56Vgc7saG6s818FdCQcKmqxGpEktn1w&#10;PqkeVII3DfetUrEiSpO+olfTchoNHKi2DsKgFntD3CpLtgyr6ndFAlWmYekplhXjGDVjVCcgKFMa&#10;H485x5PfKxE8KP1dSNLWmGWZ/Id2PLpknAvtk1vXsFokt8U0z8+7joABWWIOI/YAcB470TPoB1MR&#10;u3k0zv8WWDIeLaJn0H407loN9hyAwqwGz0n/QFKiJrC0gnr/bImFNEvO8PsWy/vAnH9mFocHWwIX&#10;gn/Cj1SAZYThREkD9te596CPPY1SSnocxoq6nxtmBSXqm8ZuvyomkzC98TKZfinxYk8lq1OJ3nS3&#10;gJ1R4OoxPB6DvleHo7TQveHeWAavKGKao++Kcm8Pl1uflgRuHi6Wy6iGE2uYf9AvhgfwwGpo39fd&#10;G7Nm6HGP4/EIh8Fl83etnnSDpYblxoNs4xwceR34xmmPPTtsprBOTu9R67g/F78BAAD//wMAUEsD&#10;BBQABgAIAAAAIQAG3EBI4QAAAAsBAAAPAAAAZHJzL2Rvd25yZXYueG1sTI/BToNAEIbvJr7DZky8&#10;tUspIiJLY5rowYNV7ANs2RFQdhbZbUGf3vGkt5nMl///ptjMthcnHH3nSMFqGYFAqp3pqFGwf71f&#10;ZCB80GR07wgVfKGHTXl+VujcuIle8FSFRnAI+VwraEMYcil93aLVfukGJL69udHqwOvYSDPqicNt&#10;L+MoSqXVHXFDqwfctlh/VEfLvTIx6+R7954+Ps8Pn9O2eur2lVKXF/PdLYiAc/iD4Vef1aFkp4M7&#10;kvGiV7CI4ytGeVhFKQgmbpJ4DeKgIM6ya5BlIf//UP4AAAD//wMAUEsBAi0AFAAGAAgAAAAhALaD&#10;OJL+AAAA4QEAABMAAAAAAAAAAAAAAAAAAAAAAFtDb250ZW50X1R5cGVzXS54bWxQSwECLQAUAAYA&#10;CAAAACEAOP0h/9YAAACUAQAACwAAAAAAAAAAAAAAAAAvAQAAX3JlbHMvLnJlbHNQSwECLQAUAAYA&#10;CAAAACEAzVAPkokCAACHBQAADgAAAAAAAAAAAAAAAAAuAgAAZHJzL2Uyb0RvYy54bWxQSwECLQAU&#10;AAYACAAAACEABtxASOEAAAALAQAADwAAAAAAAAAAAAAAAADjBAAAZHJzL2Rvd25yZXYueG1sUEsF&#10;BgAAAAAEAAQA8wAAAPEFAAAAAA==&#10;" filled="f" strokecolor="black [3213]">
                <v:stroke opacity="0"/>
              </v:rect>
            </w:pict>
          </mc:Fallback>
        </mc:AlternateContent>
      </w:r>
      <w:r w:rsidR="00017B38" w:rsidRPr="000C55FE">
        <w:rPr>
          <w:outline/>
          <w:color w:val="000000" w:themeColor="text1"/>
          <w14:textOutline w14:w="9525" w14:cap="rnd" w14:cmpd="sng" w14:algn="ctr">
            <w14:solidFill>
              <w14:schemeClr w14:val="tx1">
                <w14:alpha w14:val="100000"/>
              </w14:schemeClr>
            </w14:solidFill>
            <w14:prstDash w14:val="solid"/>
            <w14:bevel/>
          </w14:textOutline>
          <w14:textFill>
            <w14:noFill/>
          </w14:textFill>
        </w:rPr>
        <w:object w:dxaOrig="12809" w:dyaOrig="3509" w14:anchorId="2362C15D">
          <v:shape id="_x0000_i1030" type="#_x0000_t75" style="width:467.55pt;height:128.25pt" o:ole="">
            <v:imagedata r:id="rId22" o:title=""/>
          </v:shape>
          <o:OLEObject Type="Embed" ProgID="ChemDraw_x64.Document.6.0" ShapeID="_x0000_i1030" DrawAspect="Content" ObjectID="_1843043501" r:id="rId23"/>
        </w:object>
      </w:r>
    </w:p>
    <w:p w14:paraId="45426E9A" w14:textId="7EBB7E63" w:rsidR="00F91538" w:rsidRPr="0041723D" w:rsidRDefault="00F91538" w:rsidP="00F91538">
      <w:pPr>
        <w:rPr>
          <w:sz w:val="18"/>
          <w:szCs w:val="18"/>
        </w:rPr>
      </w:pPr>
      <w:r w:rsidRPr="0041723D">
        <w:rPr>
          <w:b/>
          <w:bCs/>
          <w:sz w:val="18"/>
          <w:szCs w:val="18"/>
        </w:rPr>
        <w:t>Scheme S2</w:t>
      </w:r>
      <w:r w:rsidRPr="0041723D">
        <w:rPr>
          <w:sz w:val="18"/>
          <w:szCs w:val="18"/>
        </w:rPr>
        <w:t xml:space="preserve">: General Scheme for </w:t>
      </w:r>
      <w:r w:rsidR="002D33D1" w:rsidRPr="0041723D">
        <w:rPr>
          <w:sz w:val="18"/>
          <w:szCs w:val="18"/>
        </w:rPr>
        <w:t>one-pot</w:t>
      </w:r>
      <w:r w:rsidR="00C17557" w:rsidRPr="0041723D">
        <w:rPr>
          <w:sz w:val="18"/>
          <w:szCs w:val="18"/>
        </w:rPr>
        <w:t xml:space="preserve"> synthesis of [</w:t>
      </w:r>
      <w:r w:rsidR="00C17557" w:rsidRPr="0041723D">
        <w:rPr>
          <w:sz w:val="18"/>
          <w:szCs w:val="18"/>
          <w:vertAlign w:val="superscript"/>
        </w:rPr>
        <w:t>12</w:t>
      </w:r>
      <w:r w:rsidR="00C17557" w:rsidRPr="0041723D">
        <w:rPr>
          <w:sz w:val="18"/>
          <w:szCs w:val="18"/>
        </w:rPr>
        <w:t>C]</w:t>
      </w:r>
      <w:r w:rsidR="00BF75E3" w:rsidRPr="0041723D">
        <w:rPr>
          <w:sz w:val="18"/>
          <w:szCs w:val="18"/>
        </w:rPr>
        <w:t>N</w:t>
      </w:r>
      <w:r w:rsidR="00C17557" w:rsidRPr="0041723D">
        <w:rPr>
          <w:sz w:val="18"/>
          <w:szCs w:val="18"/>
        </w:rPr>
        <w:t>iraparib</w:t>
      </w:r>
    </w:p>
    <w:p w14:paraId="0B28C5CD" w14:textId="77777777" w:rsidR="00F91538" w:rsidRDefault="00F91538" w:rsidP="00554CB9">
      <w:pPr>
        <w:rPr>
          <w:b/>
          <w:bCs/>
        </w:rPr>
      </w:pPr>
    </w:p>
    <w:p w14:paraId="3DB6F310" w14:textId="1DFF34AF" w:rsidR="00554CB9" w:rsidRPr="00835F1C" w:rsidRDefault="00554CB9" w:rsidP="00554CB9">
      <w:pPr>
        <w:rPr>
          <w:rFonts w:eastAsia="Aptos" w:cs="Arial"/>
          <w:b/>
          <w:bCs/>
          <w:szCs w:val="24"/>
        </w:rPr>
      </w:pPr>
      <w:r>
        <w:t xml:space="preserve">A 4mL disposable high-recovery vial with a screw thread cap, rubber </w:t>
      </w:r>
      <w:r w:rsidR="00436C87">
        <w:t>septum</w:t>
      </w:r>
      <w:r>
        <w:t xml:space="preserve">, and stir bar was charged with iodo-precursor </w:t>
      </w:r>
      <w:r w:rsidR="007F4F76">
        <w:rPr>
          <w:b/>
          <w:bCs/>
        </w:rPr>
        <w:t>GSK4183735A</w:t>
      </w:r>
      <w:r>
        <w:t xml:space="preserve"> (15.5 mg, 30.8 </w:t>
      </w:r>
      <w:r w:rsidRPr="79A9C3A0">
        <w:rPr>
          <w:rFonts w:eastAsia="Aptos" w:cs="Arial"/>
          <w:szCs w:val="24"/>
        </w:rPr>
        <w:t xml:space="preserve">µmol, 1eq) and cataCXium Pd G4 (22.9 mg, 30.8 µmol, 1eq) followed by the addition of anhydrous DMF (0.2 mL) and </w:t>
      </w:r>
      <w:r w:rsidR="00B2162F" w:rsidRPr="00835F1C">
        <w:rPr>
          <w:rFonts w:eastAsia="Aptos" w:cs="Arial"/>
          <w:szCs w:val="24"/>
        </w:rPr>
        <w:t>2-</w:t>
      </w:r>
      <w:r w:rsidR="00B2162F" w:rsidRPr="00835F1C">
        <w:rPr>
          <w:rFonts w:eastAsia="Aptos" w:cs="Arial"/>
          <w:i/>
          <w:iCs/>
          <w:szCs w:val="24"/>
        </w:rPr>
        <w:t>tert</w:t>
      </w:r>
      <w:r w:rsidR="00B2162F" w:rsidRPr="00835F1C">
        <w:rPr>
          <w:rFonts w:eastAsia="Aptos" w:cs="Arial"/>
          <w:szCs w:val="24"/>
        </w:rPr>
        <w:t>-Butyl-1,1,3,3-tetramethylguanidine</w:t>
      </w:r>
      <w:r w:rsidR="00B2162F">
        <w:rPr>
          <w:rFonts w:eastAsia="Aptos" w:cs="Arial"/>
          <w:b/>
          <w:bCs/>
          <w:szCs w:val="24"/>
        </w:rPr>
        <w:t xml:space="preserve"> (</w:t>
      </w:r>
      <w:r w:rsidRPr="79A9C3A0">
        <w:rPr>
          <w:rFonts w:eastAsia="Aptos" w:cs="Arial"/>
          <w:szCs w:val="24"/>
        </w:rPr>
        <w:t>BTMG</w:t>
      </w:r>
      <w:r w:rsidR="00B2162F">
        <w:rPr>
          <w:rFonts w:eastAsia="Aptos" w:cs="Arial"/>
          <w:szCs w:val="24"/>
        </w:rPr>
        <w:t>)</w:t>
      </w:r>
      <w:r w:rsidRPr="79A9C3A0">
        <w:rPr>
          <w:rFonts w:eastAsia="Aptos" w:cs="Arial"/>
          <w:szCs w:val="24"/>
        </w:rPr>
        <w:t xml:space="preserve"> (6.3 µL, 30.8 µmol, 1 eq). The resulting mixture was allowed to react for 30 minutes at 60 ˚C to form the stoichiometric Pd complex</w:t>
      </w:r>
      <w:r w:rsidR="00FE2E83">
        <w:rPr>
          <w:rFonts w:eastAsia="Aptos" w:cs="Arial"/>
          <w:szCs w:val="24"/>
        </w:rPr>
        <w:t xml:space="preserve"> </w:t>
      </w:r>
      <w:r w:rsidR="002A4E93">
        <w:rPr>
          <w:rFonts w:eastAsia="Aptos" w:cs="Arial"/>
          <w:b/>
          <w:bCs/>
          <w:szCs w:val="24"/>
        </w:rPr>
        <w:t>3</w:t>
      </w:r>
      <w:r w:rsidRPr="79A9C3A0">
        <w:rPr>
          <w:rFonts w:eastAsia="Aptos" w:cs="Arial"/>
          <w:szCs w:val="24"/>
        </w:rPr>
        <w:t xml:space="preserve">. Then Cryptand 222 (21.2 mg, 61.6 µmol, 2 eq) and potassium cyanide (2.0 mg, 30.8 µmol, 1 eq) were added as neat solids directly into the reaction vial and stirred for an additional 5 minutes at 60 ˚C. After cooling to room temperature, LCMS reaction monitoring concluded </w:t>
      </w:r>
      <w:r w:rsidR="00436C87">
        <w:rPr>
          <w:rFonts w:eastAsia="Aptos" w:cs="Arial"/>
          <w:szCs w:val="24"/>
        </w:rPr>
        <w:t xml:space="preserve">that </w:t>
      </w:r>
      <w:r w:rsidRPr="79A9C3A0">
        <w:rPr>
          <w:rFonts w:eastAsia="Aptos" w:cs="Arial"/>
          <w:szCs w:val="24"/>
        </w:rPr>
        <w:t xml:space="preserve">full conversion of the starting material to predominantly nitrile intermediate </w:t>
      </w:r>
      <w:r w:rsidR="00E51B6E">
        <w:rPr>
          <w:rFonts w:eastAsia="Aptos" w:cs="Arial"/>
          <w:b/>
          <w:bCs/>
          <w:szCs w:val="24"/>
        </w:rPr>
        <w:t>GSK</w:t>
      </w:r>
      <w:r w:rsidR="006D5BFB">
        <w:rPr>
          <w:rFonts w:eastAsia="Aptos" w:cs="Arial"/>
          <w:b/>
          <w:bCs/>
          <w:szCs w:val="24"/>
        </w:rPr>
        <w:t xml:space="preserve">5112992 </w:t>
      </w:r>
      <w:r w:rsidRPr="79A9C3A0">
        <w:rPr>
          <w:rFonts w:eastAsia="Aptos" w:cs="Arial"/>
          <w:szCs w:val="24"/>
        </w:rPr>
        <w:t xml:space="preserve">had occurred. Then in a separate vial an aqueous solution of sodium hydroxide (61.6 µL, 1M, 61.6 µmol, 2.0 eq) and hydrogen peroxide (252 µL, 30% Wt, 2.46 mmol, 80 eq) were diluted with 0.2 mL of ethanol and slowly added to the reaction mixture (over 1 minute) while the mixture was allowed to stir an additional 7 minutes at 80 ˚C. After cooling to room temperature, LCMS reaction monitoring again concluded </w:t>
      </w:r>
      <w:r w:rsidR="00436C87">
        <w:rPr>
          <w:rFonts w:eastAsia="Aptos" w:cs="Arial"/>
          <w:szCs w:val="24"/>
        </w:rPr>
        <w:t xml:space="preserve">that </w:t>
      </w:r>
      <w:r w:rsidRPr="79A9C3A0">
        <w:rPr>
          <w:rFonts w:eastAsia="Aptos" w:cs="Arial"/>
          <w:szCs w:val="24"/>
        </w:rPr>
        <w:t xml:space="preserve">full conversion of nitrile </w:t>
      </w:r>
      <w:r w:rsidR="006C2937">
        <w:rPr>
          <w:rFonts w:eastAsia="Aptos" w:cs="Arial"/>
          <w:b/>
          <w:bCs/>
          <w:szCs w:val="24"/>
        </w:rPr>
        <w:t>GSK5112992</w:t>
      </w:r>
      <w:r w:rsidRPr="79A9C3A0">
        <w:rPr>
          <w:rFonts w:eastAsia="Aptos" w:cs="Arial"/>
          <w:szCs w:val="24"/>
        </w:rPr>
        <w:t xml:space="preserve"> </w:t>
      </w:r>
      <w:r w:rsidRPr="5A471621">
        <w:rPr>
          <w:rFonts w:eastAsia="Aptos" w:cs="Arial"/>
          <w:szCs w:val="24"/>
        </w:rPr>
        <w:t>and presence of</w:t>
      </w:r>
      <w:r w:rsidRPr="79A9C3A0">
        <w:rPr>
          <w:rFonts w:eastAsia="Aptos" w:cs="Arial"/>
          <w:szCs w:val="24"/>
        </w:rPr>
        <w:t xml:space="preserve"> benzamide </w:t>
      </w:r>
      <w:r w:rsidR="006C2937">
        <w:rPr>
          <w:rFonts w:eastAsia="Aptos" w:cs="Arial"/>
          <w:b/>
          <w:bCs/>
          <w:szCs w:val="24"/>
        </w:rPr>
        <w:t>GSK41</w:t>
      </w:r>
      <w:r w:rsidR="007B6D4F">
        <w:rPr>
          <w:rFonts w:eastAsia="Aptos" w:cs="Arial"/>
          <w:b/>
          <w:bCs/>
          <w:szCs w:val="24"/>
        </w:rPr>
        <w:t xml:space="preserve">83733A </w:t>
      </w:r>
      <w:r w:rsidRPr="79A9C3A0">
        <w:rPr>
          <w:rFonts w:eastAsia="Aptos" w:cs="Arial"/>
          <w:szCs w:val="24"/>
        </w:rPr>
        <w:t xml:space="preserve">had </w:t>
      </w:r>
      <w:r w:rsidR="00E5077C" w:rsidRPr="79A9C3A0">
        <w:rPr>
          <w:rFonts w:eastAsia="Aptos" w:cs="Arial"/>
          <w:szCs w:val="24"/>
        </w:rPr>
        <w:t>occurred</w:t>
      </w:r>
      <w:r w:rsidRPr="79A9C3A0">
        <w:rPr>
          <w:rFonts w:eastAsia="Aptos" w:cs="Arial"/>
          <w:szCs w:val="24"/>
        </w:rPr>
        <w:t xml:space="preserve">. Lastly, an aqueous solution of HCl (513.0 µL, 6N, 3.08 mmol, 100 eq) was added to the reaction mixture and allowed to stir for </w:t>
      </w:r>
      <w:r w:rsidRPr="5A471621">
        <w:rPr>
          <w:rFonts w:eastAsia="Aptos" w:cs="Arial"/>
          <w:szCs w:val="24"/>
        </w:rPr>
        <w:t xml:space="preserve">5 minutes at 80 ˚C. After cooling to room temperature, LCMS reaction monitoring showed full conversion of Boc-protected benzamide </w:t>
      </w:r>
      <w:r w:rsidR="004021C8">
        <w:rPr>
          <w:rFonts w:eastAsia="Aptos" w:cs="Arial"/>
          <w:b/>
          <w:bCs/>
          <w:szCs w:val="24"/>
        </w:rPr>
        <w:t>GSK4183733A</w:t>
      </w:r>
      <w:r w:rsidR="004021C8" w:rsidRPr="5A471621">
        <w:rPr>
          <w:rFonts w:eastAsia="Aptos" w:cs="Arial"/>
          <w:b/>
          <w:bCs/>
          <w:szCs w:val="24"/>
        </w:rPr>
        <w:t xml:space="preserve"> </w:t>
      </w:r>
      <w:r w:rsidRPr="5A471621">
        <w:rPr>
          <w:rFonts w:eastAsia="Aptos" w:cs="Arial"/>
          <w:szCs w:val="24"/>
        </w:rPr>
        <w:t>and presence of Niraparib. The mixture was neutralized to a pH of 7 with aqueous NaOH and the mixture was used for method scouting for semi-prep purification.</w:t>
      </w:r>
    </w:p>
    <w:p w14:paraId="2D27A7F1" w14:textId="77777777" w:rsidR="001C075A" w:rsidRDefault="001C075A" w:rsidP="00554CB9">
      <w:pPr>
        <w:rPr>
          <w:rFonts w:eastAsia="Aptos" w:cs="Arial"/>
          <w:szCs w:val="24"/>
        </w:rPr>
      </w:pPr>
    </w:p>
    <w:p w14:paraId="25B2F063" w14:textId="073FCD37" w:rsidR="001C075A" w:rsidRDefault="001C075A" w:rsidP="00554CB9">
      <w:pPr>
        <w:rPr>
          <w:rFonts w:eastAsia="Aptos" w:cs="Arial"/>
          <w:szCs w:val="24"/>
        </w:rPr>
      </w:pPr>
      <w:r w:rsidRPr="00CB069F">
        <w:rPr>
          <w:rFonts w:eastAsia="Aptos" w:cs="Arial"/>
          <w:b/>
          <w:bCs/>
          <w:szCs w:val="24"/>
        </w:rPr>
        <w:t>LCMS trace a</w:t>
      </w:r>
      <w:r w:rsidR="00CB069F">
        <w:rPr>
          <w:rFonts w:eastAsia="Aptos" w:cs="Arial"/>
          <w:b/>
          <w:bCs/>
          <w:szCs w:val="24"/>
        </w:rPr>
        <w:t>fter cyanation reaction.</w:t>
      </w:r>
      <w:r w:rsidR="00CB069F">
        <w:rPr>
          <w:rFonts w:eastAsia="Aptos" w:cs="Arial"/>
          <w:szCs w:val="24"/>
        </w:rPr>
        <w:t xml:space="preserve"> </w:t>
      </w:r>
      <w:r w:rsidR="001A58CB">
        <w:rPr>
          <w:rFonts w:eastAsia="Aptos" w:cs="Arial"/>
          <w:szCs w:val="24"/>
        </w:rPr>
        <w:t xml:space="preserve">As shown in </w:t>
      </w:r>
      <w:r w:rsidR="001A58CB" w:rsidRPr="001A58CB">
        <w:rPr>
          <w:rFonts w:eastAsia="Aptos" w:cs="Arial"/>
          <w:b/>
          <w:bCs/>
          <w:szCs w:val="24"/>
        </w:rPr>
        <w:t>Figure S1</w:t>
      </w:r>
      <w:r w:rsidR="001A58CB">
        <w:rPr>
          <w:rFonts w:eastAsia="Aptos" w:cs="Arial"/>
          <w:szCs w:val="24"/>
        </w:rPr>
        <w:t>, p</w:t>
      </w:r>
      <w:r w:rsidR="00CB069F">
        <w:rPr>
          <w:rFonts w:eastAsia="Aptos" w:cs="Arial"/>
          <w:szCs w:val="24"/>
        </w:rPr>
        <w:t xml:space="preserve">eak at 0.36 min corresponds to BTMG, </w:t>
      </w:r>
      <w:r w:rsidR="001A58CB">
        <w:rPr>
          <w:rFonts w:eastAsia="Aptos" w:cs="Arial"/>
          <w:szCs w:val="24"/>
        </w:rPr>
        <w:t xml:space="preserve">whereas </w:t>
      </w:r>
      <w:r w:rsidR="009C75F7">
        <w:rPr>
          <w:rFonts w:eastAsia="Aptos" w:cs="Arial"/>
          <w:szCs w:val="24"/>
        </w:rPr>
        <w:t xml:space="preserve">peak at 1.17 min corresponds to </w:t>
      </w:r>
      <w:r w:rsidR="00D518BD">
        <w:rPr>
          <w:rFonts w:eastAsia="Aptos" w:cs="Arial"/>
          <w:szCs w:val="24"/>
        </w:rPr>
        <w:t xml:space="preserve">N-methyl carbazole from Pd precatalyst. Peak at 1.32 min corresponds to </w:t>
      </w:r>
      <w:r w:rsidR="003E28A2">
        <w:rPr>
          <w:rFonts w:eastAsia="Aptos" w:cs="Arial"/>
          <w:szCs w:val="24"/>
        </w:rPr>
        <w:t>GSK</w:t>
      </w:r>
      <w:r w:rsidR="00015BCA">
        <w:rPr>
          <w:rFonts w:eastAsia="Aptos" w:cs="Arial"/>
          <w:szCs w:val="24"/>
        </w:rPr>
        <w:t>5112992</w:t>
      </w:r>
      <w:r w:rsidR="00BC1830">
        <w:rPr>
          <w:rFonts w:eastAsia="Aptos" w:cs="Arial"/>
          <w:szCs w:val="24"/>
        </w:rPr>
        <w:t>A</w:t>
      </w:r>
      <w:r w:rsidR="002F150F">
        <w:rPr>
          <w:rFonts w:eastAsia="Aptos" w:cs="Arial"/>
          <w:szCs w:val="24"/>
        </w:rPr>
        <w:t>. Shoulder peak corresponds to proteodehalogenated iodo</w:t>
      </w:r>
      <w:r w:rsidR="00962D77">
        <w:rPr>
          <w:rFonts w:eastAsia="Aptos" w:cs="Arial"/>
          <w:szCs w:val="24"/>
        </w:rPr>
        <w:t>-niraparib.</w:t>
      </w:r>
    </w:p>
    <w:p w14:paraId="75D75D20" w14:textId="4A022703" w:rsidR="00702DA3" w:rsidRPr="00CB069F" w:rsidRDefault="00702DA3" w:rsidP="00554CB9">
      <w:pPr>
        <w:rPr>
          <w:rFonts w:eastAsia="Aptos" w:cs="Arial"/>
          <w:szCs w:val="24"/>
        </w:rPr>
      </w:pPr>
    </w:p>
    <w:p w14:paraId="7CD9DD54" w14:textId="4F9F7023" w:rsidR="001C075A" w:rsidRDefault="002B0034" w:rsidP="00554CB9">
      <w:pPr>
        <w:rPr>
          <w:rFonts w:eastAsia="Aptos" w:cs="Arial"/>
          <w:szCs w:val="24"/>
        </w:rPr>
      </w:pPr>
      <w:r>
        <w:rPr>
          <w:rFonts w:eastAsia="Aptos" w:cs="Arial"/>
          <w:noProof/>
          <w:szCs w:val="24"/>
        </w:rPr>
        <mc:AlternateContent>
          <mc:Choice Requires="wps">
            <w:drawing>
              <wp:anchor distT="0" distB="0" distL="114300" distR="114300" simplePos="0" relativeHeight="251655680" behindDoc="0" locked="0" layoutInCell="1" allowOverlap="1" wp14:anchorId="3A34BD0D" wp14:editId="7B73698E">
                <wp:simplePos x="0" y="0"/>
                <wp:positionH relativeFrom="column">
                  <wp:posOffset>487</wp:posOffset>
                </wp:positionH>
                <wp:positionV relativeFrom="paragraph">
                  <wp:posOffset>-89372</wp:posOffset>
                </wp:positionV>
                <wp:extent cx="6130014" cy="1375300"/>
                <wp:effectExtent l="0" t="0" r="23495" b="15875"/>
                <wp:wrapNone/>
                <wp:docPr id="1938135080" name="Rectangle 16"/>
                <wp:cNvGraphicFramePr/>
                <a:graphic xmlns:a="http://schemas.openxmlformats.org/drawingml/2006/main">
                  <a:graphicData uri="http://schemas.microsoft.com/office/word/2010/wordprocessingShape">
                    <wps:wsp>
                      <wps:cNvSpPr/>
                      <wps:spPr>
                        <a:xfrm>
                          <a:off x="0" y="0"/>
                          <a:ext cx="6130014" cy="1375300"/>
                        </a:xfrm>
                        <a:prstGeom prst="rect">
                          <a:avLst/>
                        </a:prstGeom>
                        <a:noFill/>
                        <a:ln w="9525"/>
                      </wps:spPr>
                      <wps:style>
                        <a:lnRef idx="2">
                          <a:schemeClr val="accent1">
                            <a:shade val="15000"/>
                          </a:schemeClr>
                        </a:lnRef>
                        <a:fillRef idx="1">
                          <a:schemeClr val="accent1"/>
                        </a:fillRef>
                        <a:effectRef idx="0">
                          <a:schemeClr val="accent1"/>
                        </a:effectRef>
                        <a:fontRef idx="minor">
                          <a:schemeClr val="lt1"/>
                        </a:fontRef>
                      </wps:style>
                      <wps:bodyPr rot="0" spcFirstLastPara="0" vertOverflow="overflow" horzOverflow="overflow" vert="horz" wrap="square" lIns="91440" tIns="45720" rIns="91440" bIns="45720" numCol="1" spcCol="0" rtlCol="0" fromWordArt="0" anchor="ctr" anchorCtr="0" forceAA="0" compatLnSpc="1">
                        <a:prstTxWarp prst="textNoShape">
                          <a:avLst/>
                        </a:prstTxWarp>
                        <a:noAutofit/>
                      </wps:bodyPr>
                    </wps:wsp>
                  </a:graphicData>
                </a:graphic>
                <wp14:sizeRelH relativeFrom="margin">
                  <wp14:pctWidth>0</wp14:pctWidth>
                </wp14:sizeRelH>
                <wp14:sizeRelV relativeFrom="margin">
                  <wp14:pctHeight>0</wp14:pctHeight>
                </wp14:sizeRelV>
              </wp:anchor>
            </w:drawing>
          </mc:Choice>
          <mc:Fallback>
            <w:pict>
              <v:rect w14:anchorId="6CCEFECA" id="Rectangle 16" o:spid="_x0000_s1026" style="position:absolute;margin-left:.05pt;margin-top:-7.05pt;width:482.7pt;height:108.3pt;z-index:251655680;visibility:visible;mso-wrap-style:square;mso-width-percent:0;mso-height-percent:0;mso-wrap-distance-left:9pt;mso-wrap-distance-top:0;mso-wrap-distance-right:9pt;mso-wrap-distance-bottom:0;mso-position-horizontal:absolute;mso-position-horizontal-relative:text;mso-position-vertical:absolute;mso-position-vertical-relative:text;mso-width-percent:0;mso-height-percent:0;mso-width-relative:margin;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BNxiFTagIAAC8FAAAOAAAAZHJzL2Uyb0RvYy54bWysVN9P2zAQfp+0/8Hy+0hSWhgVKapATJMQ&#10;VIOJZ+PYJJLj885u0+6v39lJ0wrQHqa9JHe+u+9++DtfXm1bwzYKfQO25MVJzpmyEqrGvpb859Pt&#10;l6+c+SBsJQxYVfKd8vxq8fnTZefmagI1mEohIxDr550reR2Cm2eZl7VqhT8BpywZNWArAqn4mlUo&#10;OkJvTTbJ87OsA6wcglTe0+lNb+SLhK+1kuFBa68CMyWn2kL6Yvq+xG+2uBTzVxSubuRQhviHKlrR&#10;WEo6Qt2IINgam3dQbSMRPOhwIqHNQOtGqtQDdVPkb7p5rIVTqRcajnfjmPz/g5X3m0e3QhpD5/zc&#10;kxi72Gps45/qY9s0rN04LLUNTNLhWXGa58WUM0m24vR8RmocZ3YId+jDNwUti0LJkW4jDUls7nzo&#10;XfcuMZuF28aYdCPGsq7kF7PJLEEeaktS2BkVA4z9oTRrKqpmkoATbdS1QbYRdOFCSmVD0ZtqUan+&#10;uJjlY6ljRCo8AUZkTYWM2ANApOR77L6NwT+GqsS6MTj/W2F98BiRMoMNY3DbWMCPAAx1NWTu/an8&#10;o9FE8QWq3QoZQs957+RtQ9dwJ3xYCSSS0zrQ4oYH+mgDNG4YJM5qwN8fnUd/4h5ZOetoaUruf60F&#10;Ks7Md0usvCim07hlSZnOziek4LHl5dhi1+010DUV9EQ4mcToH8xe1AjtM+33MmYlk7CScpdcBtwr&#10;16FfZnohpFoukxttlhPhzj46GcHjVCPNnrbPAt3AxUA0vof9gon5G0r2vjHSwnIdQDeJr4e5DvOm&#10;rUzEGV6QuPbHevI6vHOLPwAAAP//AwBQSwMEFAAGAAgAAAAhAGP6vf/cAAAACAEAAA8AAABkcnMv&#10;ZG93bnJldi54bWxMj8FuwjAQRO+V+g/WIvUGNhFBkMZBVaUeKxWKytXYSxwRr1PbQPr3Naf2NqNZ&#10;zbytN6Pr2RVD7DxJmM8EMCTtTUethP3n23QFLCZFRvWeUMIPRtg0jw+1qoy/0Ravu9SyXEKxUhJs&#10;SkPFedQWnYozPyDl7OSDUynb0HIT1C2Xu54XQiy5Ux3lBasGfLWoz7uLk/D+UZ5XYv21oI6Hvd3q&#10;Q6G/D1I+TcaXZ2AJx/R3DHf8jA5NZjr6C5nI+rtnScJ0vsgix+tlWQI7SihEUQJvav7/geYXAAD/&#10;/wMAUEsBAi0AFAAGAAgAAAAhALaDOJL+AAAA4QEAABMAAAAAAAAAAAAAAAAAAAAAAFtDb250ZW50&#10;X1R5cGVzXS54bWxQSwECLQAUAAYACAAAACEAOP0h/9YAAACUAQAACwAAAAAAAAAAAAAAAAAvAQAA&#10;X3JlbHMvLnJlbHNQSwECLQAUAAYACAAAACEATcYhU2oCAAAvBQAADgAAAAAAAAAAAAAAAAAuAgAA&#10;ZHJzL2Uyb0RvYy54bWxQSwECLQAUAAYACAAAACEAY/q9/9wAAAAIAQAADwAAAAAAAAAAAAAAAADE&#10;BAAAZHJzL2Rvd25yZXYueG1sUEsFBgAAAAAEAAQA8wAAAM0FAAAAAA==&#10;" filled="f" strokecolor="#030e13 [484]"/>
            </w:pict>
          </mc:Fallback>
        </mc:AlternateContent>
      </w:r>
      <w:r w:rsidR="001C075A" w:rsidRPr="001C075A">
        <w:rPr>
          <w:rFonts w:eastAsia="Aptos" w:cs="Arial"/>
          <w:noProof/>
          <w:szCs w:val="24"/>
        </w:rPr>
        <w:drawing>
          <wp:inline distT="0" distB="0" distL="0" distR="0" wp14:anchorId="31924676" wp14:editId="2931C0EC">
            <wp:extent cx="6011186" cy="1144988"/>
            <wp:effectExtent l="0" t="0" r="0" b="0"/>
            <wp:docPr id="690340494"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10"/>
                    <pic:cNvPicPr>
                      <a:picLocks noChangeAspect="1" noChangeArrowheads="1"/>
                    </pic:cNvPicPr>
                  </pic:nvPicPr>
                  <pic:blipFill rotWithShape="1">
                    <a:blip r:embed="rId24">
                      <a:extLst>
                        <a:ext uri="{28A0092B-C50C-407E-A947-70E740481C1C}">
                          <a14:useLocalDpi xmlns:a14="http://schemas.microsoft.com/office/drawing/2010/main" val="0"/>
                        </a:ext>
                      </a:extLst>
                    </a:blip>
                    <a:srcRect r="19061" b="18795"/>
                    <a:stretch/>
                  </pic:blipFill>
                  <pic:spPr bwMode="auto">
                    <a:xfrm>
                      <a:off x="0" y="0"/>
                      <a:ext cx="6050181" cy="1152416"/>
                    </a:xfrm>
                    <a:prstGeom prst="rect">
                      <a:avLst/>
                    </a:prstGeom>
                    <a:noFill/>
                    <a:ln>
                      <a:noFill/>
                    </a:ln>
                    <a:extLst>
                      <a:ext uri="{53640926-AAD7-44D8-BBD7-CCE9431645EC}">
                        <a14:shadowObscured xmlns:a14="http://schemas.microsoft.com/office/drawing/2010/main"/>
                      </a:ext>
                    </a:extLst>
                  </pic:spPr>
                </pic:pic>
              </a:graphicData>
            </a:graphic>
          </wp:inline>
        </w:drawing>
      </w:r>
    </w:p>
    <w:p w14:paraId="0825E346" w14:textId="4090F31E" w:rsidR="00962D77" w:rsidRPr="00635C93" w:rsidRDefault="00635C93" w:rsidP="00554CB9">
      <w:pPr>
        <w:rPr>
          <w:rFonts w:eastAsia="Aptos" w:cs="Arial"/>
          <w:sz w:val="18"/>
          <w:szCs w:val="18"/>
        </w:rPr>
      </w:pPr>
      <w:r>
        <w:rPr>
          <w:rFonts w:eastAsia="Aptos" w:cs="Arial"/>
          <w:sz w:val="18"/>
          <w:szCs w:val="18"/>
        </w:rPr>
        <w:t xml:space="preserve">  </w:t>
      </w:r>
      <w:r w:rsidR="00575C34" w:rsidRPr="006F3A23">
        <w:rPr>
          <w:rFonts w:eastAsia="Aptos" w:cs="Arial"/>
          <w:b/>
          <w:bCs/>
          <w:sz w:val="18"/>
          <w:szCs w:val="18"/>
        </w:rPr>
        <w:t>Figu</w:t>
      </w:r>
      <w:r w:rsidR="007C557B" w:rsidRPr="006F3A23">
        <w:rPr>
          <w:rFonts w:eastAsia="Aptos" w:cs="Arial"/>
          <w:b/>
          <w:bCs/>
          <w:sz w:val="18"/>
          <w:szCs w:val="18"/>
        </w:rPr>
        <w:t>r</w:t>
      </w:r>
      <w:r w:rsidR="00575C34" w:rsidRPr="006F3A23">
        <w:rPr>
          <w:rFonts w:eastAsia="Aptos" w:cs="Arial"/>
          <w:b/>
          <w:bCs/>
          <w:sz w:val="18"/>
          <w:szCs w:val="18"/>
        </w:rPr>
        <w:t>e S1:</w:t>
      </w:r>
      <w:r w:rsidR="00575C34" w:rsidRPr="00635C93">
        <w:rPr>
          <w:rFonts w:eastAsia="Aptos" w:cs="Arial"/>
          <w:sz w:val="18"/>
          <w:szCs w:val="18"/>
        </w:rPr>
        <w:t xml:space="preserve"> LCMS chromatogram of </w:t>
      </w:r>
      <w:r w:rsidRPr="00635C93">
        <w:rPr>
          <w:rFonts w:eastAsia="Aptos" w:cs="Arial"/>
          <w:sz w:val="18"/>
          <w:szCs w:val="18"/>
        </w:rPr>
        <w:t>GSK5112992A</w:t>
      </w:r>
    </w:p>
    <w:p w14:paraId="2DE5AE65" w14:textId="77777777" w:rsidR="00915CFB" w:rsidRDefault="00915CFB" w:rsidP="00554CB9">
      <w:pPr>
        <w:rPr>
          <w:rFonts w:eastAsia="Aptos" w:cs="Arial"/>
          <w:b/>
          <w:bCs/>
          <w:szCs w:val="24"/>
        </w:rPr>
      </w:pPr>
    </w:p>
    <w:p w14:paraId="346089E6" w14:textId="092309DB" w:rsidR="00962D77" w:rsidRDefault="00962D77" w:rsidP="00554CB9">
      <w:pPr>
        <w:rPr>
          <w:rFonts w:eastAsia="Aptos" w:cs="Arial"/>
          <w:szCs w:val="24"/>
        </w:rPr>
      </w:pPr>
      <w:r>
        <w:rPr>
          <w:rFonts w:eastAsia="Aptos" w:cs="Arial"/>
          <w:b/>
          <w:bCs/>
          <w:szCs w:val="24"/>
        </w:rPr>
        <w:t>LCMS trace after nitrile hydrolysis.</w:t>
      </w:r>
      <w:r w:rsidR="00EA4B51">
        <w:rPr>
          <w:rFonts w:eastAsia="Aptos" w:cs="Arial"/>
          <w:b/>
          <w:bCs/>
          <w:szCs w:val="24"/>
        </w:rPr>
        <w:t xml:space="preserve"> </w:t>
      </w:r>
      <w:r w:rsidR="00EA4B51">
        <w:rPr>
          <w:rFonts w:eastAsia="Aptos" w:cs="Arial"/>
          <w:szCs w:val="24"/>
        </w:rPr>
        <w:t>Peak at 0.35 min</w:t>
      </w:r>
      <w:r w:rsidR="001A58CB">
        <w:rPr>
          <w:rFonts w:eastAsia="Aptos" w:cs="Arial"/>
          <w:szCs w:val="24"/>
        </w:rPr>
        <w:t xml:space="preserve"> in </w:t>
      </w:r>
      <w:r w:rsidR="001A58CB" w:rsidRPr="001A58CB">
        <w:rPr>
          <w:rFonts w:eastAsia="Aptos" w:cs="Arial"/>
          <w:b/>
          <w:bCs/>
          <w:szCs w:val="24"/>
        </w:rPr>
        <w:t>Figure S2</w:t>
      </w:r>
      <w:r w:rsidR="00EA4B51">
        <w:rPr>
          <w:rFonts w:eastAsia="Aptos" w:cs="Arial"/>
          <w:szCs w:val="24"/>
        </w:rPr>
        <w:t xml:space="preserve"> corresponds to BTMG. Peak at 1.17 min is overlapping N-methyl carbazole and GSK4183733</w:t>
      </w:r>
      <w:r w:rsidR="00BC1830">
        <w:rPr>
          <w:rFonts w:eastAsia="Aptos" w:cs="Arial"/>
          <w:szCs w:val="24"/>
        </w:rPr>
        <w:t>A</w:t>
      </w:r>
      <w:r w:rsidR="005669BC">
        <w:rPr>
          <w:rFonts w:eastAsia="Aptos" w:cs="Arial"/>
          <w:szCs w:val="24"/>
        </w:rPr>
        <w:t xml:space="preserve">. Peak at 1.34 min </w:t>
      </w:r>
      <w:r w:rsidR="005132CD">
        <w:rPr>
          <w:rFonts w:eastAsia="Aptos" w:cs="Arial"/>
          <w:szCs w:val="24"/>
        </w:rPr>
        <w:t>corresponds to proteodehalogenated iodo-niraparib.</w:t>
      </w:r>
    </w:p>
    <w:p w14:paraId="5099E44B" w14:textId="4E6EE407" w:rsidR="003E44D6" w:rsidRPr="00EA4B51" w:rsidRDefault="009C00AA" w:rsidP="00554CB9">
      <w:pPr>
        <w:rPr>
          <w:rFonts w:eastAsia="Aptos" w:cs="Arial"/>
          <w:szCs w:val="24"/>
        </w:rPr>
      </w:pPr>
      <w:r>
        <w:rPr>
          <w:rFonts w:eastAsia="Aptos" w:cs="Arial"/>
          <w:noProof/>
          <w:szCs w:val="24"/>
        </w:rPr>
        <mc:AlternateContent>
          <mc:Choice Requires="wps">
            <w:drawing>
              <wp:anchor distT="0" distB="0" distL="114300" distR="114300" simplePos="0" relativeHeight="251657728" behindDoc="0" locked="0" layoutInCell="1" allowOverlap="1" wp14:anchorId="402F2BF0" wp14:editId="1C64AE9E">
                <wp:simplePos x="0" y="0"/>
                <wp:positionH relativeFrom="column">
                  <wp:posOffset>-15903</wp:posOffset>
                </wp:positionH>
                <wp:positionV relativeFrom="paragraph">
                  <wp:posOffset>78519</wp:posOffset>
                </wp:positionV>
                <wp:extent cx="6150058" cy="1419308"/>
                <wp:effectExtent l="0" t="0" r="22225" b="28575"/>
                <wp:wrapNone/>
                <wp:docPr id="605827908" name="Rectangle 17"/>
                <wp:cNvGraphicFramePr/>
                <a:graphic xmlns:a="http://schemas.openxmlformats.org/drawingml/2006/main">
                  <a:graphicData uri="http://schemas.microsoft.com/office/word/2010/wordprocessingShape">
                    <wps:wsp>
                      <wps:cNvSpPr/>
                      <wps:spPr>
                        <a:xfrm>
                          <a:off x="0" y="0"/>
                          <a:ext cx="6150058" cy="1419308"/>
                        </a:xfrm>
                        <a:prstGeom prst="rect">
                          <a:avLst/>
                        </a:prstGeom>
                        <a:noFill/>
                        <a:ln w="9525">
                          <a:solidFill>
                            <a:schemeClr val="tx1"/>
                          </a:solidFill>
                        </a:ln>
                      </wps:spPr>
                      <wps:style>
                        <a:lnRef idx="2">
                          <a:schemeClr val="accent1">
                            <a:shade val="15000"/>
                          </a:schemeClr>
                        </a:lnRef>
                        <a:fillRef idx="1">
                          <a:schemeClr val="accent1"/>
                        </a:fillRef>
                        <a:effectRef idx="0">
                          <a:schemeClr val="accent1"/>
                        </a:effectRef>
                        <a:fontRef idx="minor">
                          <a:schemeClr val="lt1"/>
                        </a:fontRef>
                      </wps:style>
                      <wps:bodyPr rot="0" spcFirstLastPara="0" vertOverflow="overflow" horzOverflow="overflow" vert="horz" wrap="square" lIns="91440" tIns="45720" rIns="91440" bIns="45720" numCol="1" spcCol="0" rtlCol="0" fromWordArt="0" anchor="ctr" anchorCtr="0" forceAA="0" compatLnSpc="1">
                        <a:prstTxWarp prst="textNoShape">
                          <a:avLst/>
                        </a:prstTxWarp>
                        <a:noAutofit/>
                      </wps:bodyPr>
                    </wps:wsp>
                  </a:graphicData>
                </a:graphic>
                <wp14:sizeRelH relativeFrom="margin">
                  <wp14:pctWidth>0</wp14:pctWidth>
                </wp14:sizeRelH>
              </wp:anchor>
            </w:drawing>
          </mc:Choice>
          <mc:Fallback>
            <w:pict>
              <v:rect w14:anchorId="7C420B93" id="Rectangle 17" o:spid="_x0000_s1026" style="position:absolute;margin-left:-1.25pt;margin-top:6.2pt;width:484.25pt;height:111.75pt;z-index:251657728;visibility:visible;mso-wrap-style:square;mso-width-percent:0;mso-wrap-distance-left:9pt;mso-wrap-distance-top:0;mso-wrap-distance-right:9pt;mso-wrap-distance-bottom:0;mso-position-horizontal:absolute;mso-position-horizontal-relative:text;mso-position-vertical:absolute;mso-position-vertical-relative:text;mso-width-percent:0;mso-width-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AuoxirgQIAAGgFAAAOAAAAZHJzL2Uyb0RvYy54bWysVE1v2zAMvQ/YfxB0X21nSdcGdYqgRYcB&#10;RVusHXpWZCk2IIsapcTJfv0o2XGCrthh2EWWTPKRfPy4ut61hm0V+gZsyYuznDNlJVSNXZf8x8vd&#10;pwvOfBC2EgasKvleeX69+PjhqnNzNYEaTKWQEYj1886VvA7BzbPMy1q1wp+BU5aEGrAVgZ64zioU&#10;HaG3Jpvk+XnWAVYOQSrv6e9tL+SLhK+1kuFRa68CMyWn2EI6MZ2reGaLKzFfo3B1I4cwxD9E0YrG&#10;ktMR6lYEwTbY/AHVNhLBgw5nEtoMtG6kSjlQNkX+JpvnWjiVciFyvBtp8v8PVj5sn90TEg2d83NP&#10;15jFTmMbvxQf2yWy9iNZaheYpJ/nxSzPZ1ReSbJiWlx+zi8indnR3KEPXxW0LF5KjlSNRJLY3vvQ&#10;qx5UojcLd40xqSLGsq7kl7PJLBl4ME0VhVEt9Ya6Mci2gqoadsXg9kSLgjCWYjkmlW5hb1SEMPa7&#10;0qypKI1J7yD22xFTSKlsKHpRLSrVu4oZp5Yh+DGKlHECjMiaghyxB4D3sfv8B/1oqlK7jsb53wLr&#10;jUeL5BlsGI3bxgK+B2Aoq8Fzr38gqacmsrSCav+EDKEfFu/kXUP1uxc+PAmk6aA5ookPj3RoA1Qn&#10;GG6c1YC/3vsf9alpScpZR9NWcv9zI1BxZr5ZaufLYjqN45ke09mXCT3wVLI6ldhNewNU+oJ2i5Pp&#10;GvWDOVw1QvtKi2EZvZJIWEm+Sy4DHh43od8CtFqkWi6TGo2kE+HePjsZwSOrsT9fdq8C3dDEgfr/&#10;AQ6TKeZvernXjZYWlpsAukmNfuR14JvGOTXOsHrivjh9J63jglz8BgAA//8DAFBLAwQUAAYACAAA&#10;ACEAmU9uT90AAAAJAQAADwAAAGRycy9kb3ducmV2LnhtbEyPzU7DMBCE70i8g7VIXFDr4NKoDXEq&#10;hMQxSLQ8gBsvcVT/NXba8PYsJzjuzGj2m3o3O8suOKYheAmPywIY+i7owfcSPg9viw2wlJXXygaP&#10;Er4xwa65valVpcPVf+Bln3tGJT5VSoLJOVacp86gU2kZInryvsLoVKZz7Lke1ZXKneWiKEru1ODp&#10;g1ERXw12p/3kJMzT5nxup5MzuGrtg8jxvY1Ryvu7+eUZWMY5/4XhF5/QoSGmY5i8TsxKWIg1JUkX&#10;T8DI35YlbTtKEKv1FnhT8/8Lmh8AAAD//wMAUEsBAi0AFAAGAAgAAAAhALaDOJL+AAAA4QEAABMA&#10;AAAAAAAAAAAAAAAAAAAAAFtDb250ZW50X1R5cGVzXS54bWxQSwECLQAUAAYACAAAACEAOP0h/9YA&#10;AACUAQAACwAAAAAAAAAAAAAAAAAvAQAAX3JlbHMvLnJlbHNQSwECLQAUAAYACAAAACEALqMYq4EC&#10;AABoBQAADgAAAAAAAAAAAAAAAAAuAgAAZHJzL2Uyb0RvYy54bWxQSwECLQAUAAYACAAAACEAmU9u&#10;T90AAAAJAQAADwAAAAAAAAAAAAAAAADbBAAAZHJzL2Rvd25yZXYueG1sUEsFBgAAAAAEAAQA8wAA&#10;AOUFAAAAAA==&#10;" filled="f" strokecolor="black [3213]"/>
            </w:pict>
          </mc:Fallback>
        </mc:AlternateContent>
      </w:r>
    </w:p>
    <w:p w14:paraId="5547AE0C" w14:textId="5403764B" w:rsidR="00962D77" w:rsidRDefault="00EA4B51" w:rsidP="00554CB9">
      <w:pPr>
        <w:rPr>
          <w:rFonts w:eastAsia="Aptos" w:cs="Arial"/>
          <w:szCs w:val="24"/>
        </w:rPr>
      </w:pPr>
      <w:r w:rsidRPr="00EA4B51">
        <w:rPr>
          <w:rFonts w:eastAsia="Aptos" w:cs="Arial"/>
          <w:noProof/>
          <w:szCs w:val="24"/>
        </w:rPr>
        <w:drawing>
          <wp:inline distT="0" distB="0" distL="0" distR="0" wp14:anchorId="163ECA26" wp14:editId="161892C5">
            <wp:extent cx="6130456" cy="1162461"/>
            <wp:effectExtent l="0" t="0" r="3810" b="0"/>
            <wp:docPr id="576570571" name="Picture 2"/>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11"/>
                    <pic:cNvPicPr>
                      <a:picLocks noChangeAspect="1" noChangeArrowheads="1"/>
                    </pic:cNvPicPr>
                  </pic:nvPicPr>
                  <pic:blipFill rotWithShape="1">
                    <a:blip r:embed="rId25">
                      <a:extLst>
                        <a:ext uri="{28A0092B-C50C-407E-A947-70E740481C1C}">
                          <a14:useLocalDpi xmlns:a14="http://schemas.microsoft.com/office/drawing/2010/main" val="0"/>
                        </a:ext>
                      </a:extLst>
                    </a:blip>
                    <a:srcRect r="19711" b="19809"/>
                    <a:stretch/>
                  </pic:blipFill>
                  <pic:spPr bwMode="auto">
                    <a:xfrm>
                      <a:off x="0" y="0"/>
                      <a:ext cx="6159086" cy="1167890"/>
                    </a:xfrm>
                    <a:prstGeom prst="rect">
                      <a:avLst/>
                    </a:prstGeom>
                    <a:noFill/>
                    <a:ln>
                      <a:noFill/>
                    </a:ln>
                    <a:extLst>
                      <a:ext uri="{53640926-AAD7-44D8-BBD7-CCE9431645EC}">
                        <a14:shadowObscured xmlns:a14="http://schemas.microsoft.com/office/drawing/2010/main"/>
                      </a:ext>
                    </a:extLst>
                  </pic:spPr>
                </pic:pic>
              </a:graphicData>
            </a:graphic>
          </wp:inline>
        </w:drawing>
      </w:r>
    </w:p>
    <w:p w14:paraId="44FABDF8" w14:textId="1F46CA74" w:rsidR="009C00AA" w:rsidRPr="00635C93" w:rsidRDefault="009C00AA" w:rsidP="009C00AA">
      <w:pPr>
        <w:rPr>
          <w:rFonts w:eastAsia="Aptos" w:cs="Arial"/>
          <w:sz w:val="18"/>
          <w:szCs w:val="18"/>
        </w:rPr>
      </w:pPr>
      <w:r>
        <w:rPr>
          <w:rFonts w:eastAsia="Aptos" w:cs="Arial"/>
          <w:sz w:val="18"/>
          <w:szCs w:val="18"/>
        </w:rPr>
        <w:t xml:space="preserve">  </w:t>
      </w:r>
      <w:r w:rsidRPr="006F3A23">
        <w:rPr>
          <w:rFonts w:eastAsia="Aptos" w:cs="Arial"/>
          <w:b/>
          <w:bCs/>
          <w:sz w:val="18"/>
          <w:szCs w:val="18"/>
        </w:rPr>
        <w:t>Figu</w:t>
      </w:r>
      <w:r w:rsidR="007C557B" w:rsidRPr="006F3A23">
        <w:rPr>
          <w:rFonts w:eastAsia="Aptos" w:cs="Arial"/>
          <w:b/>
          <w:bCs/>
          <w:sz w:val="18"/>
          <w:szCs w:val="18"/>
        </w:rPr>
        <w:t>r</w:t>
      </w:r>
      <w:r w:rsidRPr="006F3A23">
        <w:rPr>
          <w:rFonts w:eastAsia="Aptos" w:cs="Arial"/>
          <w:b/>
          <w:bCs/>
          <w:sz w:val="18"/>
          <w:szCs w:val="18"/>
        </w:rPr>
        <w:t>e S2:</w:t>
      </w:r>
      <w:r w:rsidRPr="00635C93">
        <w:rPr>
          <w:rFonts w:eastAsia="Aptos" w:cs="Arial"/>
          <w:sz w:val="18"/>
          <w:szCs w:val="18"/>
        </w:rPr>
        <w:t xml:space="preserve"> LCMS chromatogram of GSK</w:t>
      </w:r>
      <w:r>
        <w:rPr>
          <w:rFonts w:eastAsia="Aptos" w:cs="Arial"/>
          <w:sz w:val="18"/>
          <w:szCs w:val="18"/>
        </w:rPr>
        <w:t>4183733</w:t>
      </w:r>
      <w:r w:rsidRPr="00635C93">
        <w:rPr>
          <w:rFonts w:eastAsia="Aptos" w:cs="Arial"/>
          <w:sz w:val="18"/>
          <w:szCs w:val="18"/>
        </w:rPr>
        <w:t>A</w:t>
      </w:r>
    </w:p>
    <w:p w14:paraId="159C1E60" w14:textId="1B84E59B" w:rsidR="00962D77" w:rsidRDefault="00962D77" w:rsidP="00554CB9">
      <w:pPr>
        <w:rPr>
          <w:rFonts w:eastAsia="Aptos" w:cs="Arial"/>
          <w:szCs w:val="24"/>
        </w:rPr>
      </w:pPr>
    </w:p>
    <w:p w14:paraId="1C4F7C72" w14:textId="084974B8" w:rsidR="00962D77" w:rsidRDefault="005132CD" w:rsidP="00554CB9">
      <w:pPr>
        <w:rPr>
          <w:rFonts w:eastAsia="Aptos" w:cs="Arial"/>
          <w:szCs w:val="24"/>
        </w:rPr>
      </w:pPr>
      <w:r>
        <w:rPr>
          <w:rFonts w:eastAsia="Aptos" w:cs="Arial"/>
          <w:b/>
          <w:bCs/>
          <w:szCs w:val="24"/>
        </w:rPr>
        <w:t>LCMS trace after Boc-deprotection.</w:t>
      </w:r>
      <w:r>
        <w:rPr>
          <w:rFonts w:eastAsia="Aptos" w:cs="Arial"/>
          <w:szCs w:val="24"/>
        </w:rPr>
        <w:t xml:space="preserve"> </w:t>
      </w:r>
      <w:r w:rsidR="00CD48C5">
        <w:rPr>
          <w:rFonts w:eastAsia="Aptos" w:cs="Arial"/>
          <w:szCs w:val="24"/>
        </w:rPr>
        <w:t xml:space="preserve">In </w:t>
      </w:r>
      <w:r w:rsidR="00CD48C5" w:rsidRPr="00CD48C5">
        <w:rPr>
          <w:rFonts w:eastAsia="Aptos" w:cs="Arial"/>
          <w:b/>
          <w:bCs/>
          <w:szCs w:val="24"/>
        </w:rPr>
        <w:t>Figure S3</w:t>
      </w:r>
      <w:r w:rsidR="00CD48C5">
        <w:rPr>
          <w:rFonts w:eastAsia="Aptos" w:cs="Arial"/>
          <w:szCs w:val="24"/>
        </w:rPr>
        <w:t>, the LCMS chromatogram</w:t>
      </w:r>
      <w:r w:rsidR="00873244">
        <w:rPr>
          <w:rFonts w:eastAsia="Aptos" w:cs="Arial"/>
          <w:szCs w:val="24"/>
        </w:rPr>
        <w:t xml:space="preserve"> has a p</w:t>
      </w:r>
      <w:r w:rsidR="00107326">
        <w:rPr>
          <w:rFonts w:eastAsia="Aptos" w:cs="Arial"/>
          <w:szCs w:val="24"/>
        </w:rPr>
        <w:t xml:space="preserve">eak at </w:t>
      </w:r>
      <w:r w:rsidR="00186C8F">
        <w:rPr>
          <w:rFonts w:eastAsia="Aptos" w:cs="Arial"/>
          <w:szCs w:val="24"/>
        </w:rPr>
        <w:t>0.35 min</w:t>
      </w:r>
      <w:r w:rsidR="00873244">
        <w:rPr>
          <w:rFonts w:eastAsia="Aptos" w:cs="Arial"/>
          <w:szCs w:val="24"/>
        </w:rPr>
        <w:t>,</w:t>
      </w:r>
      <w:r w:rsidR="00186C8F">
        <w:rPr>
          <w:rFonts w:eastAsia="Aptos" w:cs="Arial"/>
          <w:szCs w:val="24"/>
        </w:rPr>
        <w:t xml:space="preserve"> correspond</w:t>
      </w:r>
      <w:r w:rsidR="00FB3D1C">
        <w:rPr>
          <w:rFonts w:eastAsia="Aptos" w:cs="Arial"/>
          <w:szCs w:val="24"/>
        </w:rPr>
        <w:t>ing</w:t>
      </w:r>
      <w:r w:rsidR="00186C8F">
        <w:rPr>
          <w:rFonts w:eastAsia="Aptos" w:cs="Arial"/>
          <w:szCs w:val="24"/>
        </w:rPr>
        <w:t xml:space="preserve"> to BTMG. Peak at </w:t>
      </w:r>
      <w:r w:rsidR="0014314C">
        <w:rPr>
          <w:rFonts w:eastAsia="Aptos" w:cs="Arial"/>
          <w:szCs w:val="24"/>
        </w:rPr>
        <w:t xml:space="preserve">0.54 min corresponds to Niraparib. Peak at 0.63 min </w:t>
      </w:r>
      <w:r w:rsidR="00F03202">
        <w:rPr>
          <w:rFonts w:eastAsia="Aptos" w:cs="Arial"/>
          <w:szCs w:val="24"/>
        </w:rPr>
        <w:t>corresponds</w:t>
      </w:r>
      <w:r w:rsidR="0014314C">
        <w:rPr>
          <w:rFonts w:eastAsia="Aptos" w:cs="Arial"/>
          <w:szCs w:val="24"/>
        </w:rPr>
        <w:t xml:space="preserve"> to </w:t>
      </w:r>
      <w:r w:rsidR="000F3AC0">
        <w:rPr>
          <w:rFonts w:eastAsia="Aptos" w:cs="Arial"/>
          <w:szCs w:val="24"/>
        </w:rPr>
        <w:t>de-Boc</w:t>
      </w:r>
      <w:r w:rsidR="003A56EC">
        <w:rPr>
          <w:rFonts w:eastAsia="Aptos" w:cs="Arial"/>
          <w:szCs w:val="24"/>
        </w:rPr>
        <w:t xml:space="preserve"> proteodehalogenated Niraparib. Peak at 1.17 corresponds to </w:t>
      </w:r>
      <w:r w:rsidR="000A1C4A">
        <w:rPr>
          <w:rFonts w:eastAsia="Aptos" w:cs="Arial"/>
          <w:szCs w:val="24"/>
        </w:rPr>
        <w:t>N-methyl carbazole.</w:t>
      </w:r>
    </w:p>
    <w:p w14:paraId="09CEFA13" w14:textId="5677A069" w:rsidR="00D92A7D" w:rsidRPr="005132CD" w:rsidRDefault="00D92A7D" w:rsidP="00554CB9">
      <w:pPr>
        <w:rPr>
          <w:rFonts w:eastAsia="Aptos" w:cs="Arial"/>
          <w:szCs w:val="24"/>
        </w:rPr>
      </w:pPr>
      <w:r>
        <w:rPr>
          <w:rFonts w:eastAsia="Aptos" w:cs="Arial"/>
          <w:noProof/>
          <w:szCs w:val="24"/>
        </w:rPr>
        <mc:AlternateContent>
          <mc:Choice Requires="wps">
            <w:drawing>
              <wp:anchor distT="0" distB="0" distL="114300" distR="114300" simplePos="0" relativeHeight="251659776" behindDoc="0" locked="0" layoutInCell="1" allowOverlap="1" wp14:anchorId="124B14E5" wp14:editId="2CF28194">
                <wp:simplePos x="0" y="0"/>
                <wp:positionH relativeFrom="column">
                  <wp:posOffset>-26587</wp:posOffset>
                </wp:positionH>
                <wp:positionV relativeFrom="paragraph">
                  <wp:posOffset>114134</wp:posOffset>
                </wp:positionV>
                <wp:extent cx="6194066" cy="1419308"/>
                <wp:effectExtent l="0" t="0" r="16510" b="28575"/>
                <wp:wrapNone/>
                <wp:docPr id="1635491357" name="Rectangle 17"/>
                <wp:cNvGraphicFramePr/>
                <a:graphic xmlns:a="http://schemas.openxmlformats.org/drawingml/2006/main">
                  <a:graphicData uri="http://schemas.microsoft.com/office/word/2010/wordprocessingShape">
                    <wps:wsp>
                      <wps:cNvSpPr/>
                      <wps:spPr>
                        <a:xfrm>
                          <a:off x="0" y="0"/>
                          <a:ext cx="6194066" cy="1419308"/>
                        </a:xfrm>
                        <a:prstGeom prst="rect">
                          <a:avLst/>
                        </a:prstGeom>
                        <a:noFill/>
                        <a:ln w="9525">
                          <a:solidFill>
                            <a:schemeClr val="tx1"/>
                          </a:solidFill>
                        </a:ln>
                      </wps:spPr>
                      <wps:style>
                        <a:lnRef idx="2">
                          <a:schemeClr val="accent1">
                            <a:shade val="15000"/>
                          </a:schemeClr>
                        </a:lnRef>
                        <a:fillRef idx="1">
                          <a:schemeClr val="accent1"/>
                        </a:fillRef>
                        <a:effectRef idx="0">
                          <a:schemeClr val="accent1"/>
                        </a:effectRef>
                        <a:fontRef idx="minor">
                          <a:schemeClr val="lt1"/>
                        </a:fontRef>
                      </wps:style>
                      <wps:bodyPr rot="0" spcFirstLastPara="0" vertOverflow="overflow" horzOverflow="overflow" vert="horz" wrap="square" lIns="91440" tIns="45720" rIns="91440" bIns="45720" numCol="1" spcCol="0" rtlCol="0" fromWordArt="0" anchor="ctr" anchorCtr="0" forceAA="0" compatLnSpc="1">
                        <a:prstTxWarp prst="textNoShape">
                          <a:avLst/>
                        </a:prstTxWarp>
                        <a:noAutofit/>
                      </wps:bodyPr>
                    </wps:wsp>
                  </a:graphicData>
                </a:graphic>
                <wp14:sizeRelH relativeFrom="margin">
                  <wp14:pctWidth>0</wp14:pctWidth>
                </wp14:sizeRelH>
              </wp:anchor>
            </w:drawing>
          </mc:Choice>
          <mc:Fallback>
            <w:pict>
              <v:rect w14:anchorId="150C8758" id="Rectangle 17" o:spid="_x0000_s1026" style="position:absolute;margin-left:-2.1pt;margin-top:9pt;width:487.7pt;height:111.75pt;z-index:251659776;visibility:visible;mso-wrap-style:square;mso-width-percent:0;mso-wrap-distance-left:9pt;mso-wrap-distance-top:0;mso-wrap-distance-right:9pt;mso-wrap-distance-bottom:0;mso-position-horizontal:absolute;mso-position-horizontal-relative:text;mso-position-vertical:absolute;mso-position-vertical-relative:text;mso-width-percent:0;mso-width-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ChrrrGgwIAAGgFAAAOAAAAZHJzL2Uyb0RvYy54bWysVE1v2zAMvQ/YfxB0X21nSdYEdYqgRYcB&#10;RVusHXpWZak2IIsapcTJfv0o2XGCrthh2EWWTPKRfPy4uNy1hm0V+gZsyYuznDNlJVSNfS35j6eb&#10;T+ec+SBsJQxYVfK98vxy9fHDReeWagI1mEohIxDrl50reR2CW2aZl7VqhT8DpywJNWArAj3xNatQ&#10;dITemmyS5/OsA6wcglTe09/rXshXCV9rJcO91l4FZkpOsYV0Yjpf4pmtLsTyFYWrGzmEIf4hilY0&#10;lpyOUNciCLbB5g+otpEIHnQ4k9BmoHUjVcqBsinyN9k81sKplAuR491Ik/9/sPJu++gekGjonF96&#10;usYsdhrb+KX42C6RtR/JUrvAJP2cF4tpPp9zJklWTIvF5/w80pkdzR368FVBy+Kl5EjVSCSJ7a0P&#10;vepBJXqzcNMYkypiLOtKvphNZsnAg2mqKIxqqTfUlUG2FVTVsCsGtydaFISxFMsxqXQLe6MihLHf&#10;lWZNRWlMegex346YQkplQ9GLalGp3lUxy/PUMgQ/RpEyToARWVOQI/YA8D52n/+gH01VatfROP9b&#10;YL3xaJE8gw2jcdtYwPcADGU1eO71DyT11ESWXqDaPyBD6IfFO3nTUP1uhQ8PAmk6aI5o4sM9HdoA&#10;1QmGG2c14K/3/kd9alqSctbRtJXc/9wIVJyZb5baeVFMp3E802M6+zKhB55KXk4ldtNeAZW+oN3i&#10;ZLpG/WAOV43QPtNiWEevJBJWku+Sy4CHx1XotwCtFqnW66RGI+lEuLWPTkbwyGrsz6fds0A3NHGg&#10;/r+Dw2SK5Zte7nWjpYX1JoBuUqMfeR34pnFOjTOsnrgvTt9J67ggV78BAAD//wMAUEsDBBQABgAI&#10;AAAAIQCR+VZb3AAAAAkBAAAPAAAAZHJzL2Rvd25yZXYueG1sTI/BTsMwEETvSPyDtUhcUOskFAgh&#10;ToWQOAaJwge4yRJHtddu7LTh71lOcNyZ0eybers4K044xdGTgnydgUDqfD/SoODz43VVgohJU6+t&#10;J1TwjRG2zeVFraven+kdT7s0CC6hWGkFJqVQSRk7g07HtQ9I7H35yenE5zTIftJnLndWFll2L50e&#10;iT8YHfDFYHfYzU7BMpfHYzsfnMHb1t4UKby1ISh1fbU8P4FIuKS/MPziMzo0zLT3M/VRWAWrTcFJ&#10;1kuexP7jQ87CXkGxye9ANrX8v6D5AQAA//8DAFBLAQItABQABgAIAAAAIQC2gziS/gAAAOEBAAAT&#10;AAAAAAAAAAAAAAAAAAAAAABbQ29udGVudF9UeXBlc10ueG1sUEsBAi0AFAAGAAgAAAAhADj9If/W&#10;AAAAlAEAAAsAAAAAAAAAAAAAAAAALwEAAF9yZWxzLy5yZWxzUEsBAi0AFAAGAAgAAAAhAKGuusaD&#10;AgAAaAUAAA4AAAAAAAAAAAAAAAAALgIAAGRycy9lMm9Eb2MueG1sUEsBAi0AFAAGAAgAAAAhAJH5&#10;VlvcAAAACQEAAA8AAAAAAAAAAAAAAAAA3QQAAGRycy9kb3ducmV2LnhtbFBLBQYAAAAABAAEAPMA&#10;AADmBQAAAAA=&#10;" filled="f" strokecolor="black [3213]"/>
            </w:pict>
          </mc:Fallback>
        </mc:AlternateContent>
      </w:r>
    </w:p>
    <w:p w14:paraId="502A405B" w14:textId="1FE308CD" w:rsidR="005132CD" w:rsidRDefault="009C253A" w:rsidP="00554CB9">
      <w:pPr>
        <w:rPr>
          <w:rFonts w:eastAsia="Aptos" w:cs="Arial"/>
          <w:szCs w:val="24"/>
        </w:rPr>
      </w:pPr>
      <w:r w:rsidRPr="009C253A">
        <w:rPr>
          <w:rFonts w:eastAsia="Aptos" w:cs="Arial"/>
          <w:noProof/>
          <w:szCs w:val="24"/>
        </w:rPr>
        <w:drawing>
          <wp:inline distT="0" distB="0" distL="0" distR="0" wp14:anchorId="4152993F" wp14:editId="6F9F5C25">
            <wp:extent cx="6110577" cy="1180731"/>
            <wp:effectExtent l="0" t="0" r="5080" b="0"/>
            <wp:docPr id="1826059305" name="Picture 3"/>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12"/>
                    <pic:cNvPicPr>
                      <a:picLocks noChangeAspect="1" noChangeArrowheads="1"/>
                    </pic:cNvPicPr>
                  </pic:nvPicPr>
                  <pic:blipFill rotWithShape="1">
                    <a:blip r:embed="rId26">
                      <a:extLst>
                        <a:ext uri="{28A0092B-C50C-407E-A947-70E740481C1C}">
                          <a14:useLocalDpi xmlns:a14="http://schemas.microsoft.com/office/drawing/2010/main" val="0"/>
                        </a:ext>
                      </a:extLst>
                    </a:blip>
                    <a:srcRect r="19551" b="18120"/>
                    <a:stretch/>
                  </pic:blipFill>
                  <pic:spPr bwMode="auto">
                    <a:xfrm>
                      <a:off x="0" y="0"/>
                      <a:ext cx="6252633" cy="1208180"/>
                    </a:xfrm>
                    <a:prstGeom prst="rect">
                      <a:avLst/>
                    </a:prstGeom>
                    <a:noFill/>
                    <a:ln>
                      <a:noFill/>
                    </a:ln>
                    <a:extLst>
                      <a:ext uri="{53640926-AAD7-44D8-BBD7-CCE9431645EC}">
                        <a14:shadowObscured xmlns:a14="http://schemas.microsoft.com/office/drawing/2010/main"/>
                      </a:ext>
                    </a:extLst>
                  </pic:spPr>
                </pic:pic>
              </a:graphicData>
            </a:graphic>
          </wp:inline>
        </w:drawing>
      </w:r>
    </w:p>
    <w:p w14:paraId="37B0C7AC" w14:textId="5ED48E28" w:rsidR="00D92A7D" w:rsidRPr="00635C93" w:rsidRDefault="00D92A7D" w:rsidP="00D92A7D">
      <w:pPr>
        <w:rPr>
          <w:rFonts w:eastAsia="Aptos" w:cs="Arial"/>
          <w:sz w:val="18"/>
          <w:szCs w:val="18"/>
        </w:rPr>
      </w:pPr>
      <w:r>
        <w:rPr>
          <w:rFonts w:eastAsia="Aptos" w:cs="Arial"/>
          <w:sz w:val="18"/>
          <w:szCs w:val="18"/>
        </w:rPr>
        <w:t xml:space="preserve">  </w:t>
      </w:r>
      <w:r w:rsidRPr="006F3A23">
        <w:rPr>
          <w:rFonts w:eastAsia="Aptos" w:cs="Arial"/>
          <w:b/>
          <w:bCs/>
          <w:sz w:val="18"/>
          <w:szCs w:val="18"/>
        </w:rPr>
        <w:t>Figu</w:t>
      </w:r>
      <w:r w:rsidR="007C557B" w:rsidRPr="006F3A23">
        <w:rPr>
          <w:rFonts w:eastAsia="Aptos" w:cs="Arial"/>
          <w:b/>
          <w:bCs/>
          <w:sz w:val="18"/>
          <w:szCs w:val="18"/>
        </w:rPr>
        <w:t>r</w:t>
      </w:r>
      <w:r w:rsidRPr="006F3A23">
        <w:rPr>
          <w:rFonts w:eastAsia="Aptos" w:cs="Arial"/>
          <w:b/>
          <w:bCs/>
          <w:sz w:val="18"/>
          <w:szCs w:val="18"/>
        </w:rPr>
        <w:t>e S</w:t>
      </w:r>
      <w:r w:rsidR="00855922" w:rsidRPr="006F3A23">
        <w:rPr>
          <w:rFonts w:eastAsia="Aptos" w:cs="Arial"/>
          <w:b/>
          <w:bCs/>
          <w:sz w:val="18"/>
          <w:szCs w:val="18"/>
        </w:rPr>
        <w:t>3</w:t>
      </w:r>
      <w:r w:rsidRPr="006F3A23">
        <w:rPr>
          <w:rFonts w:eastAsia="Aptos" w:cs="Arial"/>
          <w:b/>
          <w:bCs/>
          <w:sz w:val="18"/>
          <w:szCs w:val="18"/>
        </w:rPr>
        <w:t>:</w:t>
      </w:r>
      <w:r w:rsidRPr="00635C93">
        <w:rPr>
          <w:rFonts w:eastAsia="Aptos" w:cs="Arial"/>
          <w:sz w:val="18"/>
          <w:szCs w:val="18"/>
        </w:rPr>
        <w:t xml:space="preserve"> LCMS chromatogram of </w:t>
      </w:r>
      <w:r w:rsidR="006B1ECC" w:rsidRPr="006B1ECC">
        <w:rPr>
          <w:bCs/>
          <w:sz w:val="18"/>
          <w:szCs w:val="18"/>
        </w:rPr>
        <w:t>GSK3985771C (Niraparib)</w:t>
      </w:r>
      <w:r w:rsidR="006B1ECC" w:rsidRPr="00F617BA">
        <w:rPr>
          <w:bCs/>
          <w:szCs w:val="21"/>
        </w:rPr>
        <w:t xml:space="preserve"> </w:t>
      </w:r>
    </w:p>
    <w:p w14:paraId="657B7479" w14:textId="2938B6A4" w:rsidR="00962D77" w:rsidRPr="00962D77" w:rsidRDefault="00D92A7D" w:rsidP="00554CB9">
      <w:pPr>
        <w:rPr>
          <w:rFonts w:eastAsia="Aptos" w:cs="Arial"/>
          <w:szCs w:val="24"/>
        </w:rPr>
      </w:pPr>
      <w:r>
        <w:rPr>
          <w:rFonts w:eastAsia="Aptos" w:cs="Arial"/>
          <w:szCs w:val="24"/>
        </w:rPr>
        <w:t xml:space="preserve"> </w:t>
      </w:r>
    </w:p>
    <w:p w14:paraId="4E0C4FB1" w14:textId="67EBA722" w:rsidR="00554CB9" w:rsidRDefault="00554CB9" w:rsidP="00D25526">
      <w:pPr>
        <w:widowControl w:val="0"/>
        <w:spacing w:before="120" w:after="120" w:line="276" w:lineRule="auto"/>
        <w:outlineLvl w:val="2"/>
        <w:rPr>
          <w:i/>
          <w:color w:val="0E2841" w:themeColor="text2"/>
          <w:sz w:val="18"/>
          <w:szCs w:val="18"/>
        </w:rPr>
      </w:pPr>
    </w:p>
    <w:p w14:paraId="1321B62E" w14:textId="0F68BD24" w:rsidR="00D25526" w:rsidRPr="00E80F85" w:rsidRDefault="00D25526" w:rsidP="00D25526">
      <w:pPr>
        <w:widowControl w:val="0"/>
        <w:spacing w:before="120" w:after="120" w:line="276" w:lineRule="auto"/>
        <w:outlineLvl w:val="2"/>
        <w:rPr>
          <w:rFonts w:cstheme="minorHAnsi"/>
          <w:b/>
          <w:bCs/>
          <w:color w:val="000000" w:themeColor="text1"/>
          <w:szCs w:val="24"/>
        </w:rPr>
      </w:pPr>
      <w:r w:rsidRPr="00E80F85">
        <w:rPr>
          <w:rFonts w:cstheme="minorHAnsi"/>
          <w:b/>
          <w:bCs/>
          <w:color w:val="000000" w:themeColor="text1"/>
          <w:szCs w:val="24"/>
        </w:rPr>
        <w:t>Semi</w:t>
      </w:r>
      <w:r w:rsidR="00BF75E3">
        <w:rPr>
          <w:rFonts w:cstheme="minorHAnsi"/>
          <w:b/>
          <w:bCs/>
          <w:color w:val="000000" w:themeColor="text1"/>
          <w:szCs w:val="24"/>
        </w:rPr>
        <w:t>-</w:t>
      </w:r>
      <w:r w:rsidR="008024AF">
        <w:rPr>
          <w:rFonts w:cstheme="minorHAnsi"/>
          <w:b/>
          <w:bCs/>
          <w:color w:val="000000" w:themeColor="text1"/>
          <w:szCs w:val="24"/>
        </w:rPr>
        <w:t>P</w:t>
      </w:r>
      <w:r w:rsidR="00BF75E3" w:rsidRPr="00E80F85">
        <w:rPr>
          <w:rFonts w:cstheme="minorHAnsi"/>
          <w:b/>
          <w:bCs/>
          <w:color w:val="000000" w:themeColor="text1"/>
          <w:szCs w:val="24"/>
        </w:rPr>
        <w:t>rep</w:t>
      </w:r>
      <w:r w:rsidR="00BF75E3">
        <w:rPr>
          <w:rFonts w:cstheme="minorHAnsi"/>
          <w:b/>
          <w:bCs/>
          <w:color w:val="000000" w:themeColor="text1"/>
          <w:szCs w:val="24"/>
        </w:rPr>
        <w:t>arative</w:t>
      </w:r>
      <w:r w:rsidRPr="00E80F85">
        <w:rPr>
          <w:rFonts w:cstheme="minorHAnsi"/>
          <w:b/>
          <w:bCs/>
          <w:color w:val="000000" w:themeColor="text1"/>
          <w:szCs w:val="24"/>
        </w:rPr>
        <w:t xml:space="preserve"> </w:t>
      </w:r>
      <w:r w:rsidR="008024AF">
        <w:rPr>
          <w:rFonts w:cstheme="minorHAnsi"/>
          <w:b/>
          <w:bCs/>
          <w:color w:val="000000" w:themeColor="text1"/>
          <w:szCs w:val="24"/>
        </w:rPr>
        <w:t>P</w:t>
      </w:r>
      <w:r w:rsidRPr="00E80F85">
        <w:rPr>
          <w:rFonts w:cstheme="minorHAnsi"/>
          <w:b/>
          <w:bCs/>
          <w:color w:val="000000" w:themeColor="text1"/>
          <w:szCs w:val="24"/>
        </w:rPr>
        <w:t xml:space="preserve">urification </w:t>
      </w:r>
      <w:r w:rsidR="008024AF">
        <w:rPr>
          <w:rFonts w:cstheme="minorHAnsi"/>
          <w:b/>
          <w:bCs/>
          <w:color w:val="000000" w:themeColor="text1"/>
          <w:szCs w:val="24"/>
        </w:rPr>
        <w:t>U</w:t>
      </w:r>
      <w:r w:rsidRPr="00E80F85">
        <w:rPr>
          <w:rFonts w:cstheme="minorHAnsi"/>
          <w:b/>
          <w:bCs/>
          <w:color w:val="000000" w:themeColor="text1"/>
          <w:szCs w:val="24"/>
        </w:rPr>
        <w:t>s</w:t>
      </w:r>
      <w:r w:rsidR="007A1551">
        <w:rPr>
          <w:rFonts w:cstheme="minorHAnsi"/>
          <w:b/>
          <w:bCs/>
          <w:color w:val="000000" w:themeColor="text1"/>
          <w:szCs w:val="24"/>
        </w:rPr>
        <w:t>ed for</w:t>
      </w:r>
      <w:r w:rsidRPr="00E80F85">
        <w:rPr>
          <w:rFonts w:cstheme="minorHAnsi"/>
          <w:b/>
          <w:bCs/>
          <w:color w:val="000000" w:themeColor="text1"/>
          <w:szCs w:val="24"/>
        </w:rPr>
        <w:t xml:space="preserve"> </w:t>
      </w:r>
      <w:r w:rsidR="008024AF">
        <w:rPr>
          <w:rFonts w:cstheme="minorHAnsi"/>
          <w:b/>
          <w:bCs/>
          <w:color w:val="000000" w:themeColor="text1"/>
          <w:szCs w:val="24"/>
        </w:rPr>
        <w:t>R</w:t>
      </w:r>
      <w:r w:rsidRPr="00E80F85">
        <w:rPr>
          <w:rFonts w:cstheme="minorHAnsi"/>
          <w:b/>
          <w:bCs/>
          <w:color w:val="000000" w:themeColor="text1"/>
          <w:szCs w:val="24"/>
        </w:rPr>
        <w:t xml:space="preserve">eference </w:t>
      </w:r>
      <w:r w:rsidR="008024AF">
        <w:rPr>
          <w:rFonts w:cstheme="minorHAnsi"/>
          <w:b/>
          <w:bCs/>
          <w:color w:val="000000" w:themeColor="text1"/>
          <w:szCs w:val="24"/>
        </w:rPr>
        <w:t>S</w:t>
      </w:r>
      <w:r w:rsidRPr="00E80F85">
        <w:rPr>
          <w:rFonts w:cstheme="minorHAnsi"/>
          <w:b/>
          <w:bCs/>
          <w:color w:val="000000" w:themeColor="text1"/>
          <w:szCs w:val="24"/>
        </w:rPr>
        <w:t>tandard (</w:t>
      </w:r>
      <w:r w:rsidR="00BF75E3">
        <w:rPr>
          <w:rFonts w:cstheme="minorHAnsi"/>
          <w:b/>
          <w:bCs/>
          <w:color w:val="000000" w:themeColor="text1"/>
          <w:szCs w:val="24"/>
        </w:rPr>
        <w:t>N</w:t>
      </w:r>
      <w:r w:rsidRPr="00E80F85">
        <w:rPr>
          <w:rFonts w:cstheme="minorHAnsi"/>
          <w:b/>
          <w:bCs/>
          <w:color w:val="000000" w:themeColor="text1"/>
          <w:szCs w:val="24"/>
        </w:rPr>
        <w:t>ir</w:t>
      </w:r>
      <w:r>
        <w:rPr>
          <w:rFonts w:cstheme="minorHAnsi"/>
          <w:b/>
          <w:bCs/>
          <w:color w:val="000000" w:themeColor="text1"/>
          <w:szCs w:val="24"/>
        </w:rPr>
        <w:t>a</w:t>
      </w:r>
      <w:r w:rsidRPr="00E80F85">
        <w:rPr>
          <w:rFonts w:cstheme="minorHAnsi"/>
          <w:b/>
          <w:bCs/>
          <w:color w:val="000000" w:themeColor="text1"/>
          <w:szCs w:val="24"/>
        </w:rPr>
        <w:t xml:space="preserve">parib </w:t>
      </w:r>
      <w:r w:rsidR="008024AF">
        <w:rPr>
          <w:rFonts w:cstheme="minorHAnsi"/>
          <w:b/>
          <w:bCs/>
          <w:color w:val="000000" w:themeColor="text1"/>
          <w:szCs w:val="24"/>
        </w:rPr>
        <w:t>F</w:t>
      </w:r>
      <w:r w:rsidR="00CD2DE8">
        <w:rPr>
          <w:rFonts w:cstheme="minorHAnsi"/>
          <w:b/>
          <w:bCs/>
          <w:color w:val="000000" w:themeColor="text1"/>
          <w:szCs w:val="24"/>
        </w:rPr>
        <w:t>r</w:t>
      </w:r>
      <w:r w:rsidRPr="00E80F85">
        <w:rPr>
          <w:rFonts w:cstheme="minorHAnsi"/>
          <w:b/>
          <w:bCs/>
          <w:color w:val="000000" w:themeColor="text1"/>
          <w:szCs w:val="24"/>
        </w:rPr>
        <w:t>ee</w:t>
      </w:r>
      <w:r w:rsidR="008024AF">
        <w:rPr>
          <w:rFonts w:cstheme="minorHAnsi"/>
          <w:b/>
          <w:bCs/>
          <w:color w:val="000000" w:themeColor="text1"/>
          <w:szCs w:val="24"/>
        </w:rPr>
        <w:t>-B</w:t>
      </w:r>
      <w:r w:rsidRPr="00E80F85">
        <w:rPr>
          <w:rFonts w:cstheme="minorHAnsi"/>
          <w:b/>
          <w:bCs/>
          <w:color w:val="000000" w:themeColor="text1"/>
          <w:szCs w:val="24"/>
        </w:rPr>
        <w:t xml:space="preserve">ase): </w:t>
      </w:r>
    </w:p>
    <w:p w14:paraId="0F56CBB2" w14:textId="77777777" w:rsidR="00D25526" w:rsidRPr="0002403D" w:rsidRDefault="00D25526" w:rsidP="00D25526">
      <w:pPr>
        <w:pStyle w:val="Heading3"/>
        <w:shd w:val="clear" w:color="auto" w:fill="FFFFFF"/>
        <w:spacing w:before="0" w:after="75" w:line="360" w:lineRule="atLeast"/>
        <w:rPr>
          <w:rFonts w:cs="Arial"/>
          <w:b/>
          <w:bCs/>
          <w:color w:val="53565A"/>
          <w:sz w:val="24"/>
          <w:szCs w:val="24"/>
        </w:rPr>
      </w:pPr>
      <w:r w:rsidRPr="0002403D">
        <w:rPr>
          <w:rFonts w:cs="Arial"/>
          <w:color w:val="000000" w:themeColor="text1"/>
          <w:sz w:val="24"/>
          <w:szCs w:val="24"/>
        </w:rPr>
        <w:t>HPLC column:  XDB-C18 (250 X 9.4 mm, 5 µm,</w:t>
      </w:r>
      <w:r w:rsidRPr="0002403D">
        <w:rPr>
          <w:rFonts w:cs="Arial"/>
          <w:color w:val="53565A"/>
          <w:sz w:val="36"/>
          <w:szCs w:val="36"/>
        </w:rPr>
        <w:t xml:space="preserve"> </w:t>
      </w:r>
      <w:r w:rsidRPr="0002403D">
        <w:rPr>
          <w:rFonts w:cs="Arial"/>
          <w:color w:val="auto"/>
          <w:sz w:val="24"/>
          <w:szCs w:val="24"/>
        </w:rPr>
        <w:t xml:space="preserve">Agilent Prep </w:t>
      </w:r>
      <w:r w:rsidRPr="0002403D">
        <w:rPr>
          <w:rFonts w:cs="Arial"/>
          <w:color w:val="303030"/>
          <w:kern w:val="36"/>
          <w:sz w:val="24"/>
          <w:szCs w:val="24"/>
        </w:rPr>
        <w:t>Part Number: 990967-202</w:t>
      </w:r>
      <w:r w:rsidRPr="0002403D">
        <w:rPr>
          <w:rFonts w:cs="Arial"/>
          <w:color w:val="000000" w:themeColor="text1"/>
          <w:sz w:val="24"/>
          <w:szCs w:val="24"/>
        </w:rPr>
        <w:t>)</w:t>
      </w:r>
    </w:p>
    <w:p w14:paraId="0FD11BFF" w14:textId="58A335F7" w:rsidR="00D25526" w:rsidRPr="00E80F85" w:rsidRDefault="00D25526" w:rsidP="00D25526">
      <w:pPr>
        <w:widowControl w:val="0"/>
        <w:spacing w:before="120" w:after="120" w:line="276" w:lineRule="auto"/>
        <w:outlineLvl w:val="2"/>
        <w:rPr>
          <w:rFonts w:cstheme="minorHAnsi"/>
          <w:color w:val="000000" w:themeColor="text1"/>
          <w:szCs w:val="24"/>
        </w:rPr>
      </w:pPr>
      <w:r w:rsidRPr="00E80F85">
        <w:rPr>
          <w:rFonts w:cstheme="minorHAnsi"/>
          <w:color w:val="000000" w:themeColor="text1"/>
          <w:szCs w:val="24"/>
        </w:rPr>
        <w:t>Solvent A: Ammonium Formate</w:t>
      </w:r>
      <w:r w:rsidR="00EE306F">
        <w:rPr>
          <w:rFonts w:cstheme="minorHAnsi"/>
          <w:color w:val="000000" w:themeColor="text1"/>
          <w:szCs w:val="24"/>
        </w:rPr>
        <w:t xml:space="preserve"> </w:t>
      </w:r>
      <w:r w:rsidR="00DF65F9">
        <w:rPr>
          <w:rFonts w:cstheme="minorHAnsi"/>
          <w:color w:val="000000" w:themeColor="text1"/>
          <w:szCs w:val="24"/>
        </w:rPr>
        <w:t>(</w:t>
      </w:r>
      <w:r w:rsidR="00EE306F">
        <w:rPr>
          <w:rFonts w:cstheme="minorHAnsi"/>
          <w:color w:val="000000" w:themeColor="text1"/>
          <w:szCs w:val="24"/>
        </w:rPr>
        <w:t>AMF</w:t>
      </w:r>
      <w:r w:rsidR="00DF65F9">
        <w:rPr>
          <w:rFonts w:cstheme="minorHAnsi"/>
          <w:color w:val="000000" w:themeColor="text1"/>
          <w:szCs w:val="24"/>
        </w:rPr>
        <w:t>)</w:t>
      </w:r>
      <w:r w:rsidRPr="00E80F85">
        <w:rPr>
          <w:rFonts w:cstheme="minorHAnsi"/>
          <w:color w:val="000000" w:themeColor="text1"/>
          <w:szCs w:val="24"/>
        </w:rPr>
        <w:t xml:space="preserve"> (100 Mm), </w:t>
      </w:r>
      <w:r w:rsidR="00DF65F9">
        <w:rPr>
          <w:rFonts w:cstheme="minorHAnsi"/>
          <w:color w:val="000000" w:themeColor="text1"/>
          <w:szCs w:val="24"/>
        </w:rPr>
        <w:t>pH</w:t>
      </w:r>
      <w:r w:rsidRPr="00E80F85">
        <w:rPr>
          <w:rFonts w:cstheme="minorHAnsi"/>
          <w:color w:val="000000" w:themeColor="text1"/>
          <w:szCs w:val="24"/>
        </w:rPr>
        <w:t xml:space="preserve"> 8</w:t>
      </w:r>
    </w:p>
    <w:p w14:paraId="642BBF2E" w14:textId="7FC5058D" w:rsidR="00D25526" w:rsidRPr="00E80F85" w:rsidRDefault="00D25526" w:rsidP="00D25526">
      <w:pPr>
        <w:widowControl w:val="0"/>
        <w:spacing w:before="120" w:after="120" w:line="276" w:lineRule="auto"/>
        <w:outlineLvl w:val="2"/>
        <w:rPr>
          <w:rFonts w:cstheme="minorHAnsi"/>
          <w:color w:val="000000" w:themeColor="text1"/>
          <w:szCs w:val="24"/>
        </w:rPr>
      </w:pPr>
      <w:r w:rsidRPr="00E80F85">
        <w:rPr>
          <w:rFonts w:cstheme="minorHAnsi"/>
          <w:color w:val="000000" w:themeColor="text1"/>
          <w:szCs w:val="24"/>
        </w:rPr>
        <w:t xml:space="preserve">Solvent B: 100% </w:t>
      </w:r>
      <w:r w:rsidR="00485CFB">
        <w:rPr>
          <w:rFonts w:cstheme="minorHAnsi"/>
          <w:color w:val="000000" w:themeColor="text1"/>
          <w:szCs w:val="24"/>
        </w:rPr>
        <w:t>M</w:t>
      </w:r>
      <w:r w:rsidR="00142D6F">
        <w:rPr>
          <w:rFonts w:cstheme="minorHAnsi"/>
          <w:color w:val="000000" w:themeColor="text1"/>
          <w:szCs w:val="24"/>
        </w:rPr>
        <w:t>e</w:t>
      </w:r>
      <w:r w:rsidR="00485CFB">
        <w:rPr>
          <w:rFonts w:cstheme="minorHAnsi"/>
          <w:color w:val="000000" w:themeColor="text1"/>
          <w:szCs w:val="24"/>
        </w:rPr>
        <w:t>CN</w:t>
      </w:r>
    </w:p>
    <w:p w14:paraId="7D5234BA" w14:textId="77777777" w:rsidR="00D25526" w:rsidRPr="00E80F85" w:rsidRDefault="00D25526" w:rsidP="00D25526">
      <w:pPr>
        <w:widowControl w:val="0"/>
        <w:spacing w:before="120" w:after="120" w:line="276" w:lineRule="auto"/>
        <w:outlineLvl w:val="2"/>
        <w:rPr>
          <w:rFonts w:cstheme="minorHAnsi"/>
          <w:color w:val="000000" w:themeColor="text1"/>
          <w:szCs w:val="24"/>
        </w:rPr>
      </w:pPr>
      <w:r w:rsidRPr="00E80F85">
        <w:rPr>
          <w:rFonts w:cstheme="minorHAnsi"/>
          <w:color w:val="000000" w:themeColor="text1"/>
          <w:szCs w:val="24"/>
        </w:rPr>
        <w:t>Solvent A/Solv.B (V/V): 78% AMF/22% ACN</w:t>
      </w:r>
    </w:p>
    <w:p w14:paraId="55BDCEC9" w14:textId="77777777" w:rsidR="00D25526" w:rsidRPr="00E80F85" w:rsidRDefault="00D25526" w:rsidP="00D25526">
      <w:pPr>
        <w:widowControl w:val="0"/>
        <w:spacing w:before="120" w:after="120" w:line="276" w:lineRule="auto"/>
        <w:outlineLvl w:val="2"/>
        <w:rPr>
          <w:rFonts w:cstheme="minorHAnsi"/>
          <w:color w:val="000000" w:themeColor="text1"/>
          <w:szCs w:val="24"/>
        </w:rPr>
      </w:pPr>
      <w:r w:rsidRPr="00E80F85">
        <w:rPr>
          <w:rFonts w:cstheme="minorHAnsi"/>
          <w:color w:val="000000" w:themeColor="text1"/>
          <w:szCs w:val="24"/>
        </w:rPr>
        <w:t>Flow: 4 ml/min</w:t>
      </w:r>
    </w:p>
    <w:p w14:paraId="6DB2E1BD" w14:textId="77777777" w:rsidR="00D25526" w:rsidRPr="00573B36" w:rsidRDefault="00D25526" w:rsidP="00D25526">
      <w:pPr>
        <w:widowControl w:val="0"/>
        <w:spacing w:before="120" w:after="120" w:line="276" w:lineRule="auto"/>
        <w:outlineLvl w:val="2"/>
        <w:rPr>
          <w:rFonts w:cstheme="minorHAnsi"/>
          <w:color w:val="000000" w:themeColor="text1"/>
          <w:szCs w:val="24"/>
          <w:lang w:val="pt-BR"/>
        </w:rPr>
      </w:pPr>
      <w:r w:rsidRPr="00E80F85">
        <w:rPr>
          <w:rFonts w:cstheme="minorHAnsi"/>
          <w:color w:val="000000" w:themeColor="text1"/>
          <w:szCs w:val="24"/>
        </w:rPr>
        <w:t>λ</w:t>
      </w:r>
      <w:r w:rsidRPr="00573B36">
        <w:rPr>
          <w:rFonts w:cstheme="minorHAnsi"/>
          <w:color w:val="000000" w:themeColor="text1"/>
          <w:szCs w:val="24"/>
          <w:lang w:val="pt-BR"/>
        </w:rPr>
        <w:t>: 254 nm</w:t>
      </w:r>
    </w:p>
    <w:p w14:paraId="028AFF02" w14:textId="77777777" w:rsidR="00D25526" w:rsidRPr="00573B36" w:rsidRDefault="00D25526" w:rsidP="00D25526">
      <w:pPr>
        <w:widowControl w:val="0"/>
        <w:spacing w:before="120" w:after="120" w:line="276" w:lineRule="auto"/>
        <w:outlineLvl w:val="2"/>
        <w:rPr>
          <w:rFonts w:cstheme="minorHAnsi"/>
          <w:color w:val="000000" w:themeColor="text1"/>
          <w:szCs w:val="24"/>
          <w:lang w:val="pt-BR"/>
        </w:rPr>
      </w:pPr>
      <w:r w:rsidRPr="00573B36">
        <w:rPr>
          <w:rFonts w:cstheme="minorHAnsi"/>
          <w:color w:val="000000" w:themeColor="text1"/>
          <w:szCs w:val="24"/>
          <w:lang w:val="pt-BR"/>
        </w:rPr>
        <w:t>t</w:t>
      </w:r>
      <w:r w:rsidRPr="00573B36">
        <w:rPr>
          <w:rFonts w:cstheme="minorHAnsi"/>
          <w:color w:val="000000" w:themeColor="text1"/>
          <w:szCs w:val="24"/>
          <w:vertAlign w:val="subscript"/>
          <w:lang w:val="pt-BR"/>
        </w:rPr>
        <w:t>R</w:t>
      </w:r>
      <w:r w:rsidRPr="00573B36">
        <w:rPr>
          <w:rFonts w:cstheme="minorHAnsi"/>
          <w:color w:val="000000" w:themeColor="text1"/>
          <w:szCs w:val="24"/>
          <w:lang w:val="pt-BR"/>
        </w:rPr>
        <w:t xml:space="preserve"> (Niraparib): 11 min.</w:t>
      </w:r>
    </w:p>
    <w:p w14:paraId="1A32D603" w14:textId="7573C8FF" w:rsidR="00D25526" w:rsidRDefault="00F90A4D" w:rsidP="00D25526">
      <w:pPr>
        <w:widowControl w:val="0"/>
        <w:spacing w:before="120" w:after="120" w:line="276" w:lineRule="auto"/>
        <w:outlineLvl w:val="2"/>
        <w:rPr>
          <w:rFonts w:cstheme="minorHAnsi"/>
          <w:color w:val="000000" w:themeColor="text1"/>
          <w:szCs w:val="24"/>
        </w:rPr>
      </w:pPr>
      <w:r>
        <w:rPr>
          <w:rFonts w:cstheme="minorHAnsi"/>
          <w:color w:val="000000" w:themeColor="text1"/>
          <w:szCs w:val="24"/>
        </w:rPr>
        <w:lastRenderedPageBreak/>
        <w:t>The column used in the a</w:t>
      </w:r>
      <w:r w:rsidR="00D25526">
        <w:rPr>
          <w:rFonts w:cstheme="minorHAnsi"/>
          <w:color w:val="000000" w:themeColor="text1"/>
          <w:szCs w:val="24"/>
        </w:rPr>
        <w:t xml:space="preserve">nalytical HPLC </w:t>
      </w:r>
      <w:r w:rsidR="00DA6869">
        <w:rPr>
          <w:rFonts w:cstheme="minorHAnsi"/>
          <w:color w:val="000000" w:themeColor="text1"/>
          <w:szCs w:val="24"/>
        </w:rPr>
        <w:t>condition</w:t>
      </w:r>
      <w:r w:rsidR="00D25526">
        <w:rPr>
          <w:rFonts w:cstheme="minorHAnsi"/>
          <w:color w:val="000000" w:themeColor="text1"/>
          <w:szCs w:val="24"/>
        </w:rPr>
        <w:t xml:space="preserve"> </w:t>
      </w:r>
      <w:r>
        <w:rPr>
          <w:rFonts w:cstheme="minorHAnsi"/>
          <w:color w:val="000000" w:themeColor="text1"/>
          <w:szCs w:val="24"/>
        </w:rPr>
        <w:t>was</w:t>
      </w:r>
      <w:r w:rsidR="00D25526">
        <w:rPr>
          <w:rFonts w:cstheme="minorHAnsi"/>
          <w:color w:val="000000" w:themeColor="text1"/>
          <w:szCs w:val="24"/>
        </w:rPr>
        <w:t xml:space="preserve"> </w:t>
      </w:r>
      <w:r w:rsidR="004F7140" w:rsidRPr="00F1540C">
        <w:rPr>
          <w:rFonts w:cstheme="minorHAnsi"/>
          <w:color w:val="000000" w:themeColor="text1"/>
          <w:szCs w:val="24"/>
        </w:rPr>
        <w:t>Luna-C18 (250 X 4.6 mm, 5 µm)</w:t>
      </w:r>
      <w:r w:rsidR="00D25526">
        <w:rPr>
          <w:rFonts w:cstheme="minorHAnsi"/>
          <w:color w:val="000000" w:themeColor="text1"/>
          <w:szCs w:val="24"/>
        </w:rPr>
        <w:t>.</w:t>
      </w:r>
      <w:r>
        <w:rPr>
          <w:rFonts w:cstheme="minorHAnsi"/>
          <w:color w:val="000000" w:themeColor="text1"/>
          <w:szCs w:val="24"/>
        </w:rPr>
        <w:t xml:space="preserve"> The chromatograms of niraparib and key intermediates are shown in </w:t>
      </w:r>
      <w:r w:rsidRPr="00F90A4D">
        <w:rPr>
          <w:rFonts w:cstheme="minorHAnsi"/>
          <w:b/>
          <w:bCs/>
          <w:color w:val="000000" w:themeColor="text1"/>
          <w:szCs w:val="24"/>
        </w:rPr>
        <w:t>Figure S4</w:t>
      </w:r>
      <w:r>
        <w:rPr>
          <w:rFonts w:cstheme="minorHAnsi"/>
          <w:color w:val="000000" w:themeColor="text1"/>
          <w:szCs w:val="24"/>
        </w:rPr>
        <w:t>.</w:t>
      </w:r>
    </w:p>
    <w:p w14:paraId="79CCEF19" w14:textId="77777777" w:rsidR="00D25526" w:rsidRPr="00412BB3" w:rsidRDefault="00D25526" w:rsidP="00D25526">
      <w:pPr>
        <w:widowControl w:val="0"/>
        <w:spacing w:before="120" w:after="120" w:line="276" w:lineRule="auto"/>
        <w:outlineLvl w:val="2"/>
        <w:rPr>
          <w:rFonts w:cstheme="minorHAnsi"/>
          <w:color w:val="000000" w:themeColor="text1"/>
          <w:szCs w:val="24"/>
        </w:rPr>
      </w:pPr>
      <w:r w:rsidRPr="00412BB3">
        <w:rPr>
          <w:rFonts w:cstheme="minorHAnsi"/>
          <w:color w:val="000000" w:themeColor="text1"/>
          <w:szCs w:val="24"/>
        </w:rPr>
        <w:t>Solvent A: 100% MeCN (0.1% TFA)</w:t>
      </w:r>
    </w:p>
    <w:p w14:paraId="45FD9941" w14:textId="77777777" w:rsidR="00D25526" w:rsidRPr="00412BB3" w:rsidRDefault="00D25526" w:rsidP="00D25526">
      <w:pPr>
        <w:widowControl w:val="0"/>
        <w:spacing w:before="120" w:after="120" w:line="276" w:lineRule="auto"/>
        <w:outlineLvl w:val="2"/>
        <w:rPr>
          <w:rFonts w:cstheme="minorHAnsi"/>
          <w:color w:val="000000" w:themeColor="text1"/>
          <w:szCs w:val="24"/>
        </w:rPr>
      </w:pPr>
      <w:r w:rsidRPr="00412BB3">
        <w:rPr>
          <w:rFonts w:cstheme="minorHAnsi"/>
          <w:color w:val="000000" w:themeColor="text1"/>
          <w:szCs w:val="24"/>
        </w:rPr>
        <w:t>Solvent B: 100% Water</w:t>
      </w:r>
    </w:p>
    <w:p w14:paraId="2CED202A" w14:textId="37E4FFB1" w:rsidR="00D25526" w:rsidRPr="00412BB3" w:rsidRDefault="00D25526" w:rsidP="00D25526">
      <w:pPr>
        <w:widowControl w:val="0"/>
        <w:spacing w:before="120" w:after="120" w:line="276" w:lineRule="auto"/>
        <w:outlineLvl w:val="2"/>
        <w:rPr>
          <w:rFonts w:cstheme="minorHAnsi"/>
          <w:color w:val="000000" w:themeColor="text1"/>
          <w:szCs w:val="24"/>
        </w:rPr>
      </w:pPr>
      <w:r w:rsidRPr="00412BB3">
        <w:rPr>
          <w:rFonts w:cstheme="minorHAnsi"/>
          <w:color w:val="000000" w:themeColor="text1"/>
          <w:szCs w:val="24"/>
        </w:rPr>
        <w:t>Solvent A/Solv.</w:t>
      </w:r>
      <w:r w:rsidR="0011777D">
        <w:rPr>
          <w:rFonts w:cstheme="minorHAnsi"/>
          <w:color w:val="000000" w:themeColor="text1"/>
          <w:szCs w:val="24"/>
        </w:rPr>
        <w:t xml:space="preserve"> </w:t>
      </w:r>
      <w:r w:rsidRPr="00412BB3">
        <w:rPr>
          <w:rFonts w:cstheme="minorHAnsi"/>
          <w:color w:val="000000" w:themeColor="text1"/>
          <w:szCs w:val="24"/>
        </w:rPr>
        <w:t>B (V/V): 65%-100% MeCN over 10 min</w:t>
      </w:r>
    </w:p>
    <w:p w14:paraId="1FF7C506" w14:textId="77777777" w:rsidR="00D25526" w:rsidRPr="00412BB3" w:rsidRDefault="00D25526" w:rsidP="00D25526">
      <w:pPr>
        <w:widowControl w:val="0"/>
        <w:spacing w:before="120" w:after="120" w:line="276" w:lineRule="auto"/>
        <w:outlineLvl w:val="2"/>
        <w:rPr>
          <w:rFonts w:cstheme="minorHAnsi"/>
          <w:color w:val="000000" w:themeColor="text1"/>
          <w:szCs w:val="24"/>
        </w:rPr>
      </w:pPr>
      <w:r w:rsidRPr="00412BB3">
        <w:rPr>
          <w:rFonts w:cstheme="minorHAnsi"/>
          <w:color w:val="000000" w:themeColor="text1"/>
          <w:szCs w:val="24"/>
        </w:rPr>
        <w:t>Flow: 1.5 ml/min</w:t>
      </w:r>
    </w:p>
    <w:p w14:paraId="7F4E41E1" w14:textId="77777777" w:rsidR="00D25526" w:rsidRDefault="00D25526" w:rsidP="00D25526">
      <w:pPr>
        <w:widowControl w:val="0"/>
        <w:spacing w:before="120" w:after="120" w:line="276" w:lineRule="auto"/>
        <w:outlineLvl w:val="2"/>
        <w:rPr>
          <w:rFonts w:cstheme="minorHAnsi"/>
          <w:color w:val="000000" w:themeColor="text1"/>
          <w:szCs w:val="24"/>
        </w:rPr>
      </w:pPr>
      <w:r w:rsidRPr="00412BB3">
        <w:rPr>
          <w:rFonts w:cstheme="minorHAnsi"/>
          <w:color w:val="000000" w:themeColor="text1"/>
          <w:szCs w:val="24"/>
        </w:rPr>
        <w:t>λ: 254 nm</w:t>
      </w:r>
    </w:p>
    <w:p w14:paraId="47AF436D" w14:textId="5581EFA7" w:rsidR="0023714C" w:rsidRDefault="0023714C" w:rsidP="00D25526">
      <w:pPr>
        <w:widowControl w:val="0"/>
        <w:spacing w:before="120" w:after="120" w:line="276" w:lineRule="auto"/>
        <w:outlineLvl w:val="2"/>
        <w:rPr>
          <w:rFonts w:cstheme="minorHAnsi"/>
          <w:color w:val="000000" w:themeColor="text1"/>
          <w:szCs w:val="24"/>
        </w:rPr>
      </w:pPr>
    </w:p>
    <w:p w14:paraId="4E6A292B" w14:textId="74D3CAA8" w:rsidR="0023714C" w:rsidRDefault="00915CFB" w:rsidP="0023714C">
      <w:pPr>
        <w:widowControl w:val="0"/>
        <w:spacing w:before="120" w:after="120" w:line="276" w:lineRule="auto"/>
        <w:jc w:val="center"/>
        <w:outlineLvl w:val="2"/>
        <w:rPr>
          <w:rFonts w:cstheme="minorHAnsi"/>
          <w:color w:val="000000" w:themeColor="text1"/>
          <w:szCs w:val="24"/>
        </w:rPr>
      </w:pPr>
      <w:r>
        <w:rPr>
          <w:rFonts w:cstheme="minorHAnsi"/>
          <w:noProof/>
          <w:color w:val="000000" w:themeColor="text1"/>
          <w:szCs w:val="24"/>
        </w:rPr>
        <mc:AlternateContent>
          <mc:Choice Requires="wps">
            <w:drawing>
              <wp:anchor distT="0" distB="0" distL="114300" distR="114300" simplePos="0" relativeHeight="251658752" behindDoc="0" locked="0" layoutInCell="1" allowOverlap="1" wp14:anchorId="7492DD01" wp14:editId="14D3AE9E">
                <wp:simplePos x="0" y="0"/>
                <wp:positionH relativeFrom="column">
                  <wp:posOffset>-110579</wp:posOffset>
                </wp:positionH>
                <wp:positionV relativeFrom="paragraph">
                  <wp:posOffset>-140350</wp:posOffset>
                </wp:positionV>
                <wp:extent cx="6216739" cy="6681500"/>
                <wp:effectExtent l="0" t="0" r="12700" b="24130"/>
                <wp:wrapNone/>
                <wp:docPr id="766538482" name="Rectangle 18"/>
                <wp:cNvGraphicFramePr/>
                <a:graphic xmlns:a="http://schemas.openxmlformats.org/drawingml/2006/main">
                  <a:graphicData uri="http://schemas.microsoft.com/office/word/2010/wordprocessingShape">
                    <wps:wsp>
                      <wps:cNvSpPr/>
                      <wps:spPr>
                        <a:xfrm>
                          <a:off x="0" y="0"/>
                          <a:ext cx="6216739" cy="6681500"/>
                        </a:xfrm>
                        <a:prstGeom prst="rect">
                          <a:avLst/>
                        </a:prstGeom>
                        <a:noFill/>
                        <a:ln w="9525"/>
                      </wps:spPr>
                      <wps:style>
                        <a:lnRef idx="2">
                          <a:schemeClr val="accent1">
                            <a:shade val="15000"/>
                          </a:schemeClr>
                        </a:lnRef>
                        <a:fillRef idx="1">
                          <a:schemeClr val="accent1"/>
                        </a:fillRef>
                        <a:effectRef idx="0">
                          <a:schemeClr val="accent1"/>
                        </a:effectRef>
                        <a:fontRef idx="minor">
                          <a:schemeClr val="lt1"/>
                        </a:fontRef>
                      </wps:style>
                      <wps:bodyPr rot="0" spcFirstLastPara="0" vertOverflow="overflow" horzOverflow="overflow" vert="horz" wrap="square" lIns="91440" tIns="45720" rIns="91440" bIns="45720" numCol="1" spcCol="0" rtlCol="0" fromWordArt="0" anchor="ctr" anchorCtr="0" forceAA="0" compatLnSpc="1">
                        <a:prstTxWarp prst="textNoShape">
                          <a:avLst/>
                        </a:prstTxWarp>
                        <a:noAutofit/>
                      </wps:bodyPr>
                    </wps:wsp>
                  </a:graphicData>
                </a:graphic>
                <wp14:sizeRelH relativeFrom="margin">
                  <wp14:pctWidth>0</wp14:pctWidth>
                </wp14:sizeRelH>
                <wp14:sizeRelV relativeFrom="margin">
                  <wp14:pctHeight>0</wp14:pctHeight>
                </wp14:sizeRelV>
              </wp:anchor>
            </w:drawing>
          </mc:Choice>
          <mc:Fallback>
            <w:pict>
              <v:rect w14:anchorId="728C9217" id="Rectangle 18" o:spid="_x0000_s1026" style="position:absolute;margin-left:-8.7pt;margin-top:-11.05pt;width:489.5pt;height:526.1pt;z-index:251658752;visibility:visible;mso-wrap-style:square;mso-width-percent:0;mso-height-percent:0;mso-wrap-distance-left:9pt;mso-wrap-distance-top:0;mso-wrap-distance-right:9pt;mso-wrap-distance-bottom:0;mso-position-horizontal:absolute;mso-position-horizontal-relative:text;mso-position-vertical:absolute;mso-position-vertical-relative:text;mso-width-percent:0;mso-height-percent:0;mso-width-relative:margin;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DZyk0AbgIAAC8FAAAOAAAAZHJzL2Uyb0RvYy54bWysVMFu2zAMvQ/YPwi6L46zJm2COEXQosOA&#10;oC3WDj2rslQbkEWNUuJkXz9KdpyiLXYYdrElkXwknx61vNw3hu0U+hpswfPRmDNlJZS1fSn4z8eb&#10;Lxec+SBsKQxYVfCD8vxy9fnTsnULNYEKTKmQEYj1i9YVvArBLbLMy0o1wo/AKUtGDdiIQFt8yUoU&#10;LaE3JpuMx7OsBSwdglTe0+l1Z+SrhK+1kuFOa68CMwWn2kL6Yvo+x2+2WorFCwpX1bIvQ/xDFY2o&#10;LSUdoK5FEGyL9TuoppYIHnQYSWgy0LqWKvVA3eTjN908VMKp1AuR491Ak/9/sPJ29+DukWhonV94&#10;WsYu9hqb+Kf62D6RdRjIUvvAJB3OJvns/OucM0m22ewin44Tndkp3KEP3xQ0LC4KjnQbiSSx2/hA&#10;Kcn16BKzWbipjUk3YixrCz6fTqbxhrJTbWkVDkbFAGN/KM3qkqqZJOAkG3VlkO0EXbiQUtmQd6ZK&#10;lKo7jpUeSx0iUjUJMCJrKmTA7gGiJN9jd230/jFUJdUNweO/FdYFDxEpM9gwBDe1BfwIwFBXfebO&#10;/0hSR01k6RnKwz0yhE7z3smbmq5hI3y4F0gip3GgwQ139NEGiG7oV5xVgL8/Oo/+pD2yctbS0BTc&#10;/9oKVJyZ75ZUOc/PzuKUpc3Z9HxCG3xteX5tsdvmCuiacnoinEzL6B/McakRmiea73XMSiZhJeUu&#10;uAx43FyFbpjphZBqvU5uNFlOhI19cDKCR1ajzB73TwJdr8VAMr6F44CJxRtJdr4x0sJ6G0DXSa8n&#10;Xnu+aSqTcPoXJI79633yOr1zqz8AAAD//wMAUEsDBBQABgAIAAAAIQCtrj0w4AAAAAwBAAAPAAAA&#10;ZHJzL2Rvd25yZXYueG1sTI/BTsMwDIbvSLxDZCRuW5IyylaaTgiJIxIbE7tmSWiqNU5psq28PeYE&#10;N1v+9Pv76/UUenZ2Y+oiKpBzAcyhibbDVsHu/WW2BJayRqv7iE7Bt0uwbq6val3ZeMGNO29zyygE&#10;U6UV+JyHivNkvAs6zePgkG6fcQw60zq23I76QuGh54UQJQ+6Q/rg9eCevTPH7SkoeH27Py7F6mOB&#10;HR93fmP2hfnaK3V7Mz09Astuyn8w/OqTOjTkdIgntIn1CmbyYUEoDUUhgRGxKmUJ7ECouBMSeFPz&#10;/yWaHwAAAP//AwBQSwECLQAUAAYACAAAACEAtoM4kv4AAADhAQAAEwAAAAAAAAAAAAAAAAAAAAAA&#10;W0NvbnRlbnRfVHlwZXNdLnhtbFBLAQItABQABgAIAAAAIQA4/SH/1gAAAJQBAAALAAAAAAAAAAAA&#10;AAAAAC8BAABfcmVscy8ucmVsc1BLAQItABQABgAIAAAAIQDZyk0AbgIAAC8FAAAOAAAAAAAAAAAA&#10;AAAAAC4CAABkcnMvZTJvRG9jLnhtbFBLAQItABQABgAIAAAAIQCtrj0w4AAAAAwBAAAPAAAAAAAA&#10;AAAAAAAAAMgEAABkcnMvZG93bnJldi54bWxQSwUGAAAAAAQABADzAAAA1QUAAAAA&#10;" filled="f" strokecolor="#030e13 [484]"/>
            </w:pict>
          </mc:Fallback>
        </mc:AlternateContent>
      </w:r>
      <w:r w:rsidR="0023714C" w:rsidRPr="0023714C">
        <w:rPr>
          <w:rFonts w:cstheme="minorHAnsi"/>
          <w:noProof/>
          <w:color w:val="000000" w:themeColor="text1"/>
          <w:szCs w:val="24"/>
        </w:rPr>
        <w:drawing>
          <wp:inline distT="0" distB="0" distL="0" distR="0" wp14:anchorId="332F9839" wp14:editId="6DA865E2">
            <wp:extent cx="4719099" cy="5862684"/>
            <wp:effectExtent l="0" t="0" r="5715" b="5080"/>
            <wp:docPr id="7" name="Picture 6" descr="A screenshot of a graph&#10;&#10;AI-generated content may be incorrect.">
              <a:extLst xmlns:a="http://schemas.openxmlformats.org/drawingml/2006/main">
                <a:ext uri="{FF2B5EF4-FFF2-40B4-BE49-F238E27FC236}">
                  <a16:creationId xmlns:a16="http://schemas.microsoft.com/office/drawing/2014/main" id="{E8DD4738-A28A-E061-3836-29E7A2D3970C}"/>
                </a:ext>
              </a:extLst>
            </wp:docPr>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7" name="Picture 6" descr="A screenshot of a graph&#10;&#10;AI-generated content may be incorrect.">
                      <a:extLst>
                        <a:ext uri="{FF2B5EF4-FFF2-40B4-BE49-F238E27FC236}">
                          <a16:creationId xmlns:a16="http://schemas.microsoft.com/office/drawing/2014/main" id="{E8DD4738-A28A-E061-3836-29E7A2D3970C}"/>
                        </a:ext>
                      </a:extLst>
                    </pic:cNvPr>
                    <pic:cNvPicPr>
                      <a:picLocks noChangeAspect="1"/>
                    </pic:cNvPicPr>
                  </pic:nvPicPr>
                  <pic:blipFill>
                    <a:blip r:embed="rId27"/>
                    <a:stretch>
                      <a:fillRect/>
                    </a:stretch>
                  </pic:blipFill>
                  <pic:spPr>
                    <a:xfrm>
                      <a:off x="0" y="0"/>
                      <a:ext cx="4723423" cy="5868056"/>
                    </a:xfrm>
                    <a:prstGeom prst="rect">
                      <a:avLst/>
                    </a:prstGeom>
                  </pic:spPr>
                </pic:pic>
              </a:graphicData>
            </a:graphic>
          </wp:inline>
        </w:drawing>
      </w:r>
    </w:p>
    <w:p w14:paraId="2E33CBA4" w14:textId="75AF637B" w:rsidR="00815703" w:rsidRDefault="0023714C" w:rsidP="0025148A">
      <w:pPr>
        <w:widowControl w:val="0"/>
        <w:spacing w:before="120" w:after="120" w:line="276" w:lineRule="auto"/>
        <w:outlineLvl w:val="2"/>
        <w:rPr>
          <w:rFonts w:eastAsia="Aptos" w:cs="Arial"/>
          <w:sz w:val="18"/>
          <w:szCs w:val="18"/>
        </w:rPr>
      </w:pPr>
      <w:r w:rsidRPr="006A251A">
        <w:rPr>
          <w:rFonts w:eastAsia="Aptos" w:cs="Arial"/>
          <w:b/>
          <w:bCs/>
          <w:sz w:val="18"/>
          <w:szCs w:val="18"/>
        </w:rPr>
        <w:t>Figure S4</w:t>
      </w:r>
      <w:r w:rsidRPr="006A251A">
        <w:rPr>
          <w:rFonts w:eastAsia="Aptos" w:cs="Arial"/>
          <w:sz w:val="18"/>
          <w:szCs w:val="18"/>
        </w:rPr>
        <w:t>:</w:t>
      </w:r>
      <w:r w:rsidRPr="000E3F14">
        <w:rPr>
          <w:rFonts w:eastAsia="Aptos" w:cs="Arial"/>
          <w:sz w:val="18"/>
          <w:szCs w:val="18"/>
        </w:rPr>
        <w:t xml:space="preserve"> Analytical HPLC method</w:t>
      </w:r>
      <w:r w:rsidRPr="000E3F14">
        <w:rPr>
          <w:rFonts w:eastAsia="Calibri" w:cs="Arial"/>
          <w:color w:val="000000" w:themeColor="text1"/>
          <w:kern w:val="24"/>
          <w:sz w:val="18"/>
          <w:szCs w:val="18"/>
          <w14:ligatures w14:val="none"/>
        </w:rPr>
        <w:t xml:space="preserve"> for the separation of </w:t>
      </w:r>
      <w:r w:rsidRPr="000E3F14">
        <w:rPr>
          <w:rFonts w:cs="Arial"/>
          <w:sz w:val="18"/>
          <w:szCs w:val="18"/>
        </w:rPr>
        <w:t>GSK4183735A (precursor),</w:t>
      </w:r>
      <w:r w:rsidRPr="000E3F14">
        <w:rPr>
          <w:rFonts w:eastAsia="Aptos" w:cs="Arial"/>
          <w:sz w:val="18"/>
          <w:szCs w:val="18"/>
        </w:rPr>
        <w:t xml:space="preserve"> GSK5112992, GSK4183733A, GSK3985771 (Niraparib)</w:t>
      </w:r>
      <w:r w:rsidR="009C6DA7">
        <w:rPr>
          <w:rFonts w:eastAsia="Aptos" w:cs="Arial"/>
          <w:sz w:val="18"/>
          <w:szCs w:val="18"/>
        </w:rPr>
        <w:t xml:space="preserve"> including standards </w:t>
      </w:r>
      <w:r w:rsidRPr="000E3F14">
        <w:rPr>
          <w:rFonts w:eastAsia="Aptos" w:cs="Arial"/>
          <w:sz w:val="18"/>
          <w:szCs w:val="18"/>
        </w:rPr>
        <w:t>using Luna-C18 (250X4.6 mm, 5 µm) (</w:t>
      </w:r>
      <w:r>
        <w:rPr>
          <w:rFonts w:eastAsia="Aptos" w:cs="Arial"/>
          <w:sz w:val="18"/>
          <w:szCs w:val="18"/>
        </w:rPr>
        <w:t>P</w:t>
      </w:r>
      <w:r w:rsidRPr="000E3F14">
        <w:rPr>
          <w:rFonts w:eastAsia="Aptos" w:cs="Arial"/>
          <w:sz w:val="18"/>
          <w:szCs w:val="18"/>
        </w:rPr>
        <w:t>henomenex, 0G-4252-E0); Solvent A/Solv.</w:t>
      </w:r>
      <w:r>
        <w:rPr>
          <w:rFonts w:eastAsia="Aptos" w:cs="Arial"/>
          <w:sz w:val="18"/>
          <w:szCs w:val="18"/>
        </w:rPr>
        <w:t xml:space="preserve"> </w:t>
      </w:r>
      <w:r w:rsidRPr="000E3F14">
        <w:rPr>
          <w:rFonts w:eastAsia="Aptos" w:cs="Arial"/>
          <w:sz w:val="18"/>
          <w:szCs w:val="18"/>
        </w:rPr>
        <w:t>B (V/V): 65%-100% MeCN</w:t>
      </w:r>
      <w:r w:rsidR="00A22B46">
        <w:rPr>
          <w:rFonts w:eastAsia="Aptos" w:cs="Arial"/>
          <w:sz w:val="18"/>
          <w:szCs w:val="18"/>
        </w:rPr>
        <w:t xml:space="preserve"> with </w:t>
      </w:r>
      <w:r w:rsidR="00227C7B" w:rsidRPr="000E3F14">
        <w:rPr>
          <w:rFonts w:eastAsia="Aptos" w:cs="Arial"/>
          <w:sz w:val="18"/>
          <w:szCs w:val="18"/>
        </w:rPr>
        <w:t xml:space="preserve">0.1%TFA </w:t>
      </w:r>
      <w:r w:rsidR="007104F8">
        <w:rPr>
          <w:rFonts w:eastAsia="Aptos" w:cs="Arial"/>
          <w:sz w:val="18"/>
          <w:szCs w:val="18"/>
        </w:rPr>
        <w:t>/100</w:t>
      </w:r>
      <w:r w:rsidR="00F045C1">
        <w:rPr>
          <w:rFonts w:eastAsia="Aptos" w:cs="Arial"/>
          <w:sz w:val="18"/>
          <w:szCs w:val="18"/>
        </w:rPr>
        <w:t>%water</w:t>
      </w:r>
      <w:r w:rsidRPr="000E3F14">
        <w:rPr>
          <w:rFonts w:eastAsia="Aptos" w:cs="Arial"/>
          <w:sz w:val="18"/>
          <w:szCs w:val="18"/>
        </w:rPr>
        <w:t xml:space="preserve"> over 15 min, gradient; Flow: 1.5 ml/min; λ: 254 nm</w:t>
      </w:r>
    </w:p>
    <w:p w14:paraId="51E6D95E" w14:textId="55D81622" w:rsidR="00415939" w:rsidRDefault="00415939" w:rsidP="00415939">
      <w:pPr>
        <w:rPr>
          <w:b/>
          <w:bCs/>
        </w:rPr>
      </w:pPr>
      <w:r w:rsidRPr="009048B5">
        <w:rPr>
          <w:b/>
          <w:bCs/>
        </w:rPr>
        <w:lastRenderedPageBreak/>
        <w:t xml:space="preserve">Synthesis of Standard </w:t>
      </w:r>
      <w:r w:rsidRPr="009048B5">
        <w:rPr>
          <w:rFonts w:eastAsia="Aptos" w:cs="Arial"/>
          <w:b/>
          <w:bCs/>
          <w:i/>
          <w:iCs/>
        </w:rPr>
        <w:t>tert-</w:t>
      </w:r>
      <w:r w:rsidRPr="009048B5">
        <w:rPr>
          <w:rFonts w:eastAsia="Aptos" w:cs="Arial"/>
          <w:b/>
          <w:bCs/>
        </w:rPr>
        <w:t>butyl (S)-3-(4-(7-cyano-2H-indazol-2-yl)phenyl)piperidine-1-carboxylate</w:t>
      </w:r>
      <w:r w:rsidRPr="009048B5">
        <w:rPr>
          <w:b/>
          <w:bCs/>
        </w:rPr>
        <w:t xml:space="preserve"> </w:t>
      </w:r>
      <w:r w:rsidRPr="009048B5">
        <w:rPr>
          <w:rFonts w:eastAsia="Aptos" w:cs="Arial"/>
          <w:b/>
          <w:bCs/>
          <w:szCs w:val="24"/>
        </w:rPr>
        <w:t>GSK5112992</w:t>
      </w:r>
      <w:r w:rsidRPr="1A2C80D7">
        <w:rPr>
          <w:b/>
          <w:bCs/>
        </w:rPr>
        <w:t xml:space="preserve"> </w:t>
      </w:r>
    </w:p>
    <w:p w14:paraId="202DCE0E" w14:textId="77777777" w:rsidR="00415939" w:rsidRDefault="00415939" w:rsidP="00415939"/>
    <w:p w14:paraId="1846BFF0" w14:textId="77777777" w:rsidR="00415939" w:rsidRDefault="00415939" w:rsidP="00415939">
      <w:pPr>
        <w:rPr>
          <w:lang w:val="pt-BR"/>
        </w:rPr>
      </w:pPr>
      <w:r w:rsidRPr="356FD202">
        <w:rPr>
          <w:rFonts w:eastAsia="Aptos" w:cs="Arial"/>
        </w:rPr>
        <w:t xml:space="preserve">A 250 mL round bottom flask with stir bar was charged with </w:t>
      </w:r>
      <w:r w:rsidRPr="356FD202">
        <w:rPr>
          <w:rFonts w:eastAsia="Aptos" w:cs="Arial"/>
          <w:i/>
          <w:iCs/>
        </w:rPr>
        <w:t>tert</w:t>
      </w:r>
      <w:r w:rsidRPr="356FD202">
        <w:rPr>
          <w:rFonts w:eastAsia="Aptos" w:cs="Arial"/>
        </w:rPr>
        <w:t>-butyl (S)-3-(4-(7-iodo-2H-indazol-2-yl)phenyl)piperidine-1-carboxylate</w:t>
      </w:r>
      <w:r>
        <w:rPr>
          <w:rFonts w:eastAsia="Aptos" w:cs="Arial"/>
        </w:rPr>
        <w:t xml:space="preserve"> </w:t>
      </w:r>
      <w:r w:rsidRPr="47F3B465">
        <w:rPr>
          <w:rFonts w:eastAsiaTheme="minorEastAsia"/>
        </w:rPr>
        <w:t>GSK4183735A</w:t>
      </w:r>
      <w:r w:rsidRPr="356FD202">
        <w:rPr>
          <w:rFonts w:eastAsia="Aptos" w:cs="Arial"/>
        </w:rPr>
        <w:t xml:space="preserve"> (400.0 mg, </w:t>
      </w:r>
      <w:r w:rsidRPr="1B2764E2">
        <w:rPr>
          <w:rFonts w:eastAsia="Aptos" w:cs="Arial"/>
        </w:rPr>
        <w:t>0.8 mmol</w:t>
      </w:r>
      <w:r w:rsidRPr="2E2E7838">
        <w:rPr>
          <w:rFonts w:eastAsia="Aptos" w:cs="Arial"/>
        </w:rPr>
        <w:t xml:space="preserve">, 1 equiv.), </w:t>
      </w:r>
      <w:r w:rsidRPr="5F2A57A1">
        <w:rPr>
          <w:rFonts w:eastAsia="Aptos" w:cs="Arial"/>
        </w:rPr>
        <w:t>zinc cyanide (186.6 mg, 1.</w:t>
      </w:r>
      <w:r w:rsidRPr="1B2764E2">
        <w:rPr>
          <w:rFonts w:eastAsia="Aptos" w:cs="Arial"/>
        </w:rPr>
        <w:t>6 mmol, 2 equiv.) and tetrakis(triphenylphosphine)palladium(0) (91.8 mg, 0</w:t>
      </w:r>
      <w:r w:rsidRPr="1943B1D5">
        <w:rPr>
          <w:rFonts w:eastAsia="Aptos" w:cs="Arial"/>
        </w:rPr>
        <w:t xml:space="preserve">.08 mmol, 10 mol%) in DMF (20 mL, </w:t>
      </w:r>
      <w:r w:rsidRPr="64A2652C">
        <w:rPr>
          <w:rFonts w:eastAsia="Aptos" w:cs="Arial"/>
        </w:rPr>
        <w:t>0.04M</w:t>
      </w:r>
      <w:r w:rsidRPr="40A42D57">
        <w:rPr>
          <w:rFonts w:eastAsia="Aptos" w:cs="Arial"/>
        </w:rPr>
        <w:t xml:space="preserve">). The flask was stirred at 90 ˚C under positive nitrogen pressure overnight for 18 hours. </w:t>
      </w:r>
      <w:r w:rsidRPr="0A575FBE">
        <w:rPr>
          <w:rFonts w:eastAsia="Aptos" w:cs="Arial"/>
        </w:rPr>
        <w:t>Then the reaction was quenched with 20 mL of cold water and the mixture was extracted with 2 x 20mL additions of EtOAc. The collected organic phase was then concentrated in vacuo. The resulting residue was</w:t>
      </w:r>
      <w:r w:rsidRPr="6F88C7D8">
        <w:rPr>
          <w:rFonts w:eastAsia="Aptos" w:cs="Arial"/>
        </w:rPr>
        <w:t xml:space="preserve"> purified via reverse phase </w:t>
      </w:r>
      <w:r w:rsidRPr="01B4DCD2">
        <w:rPr>
          <w:rFonts w:eastAsia="Aptos" w:cs="Arial"/>
        </w:rPr>
        <w:t>chromatography</w:t>
      </w:r>
      <w:r w:rsidRPr="71237050">
        <w:rPr>
          <w:rFonts w:eastAsia="Aptos" w:cs="Arial"/>
        </w:rPr>
        <w:t xml:space="preserve"> </w:t>
      </w:r>
      <w:r w:rsidRPr="19ED674F">
        <w:rPr>
          <w:rFonts w:eastAsia="Aptos" w:cs="Arial"/>
        </w:rPr>
        <w:t>with a gradient of 50</w:t>
      </w:r>
      <w:r w:rsidRPr="66A3F7EE">
        <w:rPr>
          <w:rFonts w:eastAsia="Aptos" w:cs="Arial"/>
        </w:rPr>
        <w:t>-85</w:t>
      </w:r>
      <w:r w:rsidRPr="19ED674F">
        <w:rPr>
          <w:rFonts w:eastAsia="Aptos" w:cs="Arial"/>
        </w:rPr>
        <w:t xml:space="preserve">% </w:t>
      </w:r>
      <w:r w:rsidRPr="47E27798">
        <w:rPr>
          <w:rFonts w:eastAsia="Aptos" w:cs="Arial"/>
        </w:rPr>
        <w:t xml:space="preserve">of </w:t>
      </w:r>
      <w:r w:rsidRPr="65399E3E">
        <w:rPr>
          <w:rFonts w:eastAsia="Aptos" w:cs="Arial"/>
        </w:rPr>
        <w:t xml:space="preserve">MeCN:Water with 0.1% TFA </w:t>
      </w:r>
      <w:r w:rsidRPr="4F6AE1CE">
        <w:rPr>
          <w:rFonts w:eastAsia="Aptos" w:cs="Arial"/>
        </w:rPr>
        <w:t xml:space="preserve">modifier. </w:t>
      </w:r>
      <w:r w:rsidRPr="0FC9B616">
        <w:rPr>
          <w:rFonts w:eastAsia="Aptos" w:cs="Arial"/>
        </w:rPr>
        <w:t xml:space="preserve">The combined fractions were concentrated </w:t>
      </w:r>
      <w:r w:rsidRPr="620EC56F">
        <w:rPr>
          <w:rFonts w:eastAsia="Aptos" w:cs="Arial"/>
        </w:rPr>
        <w:t xml:space="preserve">down to afford 200 mg of </w:t>
      </w:r>
      <w:r w:rsidRPr="28697C6F">
        <w:rPr>
          <w:rFonts w:eastAsia="Aptos" w:cs="Arial"/>
          <w:i/>
          <w:iCs/>
        </w:rPr>
        <w:t>tert-</w:t>
      </w:r>
      <w:r w:rsidRPr="28697C6F">
        <w:rPr>
          <w:rFonts w:eastAsia="Aptos" w:cs="Arial"/>
        </w:rPr>
        <w:t>butyl</w:t>
      </w:r>
      <w:r w:rsidRPr="3636ED2A">
        <w:rPr>
          <w:rFonts w:eastAsia="Aptos" w:cs="Arial"/>
        </w:rPr>
        <w:t xml:space="preserve"> (S)-3-(4-(7-cyano-2H-indazol-2-yl)phenyl)piperidine-1</w:t>
      </w:r>
      <w:r w:rsidRPr="6092D7A6">
        <w:rPr>
          <w:rFonts w:eastAsia="Aptos" w:cs="Arial"/>
        </w:rPr>
        <w:t xml:space="preserve">-carboxylate </w:t>
      </w:r>
      <w:r>
        <w:rPr>
          <w:rFonts w:eastAsia="Aptos" w:cs="Arial"/>
          <w:b/>
          <w:bCs/>
          <w:szCs w:val="24"/>
        </w:rPr>
        <w:t>GSK5112992</w:t>
      </w:r>
      <w:r w:rsidRPr="6092D7A6">
        <w:rPr>
          <w:rFonts w:eastAsia="Aptos" w:cs="Arial"/>
        </w:rPr>
        <w:t xml:space="preserve"> as a off-white solid.</w:t>
      </w:r>
      <w:r w:rsidRPr="519F703A">
        <w:rPr>
          <w:rFonts w:eastAsia="Aptos" w:cs="Arial"/>
        </w:rPr>
        <w:t xml:space="preserve"> </w:t>
      </w:r>
      <w:r w:rsidRPr="00835F1C">
        <w:rPr>
          <w:rFonts w:eastAsia="Aptos" w:cs="Arial"/>
          <w:b/>
          <w:lang w:val="pt-BR"/>
        </w:rPr>
        <w:t xml:space="preserve">LCMS </w:t>
      </w:r>
      <w:r w:rsidRPr="00835F1C">
        <w:rPr>
          <w:rFonts w:eastAsia="Aptos" w:cs="Arial"/>
          <w:lang w:val="pt-BR"/>
        </w:rPr>
        <w:t xml:space="preserve">(ESI) m/z = 347.1 [M-tBu]+. </w:t>
      </w:r>
      <w:r w:rsidRPr="00835F1C">
        <w:rPr>
          <w:rFonts w:eastAsia="Aptos" w:cs="Arial"/>
          <w:b/>
          <w:bCs/>
          <w:vertAlign w:val="superscript"/>
          <w:lang w:val="pt-BR"/>
        </w:rPr>
        <w:t>1</w:t>
      </w:r>
      <w:r w:rsidRPr="00835F1C">
        <w:rPr>
          <w:rFonts w:eastAsia="Aptos" w:cs="Arial"/>
          <w:b/>
          <w:bCs/>
          <w:lang w:val="pt-BR"/>
        </w:rPr>
        <w:t xml:space="preserve">H NMR </w:t>
      </w:r>
      <w:r w:rsidRPr="00835F1C">
        <w:rPr>
          <w:rFonts w:eastAsia="Aptos" w:cs="Arial"/>
          <w:lang w:val="pt-BR"/>
        </w:rPr>
        <w:t>400 MHz</w:t>
      </w:r>
      <w:r>
        <w:rPr>
          <w:rFonts w:eastAsia="Aptos" w:cs="Arial"/>
          <w:lang w:val="pt-BR"/>
        </w:rPr>
        <w:t xml:space="preserve"> CDCl</w:t>
      </w:r>
      <w:r>
        <w:rPr>
          <w:rFonts w:eastAsia="Aptos" w:cs="Arial"/>
          <w:vertAlign w:val="subscript"/>
          <w:lang w:val="pt-BR"/>
        </w:rPr>
        <w:t>3</w:t>
      </w:r>
      <w:r>
        <w:rPr>
          <w:rFonts w:eastAsia="Aptos" w:cs="Arial"/>
          <w:lang w:val="pt-BR"/>
        </w:rPr>
        <w:t>-</w:t>
      </w:r>
      <w:r>
        <w:rPr>
          <w:rFonts w:eastAsia="Aptos" w:cs="Arial"/>
          <w:i/>
          <w:iCs/>
          <w:lang w:val="pt-BR"/>
        </w:rPr>
        <w:t>d</w:t>
      </w:r>
      <w:r w:rsidRPr="00835F1C">
        <w:rPr>
          <w:rFonts w:eastAsia="Aptos" w:cs="Arial"/>
          <w:lang w:val="pt-BR"/>
        </w:rPr>
        <w:t xml:space="preserve">: </w:t>
      </w:r>
      <w:r>
        <w:t>δ</w:t>
      </w:r>
      <w:r w:rsidRPr="00835F1C">
        <w:rPr>
          <w:lang w:val="pt-BR"/>
        </w:rPr>
        <w:t xml:space="preserve"> = 8.57 (s, 1H), 8.03 (dd, </w:t>
      </w:r>
      <w:r w:rsidRPr="00835F1C">
        <w:rPr>
          <w:i/>
          <w:iCs/>
          <w:lang w:val="pt-BR"/>
        </w:rPr>
        <w:t>J</w:t>
      </w:r>
      <w:r w:rsidRPr="00835F1C">
        <w:rPr>
          <w:lang w:val="pt-BR"/>
        </w:rPr>
        <w:t xml:space="preserve"> = 8.3, 1.0 Hz, 1H), 7.95 (d, </w:t>
      </w:r>
      <w:r w:rsidRPr="00835F1C">
        <w:rPr>
          <w:i/>
          <w:iCs/>
          <w:lang w:val="pt-BR"/>
        </w:rPr>
        <w:t>J</w:t>
      </w:r>
      <w:r w:rsidRPr="00835F1C">
        <w:rPr>
          <w:lang w:val="pt-BR"/>
        </w:rPr>
        <w:t xml:space="preserve"> = 8.3 Hz, 2H), 7.80 (d, </w:t>
      </w:r>
      <w:r w:rsidRPr="00835F1C">
        <w:rPr>
          <w:i/>
          <w:iCs/>
          <w:lang w:val="pt-BR"/>
        </w:rPr>
        <w:t>J</w:t>
      </w:r>
      <w:r w:rsidRPr="00835F1C">
        <w:rPr>
          <w:lang w:val="pt-BR"/>
        </w:rPr>
        <w:t xml:space="preserve"> = 6.9 Hz, 1H), 7.46 (d, </w:t>
      </w:r>
      <w:r w:rsidRPr="00835F1C">
        <w:rPr>
          <w:i/>
          <w:iCs/>
          <w:lang w:val="pt-BR"/>
        </w:rPr>
        <w:t>J</w:t>
      </w:r>
      <w:r w:rsidRPr="00835F1C">
        <w:rPr>
          <w:lang w:val="pt-BR"/>
        </w:rPr>
        <w:t xml:space="preserve"> = 8.8 Hz, 2H), 7.23 (dd, </w:t>
      </w:r>
      <w:r w:rsidRPr="00835F1C">
        <w:rPr>
          <w:i/>
          <w:iCs/>
          <w:lang w:val="pt-BR"/>
        </w:rPr>
        <w:t>J</w:t>
      </w:r>
      <w:r w:rsidRPr="00835F1C">
        <w:rPr>
          <w:lang w:val="pt-BR"/>
        </w:rPr>
        <w:t xml:space="preserve"> = 8.6, 7.1 Hz, 1H), </w:t>
      </w:r>
      <w:r w:rsidRPr="48931CBC">
        <w:rPr>
          <w:lang w:val="pt-BR"/>
        </w:rPr>
        <w:t>4.30-4.15 (m, 2H), 2.90-2.80 (m, 3H), 2.17-2.10 (m, 1H), 1.90-1.82 (m, 1H), 1.78-1.63 (m, 2H), 1.54 (s, 9H).</w:t>
      </w:r>
    </w:p>
    <w:p w14:paraId="228E8DE9" w14:textId="77777777" w:rsidR="00415939" w:rsidRPr="00C50B2B" w:rsidRDefault="00415939" w:rsidP="00D25526">
      <w:pPr>
        <w:rPr>
          <w:rFonts w:cstheme="minorHAnsi"/>
          <w:b/>
          <w:bCs/>
          <w:szCs w:val="24"/>
          <w:lang w:val="pt-BR"/>
        </w:rPr>
      </w:pPr>
    </w:p>
    <w:p w14:paraId="1C85E3C5" w14:textId="054AD308" w:rsidR="00D25526" w:rsidRDefault="00D25526" w:rsidP="00D25526">
      <w:pPr>
        <w:rPr>
          <w:rFonts w:cstheme="minorHAnsi"/>
          <w:b/>
          <w:bCs/>
          <w:lang w:eastAsia="ja-JP"/>
        </w:rPr>
      </w:pPr>
      <w:r>
        <w:rPr>
          <w:rFonts w:cstheme="minorHAnsi"/>
          <w:b/>
          <w:bCs/>
          <w:szCs w:val="24"/>
        </w:rPr>
        <w:t xml:space="preserve">Synthesis of GSK5112992 </w:t>
      </w:r>
      <w:r w:rsidR="008024AF">
        <w:rPr>
          <w:rFonts w:cstheme="minorHAnsi"/>
          <w:b/>
          <w:bCs/>
          <w:szCs w:val="24"/>
        </w:rPr>
        <w:t>S</w:t>
      </w:r>
      <w:r>
        <w:rPr>
          <w:rFonts w:cstheme="minorHAnsi"/>
          <w:b/>
          <w:bCs/>
          <w:szCs w:val="24"/>
        </w:rPr>
        <w:t xml:space="preserve">tandard in </w:t>
      </w:r>
      <w:r w:rsidR="008024AF">
        <w:rPr>
          <w:rFonts w:cstheme="minorHAnsi"/>
          <w:b/>
          <w:bCs/>
          <w:szCs w:val="24"/>
        </w:rPr>
        <w:t>L</w:t>
      </w:r>
      <w:r>
        <w:rPr>
          <w:rFonts w:cstheme="minorHAnsi"/>
          <w:b/>
          <w:bCs/>
          <w:szCs w:val="24"/>
        </w:rPr>
        <w:t xml:space="preserve">arge </w:t>
      </w:r>
      <w:r w:rsidR="008024AF">
        <w:rPr>
          <w:rFonts w:cstheme="minorHAnsi"/>
          <w:b/>
          <w:bCs/>
          <w:szCs w:val="24"/>
        </w:rPr>
        <w:t>S</w:t>
      </w:r>
      <w:r>
        <w:rPr>
          <w:rFonts w:cstheme="minorHAnsi"/>
          <w:b/>
          <w:bCs/>
          <w:szCs w:val="24"/>
        </w:rPr>
        <w:t xml:space="preserve">cale and </w:t>
      </w:r>
      <w:r w:rsidRPr="00880DFB">
        <w:rPr>
          <w:rFonts w:cstheme="minorHAnsi"/>
          <w:b/>
          <w:bCs/>
          <w:szCs w:val="24"/>
        </w:rPr>
        <w:t xml:space="preserve">HPLC </w:t>
      </w:r>
      <w:r w:rsidR="008024AF">
        <w:rPr>
          <w:rFonts w:cstheme="minorHAnsi"/>
          <w:b/>
          <w:bCs/>
          <w:lang w:eastAsia="ja-JP"/>
        </w:rPr>
        <w:t>P</w:t>
      </w:r>
      <w:r w:rsidRPr="00880DFB">
        <w:rPr>
          <w:rFonts w:cstheme="minorHAnsi"/>
          <w:b/>
          <w:bCs/>
          <w:lang w:eastAsia="ja-JP"/>
        </w:rPr>
        <w:t>urification:</w:t>
      </w:r>
    </w:p>
    <w:p w14:paraId="3C0F8E55" w14:textId="77777777" w:rsidR="00AE4C4E" w:rsidRDefault="00AE4C4E" w:rsidP="00D25526">
      <w:pPr>
        <w:rPr>
          <w:rFonts w:cstheme="minorHAnsi"/>
          <w:b/>
          <w:bCs/>
          <w:lang w:eastAsia="ja-JP"/>
        </w:rPr>
      </w:pPr>
    </w:p>
    <w:p w14:paraId="46256469" w14:textId="7D8810F3" w:rsidR="00D75AA3" w:rsidRPr="00916FAC" w:rsidRDefault="00D25526" w:rsidP="00D75AA3">
      <w:pPr>
        <w:rPr>
          <w:rFonts w:cstheme="minorHAnsi"/>
          <w:szCs w:val="24"/>
          <w:shd w:val="clear" w:color="auto" w:fill="FFFFFF"/>
        </w:rPr>
      </w:pPr>
      <w:r w:rsidRPr="00BB1363">
        <w:rPr>
          <w:rFonts w:cstheme="minorHAnsi"/>
          <w:szCs w:val="24"/>
          <w:shd w:val="clear" w:color="auto" w:fill="FFFFFF"/>
        </w:rPr>
        <w:t xml:space="preserve">A mixture of </w:t>
      </w:r>
      <w:r w:rsidRPr="00715790">
        <w:rPr>
          <w:rFonts w:cstheme="minorHAnsi"/>
          <w:i/>
          <w:szCs w:val="24"/>
          <w:shd w:val="clear" w:color="auto" w:fill="FFFFFF"/>
        </w:rPr>
        <w:t>tert</w:t>
      </w:r>
      <w:r w:rsidRPr="00BB1363">
        <w:rPr>
          <w:rFonts w:cstheme="minorHAnsi"/>
          <w:szCs w:val="24"/>
          <w:shd w:val="clear" w:color="auto" w:fill="FFFFFF"/>
        </w:rPr>
        <w:t xml:space="preserve">-butyl (S)-3-(4-(7-iodo-2H-indazol-2-yl)phenyl)piperidine-1-carboxylate (400.00 mg, 1 Eq, 794.63 μmol), </w:t>
      </w:r>
      <w:r w:rsidR="0011777D">
        <w:rPr>
          <w:rFonts w:cstheme="minorHAnsi"/>
          <w:szCs w:val="24"/>
          <w:shd w:val="clear" w:color="auto" w:fill="FFFFFF"/>
        </w:rPr>
        <w:t>z</w:t>
      </w:r>
      <w:r w:rsidRPr="00BB1363">
        <w:rPr>
          <w:rFonts w:cstheme="minorHAnsi"/>
          <w:szCs w:val="24"/>
          <w:shd w:val="clear" w:color="auto" w:fill="FFFFFF"/>
        </w:rPr>
        <w:t xml:space="preserve">inc cyanide (186.61 mg, 100.8 μL, 2 Eq, 1.5893 mmol) and </w:t>
      </w:r>
      <w:r w:rsidR="0011777D">
        <w:rPr>
          <w:rFonts w:cstheme="minorHAnsi"/>
          <w:szCs w:val="24"/>
          <w:shd w:val="clear" w:color="auto" w:fill="FFFFFF"/>
        </w:rPr>
        <w:t>t</w:t>
      </w:r>
      <w:r w:rsidRPr="00BB1363">
        <w:rPr>
          <w:rFonts w:cstheme="minorHAnsi"/>
          <w:szCs w:val="24"/>
          <w:shd w:val="clear" w:color="auto" w:fill="FFFFFF"/>
        </w:rPr>
        <w:t>etrakis(triphenylphosphine)palladium(</w:t>
      </w:r>
      <w:r>
        <w:rPr>
          <w:rFonts w:cstheme="minorHAnsi"/>
          <w:szCs w:val="24"/>
          <w:shd w:val="clear" w:color="auto" w:fill="FFFFFF"/>
        </w:rPr>
        <w:t>0</w:t>
      </w:r>
      <w:r w:rsidRPr="00BB1363">
        <w:rPr>
          <w:rFonts w:cstheme="minorHAnsi"/>
          <w:szCs w:val="24"/>
          <w:shd w:val="clear" w:color="auto" w:fill="FFFFFF"/>
        </w:rPr>
        <w:t>) (91.826 mg, 0.1 Eq, 79.463 μmol) in DMF (</w:t>
      </w:r>
      <w:r>
        <w:rPr>
          <w:rFonts w:cstheme="minorHAnsi"/>
          <w:szCs w:val="24"/>
          <w:shd w:val="clear" w:color="auto" w:fill="FFFFFF"/>
        </w:rPr>
        <w:t>20</w:t>
      </w:r>
      <w:r w:rsidRPr="00BB1363">
        <w:rPr>
          <w:rFonts w:cstheme="minorHAnsi"/>
          <w:szCs w:val="24"/>
          <w:shd w:val="clear" w:color="auto" w:fill="FFFFFF"/>
        </w:rPr>
        <w:t xml:space="preserve">.000 mL) was stirred at 90 C under positive pressure of nitrogen overnight. 20 mL cold water was added to the mixture of reaction to quench it and then add </w:t>
      </w:r>
      <w:r>
        <w:rPr>
          <w:rFonts w:cstheme="minorHAnsi"/>
          <w:szCs w:val="24"/>
          <w:shd w:val="clear" w:color="auto" w:fill="FFFFFF"/>
        </w:rPr>
        <w:t>4</w:t>
      </w:r>
      <w:r w:rsidRPr="00BB1363">
        <w:rPr>
          <w:rFonts w:cstheme="minorHAnsi"/>
          <w:szCs w:val="24"/>
          <w:shd w:val="clear" w:color="auto" w:fill="FFFFFF"/>
        </w:rPr>
        <w:t>0 mL (</w:t>
      </w:r>
      <w:r>
        <w:rPr>
          <w:rFonts w:cstheme="minorHAnsi"/>
          <w:szCs w:val="24"/>
          <w:shd w:val="clear" w:color="auto" w:fill="FFFFFF"/>
        </w:rPr>
        <w:t>2*20 mL</w:t>
      </w:r>
      <w:r w:rsidRPr="00BB1363">
        <w:rPr>
          <w:rFonts w:cstheme="minorHAnsi"/>
          <w:szCs w:val="24"/>
          <w:shd w:val="clear" w:color="auto" w:fill="FFFFFF"/>
        </w:rPr>
        <w:t>) EtOAC and transfe</w:t>
      </w:r>
      <w:r>
        <w:rPr>
          <w:rFonts w:cstheme="minorHAnsi"/>
          <w:szCs w:val="24"/>
          <w:shd w:val="clear" w:color="auto" w:fill="FFFFFF"/>
        </w:rPr>
        <w:t>rred the solution</w:t>
      </w:r>
      <w:r w:rsidRPr="00BB1363">
        <w:rPr>
          <w:rFonts w:cstheme="minorHAnsi"/>
          <w:szCs w:val="24"/>
          <w:shd w:val="clear" w:color="auto" w:fill="FFFFFF"/>
        </w:rPr>
        <w:t xml:space="preserve"> to </w:t>
      </w:r>
      <w:r w:rsidR="00C30922">
        <w:rPr>
          <w:rFonts w:cstheme="minorHAnsi"/>
          <w:szCs w:val="24"/>
          <w:shd w:val="clear" w:color="auto" w:fill="FFFFFF"/>
        </w:rPr>
        <w:t>a</w:t>
      </w:r>
      <w:r w:rsidR="00C30922" w:rsidRPr="00BB1363">
        <w:rPr>
          <w:rFonts w:cstheme="minorHAnsi"/>
          <w:szCs w:val="24"/>
          <w:shd w:val="clear" w:color="auto" w:fill="FFFFFF"/>
        </w:rPr>
        <w:t xml:space="preserve"> </w:t>
      </w:r>
      <w:r w:rsidRPr="00BB1363">
        <w:rPr>
          <w:rFonts w:cstheme="minorHAnsi"/>
          <w:szCs w:val="24"/>
          <w:shd w:val="clear" w:color="auto" w:fill="FFFFFF"/>
        </w:rPr>
        <w:t xml:space="preserve">separatory funnel and collect the organic phase, concentrate it with </w:t>
      </w:r>
      <w:r w:rsidR="00C30922">
        <w:rPr>
          <w:rFonts w:cstheme="minorHAnsi"/>
          <w:szCs w:val="24"/>
          <w:shd w:val="clear" w:color="auto" w:fill="FFFFFF"/>
        </w:rPr>
        <w:t xml:space="preserve">a </w:t>
      </w:r>
      <w:r w:rsidRPr="00BB1363">
        <w:rPr>
          <w:rFonts w:cstheme="minorHAnsi"/>
          <w:szCs w:val="24"/>
          <w:shd w:val="clear" w:color="auto" w:fill="FFFFFF"/>
        </w:rPr>
        <w:t>rotovap</w:t>
      </w:r>
      <w:r w:rsidR="00C30922">
        <w:rPr>
          <w:rFonts w:cstheme="minorHAnsi"/>
          <w:szCs w:val="24"/>
          <w:shd w:val="clear" w:color="auto" w:fill="FFFFFF"/>
        </w:rPr>
        <w:t>.</w:t>
      </w:r>
      <w:r w:rsidRPr="00BB1363">
        <w:rPr>
          <w:rFonts w:cstheme="minorHAnsi"/>
          <w:szCs w:val="24"/>
          <w:shd w:val="clear" w:color="auto" w:fill="FFFFFF"/>
        </w:rPr>
        <w:t xml:space="preserve"> LCMS-TFA method (</w:t>
      </w:r>
      <w:r>
        <w:rPr>
          <w:rFonts w:cstheme="minorHAnsi"/>
          <w:szCs w:val="24"/>
          <w:shd w:val="clear" w:color="auto" w:fill="FFFFFF"/>
        </w:rPr>
        <w:t xml:space="preserve">TIC mood, </w:t>
      </w:r>
      <w:r w:rsidRPr="00BB1363">
        <w:rPr>
          <w:rFonts w:cstheme="minorHAnsi"/>
          <w:szCs w:val="24"/>
          <w:shd w:val="clear" w:color="auto" w:fill="FFFFFF"/>
        </w:rPr>
        <w:t>ELN90840-1) with retention time 1.29 min, and mass of 347.10 confirmed the desire</w:t>
      </w:r>
      <w:r w:rsidR="00C30922">
        <w:rPr>
          <w:rFonts w:cstheme="minorHAnsi"/>
          <w:szCs w:val="24"/>
          <w:shd w:val="clear" w:color="auto" w:fill="FFFFFF"/>
        </w:rPr>
        <w:t>d</w:t>
      </w:r>
      <w:r w:rsidRPr="00BB1363">
        <w:rPr>
          <w:rFonts w:cstheme="minorHAnsi"/>
          <w:szCs w:val="24"/>
          <w:shd w:val="clear" w:color="auto" w:fill="FFFFFF"/>
        </w:rPr>
        <w:t xml:space="preserve"> product in </w:t>
      </w:r>
      <w:r w:rsidR="00C30922">
        <w:rPr>
          <w:rFonts w:cstheme="minorHAnsi"/>
          <w:szCs w:val="24"/>
          <w:shd w:val="clear" w:color="auto" w:fill="FFFFFF"/>
        </w:rPr>
        <w:t xml:space="preserve">the </w:t>
      </w:r>
      <w:r w:rsidRPr="00BB1363">
        <w:rPr>
          <w:rFonts w:cstheme="minorHAnsi"/>
          <w:szCs w:val="24"/>
          <w:shd w:val="clear" w:color="auto" w:fill="FFFFFF"/>
        </w:rPr>
        <w:t>reaction mixture</w:t>
      </w:r>
      <w:r>
        <w:rPr>
          <w:rFonts w:cstheme="minorHAnsi"/>
          <w:szCs w:val="24"/>
          <w:shd w:val="clear" w:color="auto" w:fill="FFFFFF"/>
        </w:rPr>
        <w:t xml:space="preserve"> (</w:t>
      </w:r>
      <w:r w:rsidR="00C30922">
        <w:rPr>
          <w:rFonts w:cstheme="minorHAnsi"/>
          <w:szCs w:val="24"/>
          <w:shd w:val="clear" w:color="auto" w:fill="FFFFFF"/>
        </w:rPr>
        <w:t>p</w:t>
      </w:r>
      <w:r>
        <w:rPr>
          <w:rFonts w:cstheme="minorHAnsi"/>
          <w:szCs w:val="24"/>
          <w:shd w:val="clear" w:color="auto" w:fill="FFFFFF"/>
        </w:rPr>
        <w:t xml:space="preserve">artially deprotected </w:t>
      </w:r>
      <w:r w:rsidR="00C30922">
        <w:rPr>
          <w:rFonts w:cstheme="minorHAnsi"/>
          <w:szCs w:val="24"/>
          <w:shd w:val="clear" w:color="auto" w:fill="FFFFFF"/>
        </w:rPr>
        <w:t xml:space="preserve">by </w:t>
      </w:r>
      <w:r>
        <w:rPr>
          <w:rFonts w:cstheme="minorHAnsi"/>
          <w:szCs w:val="24"/>
          <w:shd w:val="clear" w:color="auto" w:fill="FFFFFF"/>
        </w:rPr>
        <w:t>TFA method)</w:t>
      </w:r>
      <w:r w:rsidRPr="00BB1363">
        <w:rPr>
          <w:rFonts w:cstheme="minorHAnsi"/>
          <w:szCs w:val="24"/>
          <w:shd w:val="clear" w:color="auto" w:fill="FFFFFF"/>
        </w:rPr>
        <w:t xml:space="preserve">. The resulting residue was purified by reverse phase chromatography. LCMS labeled as ELN81357-2, retention time is 1.29 min (TFA method-TIC mood) and mass is 347.108. Based on NMR; Boc protecting group remained intact however LCMS showed the molecule without t-But group. NMR is labeled as ELN90840-1. </w:t>
      </w:r>
      <w:r w:rsidR="00916FAC">
        <w:rPr>
          <w:rFonts w:cstheme="minorHAnsi"/>
          <w:szCs w:val="24"/>
          <w:shd w:val="clear" w:color="auto" w:fill="FFFFFF"/>
        </w:rPr>
        <w:t xml:space="preserve">Prep </w:t>
      </w:r>
      <w:r w:rsidRPr="00BB1363">
        <w:rPr>
          <w:rFonts w:cstheme="minorHAnsi"/>
          <w:szCs w:val="24"/>
          <w:shd w:val="clear" w:color="auto" w:fill="FFFFFF"/>
        </w:rPr>
        <w:t>HPLC result is</w:t>
      </w:r>
      <w:r w:rsidR="006E49E3">
        <w:rPr>
          <w:rFonts w:cstheme="minorHAnsi"/>
          <w:szCs w:val="24"/>
          <w:shd w:val="clear" w:color="auto" w:fill="FFFFFF"/>
        </w:rPr>
        <w:t xml:space="preserve"> in </w:t>
      </w:r>
      <w:r w:rsidR="006E49E3" w:rsidRPr="006A251A">
        <w:rPr>
          <w:rFonts w:cstheme="minorHAnsi"/>
          <w:b/>
          <w:bCs/>
          <w:szCs w:val="24"/>
          <w:shd w:val="clear" w:color="auto" w:fill="FFFFFF"/>
        </w:rPr>
        <w:t>Figure S</w:t>
      </w:r>
      <w:r w:rsidR="00C55B4B" w:rsidRPr="00D033CF">
        <w:rPr>
          <w:rFonts w:cstheme="minorHAnsi"/>
          <w:b/>
          <w:bCs/>
          <w:szCs w:val="24"/>
          <w:shd w:val="clear" w:color="auto" w:fill="FFFFFF"/>
        </w:rPr>
        <w:t>5</w:t>
      </w:r>
      <w:r w:rsidRPr="00BB1363">
        <w:rPr>
          <w:rFonts w:cstheme="minorHAnsi"/>
          <w:szCs w:val="24"/>
          <w:shd w:val="clear" w:color="auto" w:fill="FFFFFF"/>
        </w:rPr>
        <w:t>: 30-50 (</w:t>
      </w:r>
      <w:r w:rsidR="00485CFB">
        <w:rPr>
          <w:rFonts w:cstheme="minorHAnsi"/>
          <w:szCs w:val="24"/>
          <w:shd w:val="clear" w:color="auto" w:fill="FFFFFF"/>
        </w:rPr>
        <w:t>M</w:t>
      </w:r>
      <w:r w:rsidR="00142D6F">
        <w:rPr>
          <w:rFonts w:cstheme="minorHAnsi"/>
          <w:szCs w:val="24"/>
          <w:shd w:val="clear" w:color="auto" w:fill="FFFFFF"/>
        </w:rPr>
        <w:t>e</w:t>
      </w:r>
      <w:r w:rsidR="00485CFB">
        <w:rPr>
          <w:rFonts w:cstheme="minorHAnsi"/>
          <w:szCs w:val="24"/>
          <w:shd w:val="clear" w:color="auto" w:fill="FFFFFF"/>
        </w:rPr>
        <w:t>CN</w:t>
      </w:r>
      <w:r w:rsidRPr="00BB1363">
        <w:rPr>
          <w:rFonts w:cstheme="minorHAnsi"/>
          <w:szCs w:val="24"/>
          <w:shd w:val="clear" w:color="auto" w:fill="FFFFFF"/>
        </w:rPr>
        <w:t>:Water+1%TFA)</w:t>
      </w:r>
      <w:r>
        <w:rPr>
          <w:rFonts w:cstheme="minorHAnsi"/>
          <w:szCs w:val="24"/>
          <w:shd w:val="clear" w:color="auto" w:fill="FFFFFF"/>
        </w:rPr>
        <w:t xml:space="preserve">. </w:t>
      </w:r>
      <w:r w:rsidR="00916FAC">
        <w:rPr>
          <w:rFonts w:cstheme="minorHAnsi"/>
          <w:szCs w:val="24"/>
          <w:shd w:val="clear" w:color="auto" w:fill="FFFFFF"/>
        </w:rPr>
        <w:t xml:space="preserve">The column is </w:t>
      </w:r>
      <w:r w:rsidR="00D75AA3" w:rsidRPr="00043B7F">
        <w:rPr>
          <w:rFonts w:cstheme="minorHAnsi"/>
          <w:szCs w:val="24"/>
          <w:shd w:val="clear" w:color="auto" w:fill="FFFFFF"/>
        </w:rPr>
        <w:t>C-18 30X50 40-70TO 8-100</w:t>
      </w:r>
      <w:r w:rsidR="00916FAC">
        <w:rPr>
          <w:rFonts w:cstheme="minorHAnsi"/>
          <w:szCs w:val="24"/>
          <w:shd w:val="clear" w:color="auto" w:fill="FFFFFF"/>
        </w:rPr>
        <w:t>,</w:t>
      </w:r>
      <w:r w:rsidR="00D75AA3" w:rsidRPr="00043B7F">
        <w:rPr>
          <w:rFonts w:cstheme="minorHAnsi"/>
          <w:szCs w:val="24"/>
          <w:shd w:val="clear" w:color="auto" w:fill="FFFFFF"/>
        </w:rPr>
        <w:t xml:space="preserve"> 30 mm x 50 mm</w:t>
      </w:r>
      <w:r w:rsidR="00916FAC">
        <w:rPr>
          <w:rFonts w:cstheme="minorHAnsi"/>
          <w:szCs w:val="24"/>
          <w:shd w:val="clear" w:color="auto" w:fill="FFFFFF"/>
        </w:rPr>
        <w:t>,</w:t>
      </w:r>
      <w:r w:rsidR="00D75AA3" w:rsidRPr="00043B7F">
        <w:rPr>
          <w:rFonts w:cstheme="minorHAnsi"/>
          <w:szCs w:val="24"/>
          <w:shd w:val="clear" w:color="auto" w:fill="FFFFFF"/>
        </w:rPr>
        <w:t xml:space="preserve"> 5 µm</w:t>
      </w:r>
      <w:r w:rsidR="00D75AA3">
        <w:rPr>
          <w:rFonts w:cstheme="minorHAnsi"/>
          <w:szCs w:val="24"/>
          <w:shd w:val="clear" w:color="auto" w:fill="FFFFFF"/>
        </w:rPr>
        <w:t xml:space="preserve">. </w:t>
      </w:r>
    </w:p>
    <w:p w14:paraId="2389DBAD" w14:textId="3C273AE3" w:rsidR="00D75AA3" w:rsidRDefault="00526316" w:rsidP="00D75AA3">
      <w:pPr>
        <w:keepNext/>
      </w:pPr>
      <w:r>
        <w:rPr>
          <w:rFonts w:cstheme="minorHAnsi"/>
          <w:b/>
          <w:bCs/>
          <w:noProof/>
        </w:rPr>
        <w:lastRenderedPageBreak/>
        <mc:AlternateContent>
          <mc:Choice Requires="wps">
            <w:drawing>
              <wp:anchor distT="0" distB="0" distL="114300" distR="114300" simplePos="0" relativeHeight="251646464" behindDoc="0" locked="0" layoutInCell="1" allowOverlap="1" wp14:anchorId="480AE789" wp14:editId="527A09D8">
                <wp:simplePos x="0" y="0"/>
                <wp:positionH relativeFrom="column">
                  <wp:posOffset>-47707</wp:posOffset>
                </wp:positionH>
                <wp:positionV relativeFrom="paragraph">
                  <wp:posOffset>0</wp:posOffset>
                </wp:positionV>
                <wp:extent cx="5807848" cy="7704814"/>
                <wp:effectExtent l="0" t="0" r="21590" b="10795"/>
                <wp:wrapNone/>
                <wp:docPr id="866084851" name="Rectangle 19"/>
                <wp:cNvGraphicFramePr/>
                <a:graphic xmlns:a="http://schemas.openxmlformats.org/drawingml/2006/main">
                  <a:graphicData uri="http://schemas.microsoft.com/office/word/2010/wordprocessingShape">
                    <wps:wsp>
                      <wps:cNvSpPr/>
                      <wps:spPr>
                        <a:xfrm>
                          <a:off x="0" y="0"/>
                          <a:ext cx="5807848" cy="7704814"/>
                        </a:xfrm>
                        <a:prstGeom prst="rect">
                          <a:avLst/>
                        </a:prstGeom>
                        <a:noFill/>
                        <a:ln w="9525"/>
                      </wps:spPr>
                      <wps:style>
                        <a:lnRef idx="2">
                          <a:schemeClr val="accent1">
                            <a:shade val="15000"/>
                          </a:schemeClr>
                        </a:lnRef>
                        <a:fillRef idx="1">
                          <a:schemeClr val="accent1"/>
                        </a:fillRef>
                        <a:effectRef idx="0">
                          <a:schemeClr val="accent1"/>
                        </a:effectRef>
                        <a:fontRef idx="minor">
                          <a:schemeClr val="lt1"/>
                        </a:fontRef>
                      </wps:style>
                      <wps:bodyPr rot="0" spcFirstLastPara="0" vertOverflow="overflow" horzOverflow="overflow" vert="horz" wrap="square" lIns="91440" tIns="45720" rIns="91440" bIns="45720" numCol="1" spcCol="0" rtlCol="0" fromWordArt="0" anchor="ctr" anchorCtr="0" forceAA="0" compatLnSpc="1">
                        <a:prstTxWarp prst="textNoShape">
                          <a:avLst/>
                        </a:prstTxWarp>
                        <a:noAutofit/>
                      </wps:bodyPr>
                    </wps:wsp>
                  </a:graphicData>
                </a:graphic>
                <wp14:sizeRelH relativeFrom="margin">
                  <wp14:pctWidth>0</wp14:pctWidth>
                </wp14:sizeRelH>
                <wp14:sizeRelV relativeFrom="margin">
                  <wp14:pctHeight>0</wp14:pctHeight>
                </wp14:sizeRelV>
              </wp:anchor>
            </w:drawing>
          </mc:Choice>
          <mc:Fallback>
            <w:pict>
              <v:rect w14:anchorId="6E0CB51C" id="Rectangle 19" o:spid="_x0000_s1026" style="position:absolute;margin-left:-3.75pt;margin-top:0;width:457.3pt;height:606.7pt;z-index:251646464;visibility:visible;mso-wrap-style:square;mso-width-percent:0;mso-height-percent:0;mso-wrap-distance-left:9pt;mso-wrap-distance-top:0;mso-wrap-distance-right:9pt;mso-wrap-distance-bottom:0;mso-position-horizontal:absolute;mso-position-horizontal-relative:text;mso-position-vertical:absolute;mso-position-vertical-relative:text;mso-width-percent:0;mso-height-percent:0;mso-width-relative:margin;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BczDnibQIAAC8FAAAOAAAAZHJzL2Uyb0RvYy54bWysVE1v2zAMvQ/YfxB0X20HyZIGdYqgRYcB&#10;RVusHXpWZak2IIsapcTJfv0o2XGCtthh2MWmRPLx61EXl7vWsK1C34AteXGWc6ashKqxryX/+XTz&#10;ZcGZD8JWwoBVJd8rzy9Xnz9ddG6pJlCDqRQyArF+2bmS1yG4ZZZ5WatW+DNwypJSA7Yi0BFfswpF&#10;R+itySZ5/jXrACuHIJX3dHvdK/kq4WutZLjX2qvATMkpt5C+mL4v8ZutLsTyFYWrGzmkIf4hi1Y0&#10;loKOUNciCLbB5h1U20gEDzqcSWgz0LqRKtVA1RT5m2oea+FUqoWa493YJv//YOXd9tE9ILWhc37p&#10;SYxV7DS28U/5sV1q1n5sltoFJulytsjniymNV5JuPs+ni2Ia25kd3R368E1By6JQcqRppCaJ7a0P&#10;venBJEazcNMYkyZiLOtKfj6bzBLkMbckhb1R0cHYH0qzpqJsJgk40UZdGWRbQQMXUiobil5Vi0r1&#10;18Usz9PkKdXRIyWeACOypkRG7AEgUvI9dl/GYB9dVWLd6Jz/LbHeefRIkcGG0bltLOBHAIaqGiL3&#10;9pT+SWui+ALV/gEZQs957+RNQ2O4FT48CCSS0zrQ4oZ7+mgD1G4YJM5qwN8f3Ud74h5pOetoaUru&#10;f20EKs7Md0usPC+m07hl6TCdzSd0wFPNy6nGbtoroDEV9EQ4mcRoH8xB1AjtM+33OkYllbCSYpdc&#10;BjwcrkK/zPRCSLVeJzPaLCfCrX10MoLHrkaaPe2eBbqBi4FofAeHBRPLN5TsbaOnhfUmgG4SX499&#10;HfpNW5mIM7wgce1Pz8nq+M6t/gAAAP//AwBQSwMEFAAGAAgAAAAhAKj4c47dAAAACAEAAA8AAABk&#10;cnMvZG93bnJldi54bWxMj0FPAjEQhe8m/odmTLxBuysIrNslxsSjiSCRa2nrdsN2urYF1n/veJLj&#10;5H158716PfqenW1MXUAJxVQAs6iD6bCVsPt4nSyBpazQqD6glfBjE6yb25taVSZccGPP29wyKsFU&#10;KQku56HiPGlnvUrTMFik7CtErzKdseUmqguV+56XQjxyrzqkD04N9sVZfdyevIS39/lxKVafM+x4&#10;3LmN3pf6ey/l/d34/AQs2zH/w/CnT+rQkNMhnNAk1kuYLOZESqBBlK7EogB2IKwsHmbAm5pfD2h+&#10;AQAA//8DAFBLAQItABQABgAIAAAAIQC2gziS/gAAAOEBAAATAAAAAAAAAAAAAAAAAAAAAABbQ29u&#10;dGVudF9UeXBlc10ueG1sUEsBAi0AFAAGAAgAAAAhADj9If/WAAAAlAEAAAsAAAAAAAAAAAAAAAAA&#10;LwEAAF9yZWxzLy5yZWxzUEsBAi0AFAAGAAgAAAAhAFzMOeJtAgAALwUAAA4AAAAAAAAAAAAAAAAA&#10;LgIAAGRycy9lMm9Eb2MueG1sUEsBAi0AFAAGAAgAAAAhAKj4c47dAAAACAEAAA8AAAAAAAAAAAAA&#10;AAAAxwQAAGRycy9kb3ducmV2LnhtbFBLBQYAAAAABAAEAPMAAADRBQAAAAA=&#10;" filled="f" strokecolor="#030e13 [484]"/>
            </w:pict>
          </mc:Fallback>
        </mc:AlternateContent>
      </w:r>
      <w:r w:rsidR="00D75AA3" w:rsidRPr="00043B7F">
        <w:rPr>
          <w:rFonts w:cstheme="minorHAnsi"/>
          <w:b/>
          <w:bCs/>
          <w:noProof/>
        </w:rPr>
        <w:drawing>
          <wp:inline distT="0" distB="0" distL="0" distR="0" wp14:anchorId="47574E9E" wp14:editId="6F2000C6">
            <wp:extent cx="5570220" cy="7325222"/>
            <wp:effectExtent l="0" t="0" r="0" b="9525"/>
            <wp:docPr id="666840878" name="Picture 666840878" descr="A graph of a test&#10;&#10;AI-generated content may be incorrect."/>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666840878" name="Picture 666840878" descr="A graph of a test&#10;&#10;AI-generated content may be incorrect."/>
                    <pic:cNvPicPr/>
                  </pic:nvPicPr>
                  <pic:blipFill>
                    <a:blip r:embed="rId28"/>
                    <a:stretch>
                      <a:fillRect/>
                    </a:stretch>
                  </pic:blipFill>
                  <pic:spPr>
                    <a:xfrm>
                      <a:off x="0" y="0"/>
                      <a:ext cx="5605287" cy="7371338"/>
                    </a:xfrm>
                    <a:prstGeom prst="rect">
                      <a:avLst/>
                    </a:prstGeom>
                  </pic:spPr>
                </pic:pic>
              </a:graphicData>
            </a:graphic>
          </wp:inline>
        </w:drawing>
      </w:r>
    </w:p>
    <w:p w14:paraId="7ABD32EB" w14:textId="7A018790" w:rsidR="00D75AA3" w:rsidRPr="001F5483" w:rsidRDefault="00D75AA3" w:rsidP="00D75AA3">
      <w:pPr>
        <w:pStyle w:val="Caption"/>
        <w:rPr>
          <w:rFonts w:cstheme="minorHAnsi"/>
          <w:b/>
          <w:bCs/>
          <w:sz w:val="22"/>
          <w:szCs w:val="22"/>
          <w:lang w:eastAsia="ja-JP"/>
        </w:rPr>
      </w:pPr>
      <w:r w:rsidRPr="006A251A">
        <w:rPr>
          <w:b/>
          <w:i w:val="0"/>
        </w:rPr>
        <w:t xml:space="preserve">Figure </w:t>
      </w:r>
      <w:r w:rsidRPr="006A251A">
        <w:rPr>
          <w:b/>
          <w:bCs/>
          <w:i w:val="0"/>
          <w:iCs w:val="0"/>
        </w:rPr>
        <w:t>S</w:t>
      </w:r>
      <w:r w:rsidR="00C55B4B" w:rsidRPr="006A251A">
        <w:rPr>
          <w:b/>
          <w:bCs/>
          <w:i w:val="0"/>
          <w:iCs w:val="0"/>
        </w:rPr>
        <w:t>5</w:t>
      </w:r>
      <w:r>
        <w:t xml:space="preserve">: </w:t>
      </w:r>
      <w:r w:rsidRPr="0064479A">
        <w:rPr>
          <w:i w:val="0"/>
          <w:iCs w:val="0"/>
          <w:color w:val="auto"/>
        </w:rPr>
        <w:t>Prep HPLC purification of GSK5112992</w:t>
      </w:r>
    </w:p>
    <w:p w14:paraId="3EA4E60B" w14:textId="77777777" w:rsidR="00D75AA3" w:rsidRDefault="00D75AA3" w:rsidP="00D25526">
      <w:pPr>
        <w:rPr>
          <w:rFonts w:cstheme="minorHAnsi"/>
          <w:szCs w:val="24"/>
          <w:shd w:val="clear" w:color="auto" w:fill="FFFFFF"/>
        </w:rPr>
      </w:pPr>
    </w:p>
    <w:p w14:paraId="35720E1B" w14:textId="77777777" w:rsidR="008059AE" w:rsidRDefault="008059AE" w:rsidP="00D25526">
      <w:pPr>
        <w:rPr>
          <w:rFonts w:cstheme="minorHAnsi"/>
          <w:szCs w:val="24"/>
          <w:shd w:val="clear" w:color="auto" w:fill="FFFFFF"/>
        </w:rPr>
      </w:pPr>
    </w:p>
    <w:p w14:paraId="7025153F" w14:textId="77777777" w:rsidR="00BE636C" w:rsidRDefault="00BE636C" w:rsidP="00D25526">
      <w:pPr>
        <w:rPr>
          <w:rFonts w:cstheme="minorHAnsi"/>
          <w:b/>
          <w:bCs/>
          <w:szCs w:val="24"/>
          <w:shd w:val="clear" w:color="auto" w:fill="FFFFFF"/>
        </w:rPr>
      </w:pPr>
    </w:p>
    <w:p w14:paraId="5D349241" w14:textId="60A69682" w:rsidR="00D25526" w:rsidRDefault="00D25526" w:rsidP="00D25526">
      <w:pPr>
        <w:rPr>
          <w:rFonts w:cstheme="minorHAnsi"/>
          <w:b/>
          <w:bCs/>
          <w:szCs w:val="24"/>
          <w:shd w:val="clear" w:color="auto" w:fill="FFFFFF"/>
        </w:rPr>
      </w:pPr>
      <w:r w:rsidRPr="00043B7F">
        <w:rPr>
          <w:rFonts w:cstheme="minorHAnsi"/>
          <w:b/>
          <w:bCs/>
          <w:szCs w:val="24"/>
          <w:shd w:val="clear" w:color="auto" w:fill="FFFFFF"/>
        </w:rPr>
        <w:lastRenderedPageBreak/>
        <w:t xml:space="preserve">HPLC </w:t>
      </w:r>
      <w:r w:rsidR="008024AF">
        <w:rPr>
          <w:rFonts w:cstheme="minorHAnsi"/>
          <w:b/>
          <w:bCs/>
          <w:szCs w:val="24"/>
          <w:shd w:val="clear" w:color="auto" w:fill="FFFFFF"/>
        </w:rPr>
        <w:t>A</w:t>
      </w:r>
      <w:r>
        <w:rPr>
          <w:rFonts w:cstheme="minorHAnsi"/>
          <w:b/>
          <w:bCs/>
          <w:szCs w:val="24"/>
          <w:shd w:val="clear" w:color="auto" w:fill="FFFFFF"/>
        </w:rPr>
        <w:t>nalytical</w:t>
      </w:r>
      <w:r w:rsidRPr="00043B7F">
        <w:rPr>
          <w:rFonts w:cstheme="minorHAnsi"/>
          <w:b/>
          <w:bCs/>
          <w:szCs w:val="24"/>
          <w:shd w:val="clear" w:color="auto" w:fill="FFFFFF"/>
        </w:rPr>
        <w:t xml:space="preserve"> </w:t>
      </w:r>
      <w:r w:rsidR="008024AF">
        <w:rPr>
          <w:rFonts w:cstheme="minorHAnsi"/>
          <w:b/>
          <w:bCs/>
          <w:szCs w:val="24"/>
          <w:shd w:val="clear" w:color="auto" w:fill="FFFFFF"/>
        </w:rPr>
        <w:t>M</w:t>
      </w:r>
      <w:r w:rsidRPr="00043B7F">
        <w:rPr>
          <w:rFonts w:cstheme="minorHAnsi"/>
          <w:b/>
          <w:bCs/>
          <w:szCs w:val="24"/>
          <w:shd w:val="clear" w:color="auto" w:fill="FFFFFF"/>
        </w:rPr>
        <w:t>ethod</w:t>
      </w:r>
      <w:r>
        <w:rPr>
          <w:rFonts w:cstheme="minorHAnsi"/>
          <w:b/>
          <w:bCs/>
          <w:szCs w:val="24"/>
          <w:shd w:val="clear" w:color="auto" w:fill="FFFFFF"/>
        </w:rPr>
        <w:t xml:space="preserve"> for </w:t>
      </w:r>
      <w:r>
        <w:rPr>
          <w:rFonts w:cstheme="minorHAnsi"/>
          <w:b/>
          <w:bCs/>
          <w:szCs w:val="24"/>
        </w:rPr>
        <w:t>GSK5112992</w:t>
      </w:r>
      <w:r w:rsidRPr="00043B7F">
        <w:rPr>
          <w:rFonts w:cstheme="minorHAnsi"/>
          <w:b/>
          <w:bCs/>
          <w:szCs w:val="24"/>
          <w:shd w:val="clear" w:color="auto" w:fill="FFFFFF"/>
        </w:rPr>
        <w:t>:</w:t>
      </w:r>
    </w:p>
    <w:p w14:paraId="44DBB95B" w14:textId="5969B130" w:rsidR="00D25526" w:rsidRDefault="00DC7B38" w:rsidP="00D25526">
      <w:pPr>
        <w:rPr>
          <w:rFonts w:cstheme="minorHAnsi"/>
          <w:szCs w:val="24"/>
          <w:shd w:val="clear" w:color="auto" w:fill="FFFFFF"/>
        </w:rPr>
      </w:pPr>
      <w:r>
        <w:rPr>
          <w:rFonts w:cstheme="minorHAnsi"/>
          <w:szCs w:val="24"/>
          <w:shd w:val="clear" w:color="auto" w:fill="FFFFFF"/>
        </w:rPr>
        <w:t xml:space="preserve">The identify of GSK5112992, shown in </w:t>
      </w:r>
      <w:r w:rsidRPr="00DC7B38">
        <w:rPr>
          <w:rFonts w:cstheme="minorHAnsi"/>
          <w:b/>
          <w:bCs/>
          <w:szCs w:val="24"/>
          <w:shd w:val="clear" w:color="auto" w:fill="FFFFFF"/>
        </w:rPr>
        <w:t>Figure S6</w:t>
      </w:r>
      <w:r>
        <w:rPr>
          <w:rFonts w:cstheme="minorHAnsi"/>
          <w:szCs w:val="24"/>
          <w:shd w:val="clear" w:color="auto" w:fill="FFFFFF"/>
        </w:rPr>
        <w:t xml:space="preserve">, is confirmed using the following HPLC condition. </w:t>
      </w:r>
      <w:r w:rsidR="00D25526" w:rsidRPr="00043B7F">
        <w:rPr>
          <w:rFonts w:cstheme="minorHAnsi"/>
          <w:szCs w:val="24"/>
          <w:shd w:val="clear" w:color="auto" w:fill="FFFFFF"/>
        </w:rPr>
        <w:t>XSelect CSH C18 Column, 130Å, 3.5 µm, 4.6 mm X 75 mm, PN: 186005268); Solvent A: Water; Solvent B: Acetonitrile; 3 - 95% MeCN for time 0-7.5 min then plateau at 5 : 95% Water : MeCN for time between 7.5-9 min and 97 : 3 % Water : MeCN between time 9-9.10 min; flow: 1.5 ml/min; Temperature: 40 C, λ=254 nm; GSK5112992 (reference standard) tR: ~6.78 min.</w:t>
      </w:r>
      <w:r w:rsidR="00D25526">
        <w:rPr>
          <w:rFonts w:cstheme="minorHAnsi"/>
          <w:szCs w:val="24"/>
          <w:shd w:val="clear" w:color="auto" w:fill="FFFFFF"/>
        </w:rPr>
        <w:t xml:space="preserve"> </w:t>
      </w:r>
    </w:p>
    <w:p w14:paraId="014E6CFB" w14:textId="319CD337" w:rsidR="00504A86" w:rsidRDefault="00504A86" w:rsidP="00D25526">
      <w:pPr>
        <w:rPr>
          <w:rFonts w:cstheme="minorHAnsi"/>
          <w:szCs w:val="24"/>
          <w:shd w:val="clear" w:color="auto" w:fill="FFFFFF"/>
        </w:rPr>
      </w:pPr>
      <w:r>
        <w:rPr>
          <w:rFonts w:cstheme="minorHAnsi"/>
          <w:noProof/>
          <w:szCs w:val="24"/>
        </w:rPr>
        <mc:AlternateContent>
          <mc:Choice Requires="wps">
            <w:drawing>
              <wp:anchor distT="0" distB="0" distL="114300" distR="114300" simplePos="0" relativeHeight="251660800" behindDoc="0" locked="0" layoutInCell="1" allowOverlap="1" wp14:anchorId="685FB800" wp14:editId="6E61CBF3">
                <wp:simplePos x="0" y="0"/>
                <wp:positionH relativeFrom="column">
                  <wp:posOffset>-15903</wp:posOffset>
                </wp:positionH>
                <wp:positionV relativeFrom="paragraph">
                  <wp:posOffset>121257</wp:posOffset>
                </wp:positionV>
                <wp:extent cx="5963479" cy="2071315"/>
                <wp:effectExtent l="0" t="0" r="18415" b="24765"/>
                <wp:wrapNone/>
                <wp:docPr id="1369758523" name="Rectangle 20"/>
                <wp:cNvGraphicFramePr/>
                <a:graphic xmlns:a="http://schemas.openxmlformats.org/drawingml/2006/main">
                  <a:graphicData uri="http://schemas.microsoft.com/office/word/2010/wordprocessingShape">
                    <wps:wsp>
                      <wps:cNvSpPr/>
                      <wps:spPr>
                        <a:xfrm>
                          <a:off x="0" y="0"/>
                          <a:ext cx="5963479" cy="2071315"/>
                        </a:xfrm>
                        <a:prstGeom prst="rect">
                          <a:avLst/>
                        </a:prstGeom>
                        <a:noFill/>
                        <a:ln w="9525"/>
                      </wps:spPr>
                      <wps:style>
                        <a:lnRef idx="2">
                          <a:schemeClr val="accent1">
                            <a:shade val="15000"/>
                          </a:schemeClr>
                        </a:lnRef>
                        <a:fillRef idx="1">
                          <a:schemeClr val="accent1"/>
                        </a:fillRef>
                        <a:effectRef idx="0">
                          <a:schemeClr val="accent1"/>
                        </a:effectRef>
                        <a:fontRef idx="minor">
                          <a:schemeClr val="lt1"/>
                        </a:fontRef>
                      </wps:style>
                      <wps:bodyPr rot="0" spcFirstLastPara="0" vertOverflow="overflow" horzOverflow="overflow" vert="horz" wrap="square" lIns="91440" tIns="45720" rIns="91440" bIns="45720" numCol="1" spcCol="0" rtlCol="0" fromWordArt="0" anchor="ctr" anchorCtr="0" forceAA="0" compatLnSpc="1">
                        <a:prstTxWarp prst="textNoShape">
                          <a:avLst/>
                        </a:prstTxWarp>
                        <a:noAutofit/>
                      </wps:bodyPr>
                    </wps:wsp>
                  </a:graphicData>
                </a:graphic>
                <wp14:sizeRelV relativeFrom="margin">
                  <wp14:pctHeight>0</wp14:pctHeight>
                </wp14:sizeRelV>
              </wp:anchor>
            </w:drawing>
          </mc:Choice>
          <mc:Fallback>
            <w:pict>
              <v:rect w14:anchorId="429EBA1C" id="Rectangle 20" o:spid="_x0000_s1026" style="position:absolute;margin-left:-1.25pt;margin-top:9.55pt;width:469.55pt;height:163.1pt;z-index:251660800;visibility:visible;mso-wrap-style:square;mso-height-percent:0;mso-wrap-distance-left:9pt;mso-wrap-distance-top:0;mso-wrap-distance-right:9pt;mso-wrap-distance-bottom:0;mso-position-horizontal:absolute;mso-position-horizontal-relative:text;mso-position-vertical:absolute;mso-position-vertical-relative:text;mso-height-percent:0;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BiFAQ2bQIAAC8FAAAOAAAAZHJzL2Uyb0RvYy54bWysVN9P2zAQfp+0/8Hy+0hSWlgrUlSBmCYh&#10;QIOJZ+PYJJLj885u0+6v39lJ0wrQHqa9JGff3Xe/vvPF5bY1bKPQN2BLXpzknCkroWrsa8l/Pt18&#10;+cqZD8JWwoBVJd8pzy+Xnz9ddG6hJlCDqRQyArF+0bmS1yG4RZZ5WatW+BNwypJSA7Yi0BFfswpF&#10;R+itySZ5fpZ1gJVDkMp7ur3ulXyZ8LVWMtxr7VVgpuSUW0hfTN+X+M2WF2LxisLVjRzSEP+QRSsa&#10;S0FHqGsRBFtj8w6qbSSCBx1OJLQZaN1IlWqgaor8TTWPtXAq1ULN8W5sk/9/sPJu8+gekNrQOb/w&#10;JMYqthrb+Kf82DY1azc2S20Dk3Q5m5+dTs/nnEnSTfLz4rSYxXZmB3eHPnxT0LIolBxpGqlJYnPr&#10;Q2+6N4nRLNw0xqSJGMu6ks9nkx7ykFuSws6o6GDsD6VZU1E2kwScaKOuDLKNoIELKZUNRa+qRaX6&#10;62KW52nylOrokRJPgBFZUyIj9gAQKfkeuy9jsI+uKrFudM7/lljvPHqkyGDD6Nw2FvAjAENVDZF7&#10;e0r/qDVRfIFq94AMoee8d/KmoTHcCh8eBBLJaR1occM9fbQBajcMEmc14O+P7qM9cY+0nHW0NCX3&#10;v9YCFWfmuyVWzovpNG5ZOkxn5xM64LHm5Vhj1+0V0JgKeiKcTGK0D2YvaoT2mfZ7FaOSSlhJsUsu&#10;A+4PV6FfZnohpFqtkhltlhPh1j46GcFjVyPNnrbPAt3AxUA0voP9gonFG0r2ttHTwmodQDeJr4e+&#10;Dv2mrUzEGV6QuPbH52R1eOeWfwAAAP//AwBQSwMEFAAGAAgAAAAhAPNrcdPfAAAACQEAAA8AAABk&#10;cnMvZG93bnJldi54bWxMj8FuwjAQRO+V+g/WVuoNHBISkRAHVZV6rFQoKldjmzgiXqexgfTvuz2V&#10;4+yMZt7Wm8n17GrG0HkUsJgnwAwqrztsBew/32YrYCFK1LL3aAT8mACb5vGhlpX2N9ya6y62jEow&#10;VFKAjXGoOA/KGifD3A8GyTv50clIcmy5HuWNyl3P0yQpuJMd0oKVg3m1Rp13Fyfg/SM/r5Lya4kd&#10;H/d2qw6p+j4I8fw0vayBRTPF/zD84RM6NMR09BfUgfUCZmlOSbqXC2Dkl1lRADsKyJZ5Bryp+f0H&#10;zS8AAAD//wMAUEsBAi0AFAAGAAgAAAAhALaDOJL+AAAA4QEAABMAAAAAAAAAAAAAAAAAAAAAAFtD&#10;b250ZW50X1R5cGVzXS54bWxQSwECLQAUAAYACAAAACEAOP0h/9YAAACUAQAACwAAAAAAAAAAAAAA&#10;AAAvAQAAX3JlbHMvLnJlbHNQSwECLQAUAAYACAAAACEAYhQENm0CAAAvBQAADgAAAAAAAAAAAAAA&#10;AAAuAgAAZHJzL2Uyb0RvYy54bWxQSwECLQAUAAYACAAAACEA82tx098AAAAJAQAADwAAAAAAAAAA&#10;AAAAAADHBAAAZHJzL2Rvd25yZXYueG1sUEsFBgAAAAAEAAQA8wAAANMFAAAAAA==&#10;" filled="f" strokecolor="#030e13 [484]"/>
            </w:pict>
          </mc:Fallback>
        </mc:AlternateContent>
      </w:r>
    </w:p>
    <w:p w14:paraId="3C62A78F" w14:textId="77777777" w:rsidR="00D25526" w:rsidRDefault="00D25526" w:rsidP="00D25526">
      <w:pPr>
        <w:keepNext/>
      </w:pPr>
      <w:r w:rsidRPr="00043B7F">
        <w:rPr>
          <w:rFonts w:cstheme="minorHAnsi"/>
          <w:noProof/>
          <w:szCs w:val="24"/>
          <w:shd w:val="clear" w:color="auto" w:fill="FFFFFF"/>
        </w:rPr>
        <w:drawing>
          <wp:inline distT="0" distB="0" distL="0" distR="0" wp14:anchorId="6501982E" wp14:editId="5B47C2DA">
            <wp:extent cx="5919746" cy="1709269"/>
            <wp:effectExtent l="0" t="0" r="5080" b="5715"/>
            <wp:docPr id="5" name="Picture 5"/>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 name=""/>
                    <pic:cNvPicPr/>
                  </pic:nvPicPr>
                  <pic:blipFill rotWithShape="1">
                    <a:blip r:embed="rId29"/>
                    <a:srcRect t="3370"/>
                    <a:stretch>
                      <a:fillRect/>
                    </a:stretch>
                  </pic:blipFill>
                  <pic:spPr bwMode="auto">
                    <a:xfrm>
                      <a:off x="0" y="0"/>
                      <a:ext cx="5931549" cy="1712677"/>
                    </a:xfrm>
                    <a:prstGeom prst="rect">
                      <a:avLst/>
                    </a:prstGeom>
                    <a:ln>
                      <a:noFill/>
                    </a:ln>
                    <a:extLst>
                      <a:ext uri="{53640926-AAD7-44D8-BBD7-CCE9431645EC}">
                        <a14:shadowObscured xmlns:a14="http://schemas.microsoft.com/office/drawing/2010/main"/>
                      </a:ext>
                    </a:extLst>
                  </pic:spPr>
                </pic:pic>
              </a:graphicData>
            </a:graphic>
          </wp:inline>
        </w:drawing>
      </w:r>
    </w:p>
    <w:p w14:paraId="451A10A1" w14:textId="4F5211BE" w:rsidR="79A9C3A0" w:rsidRDefault="00D25526" w:rsidP="00A84D0B">
      <w:pPr>
        <w:pStyle w:val="Caption"/>
      </w:pPr>
      <w:r w:rsidRPr="00393F5D">
        <w:rPr>
          <w:b/>
          <w:i w:val="0"/>
        </w:rPr>
        <w:t xml:space="preserve">Figure </w:t>
      </w:r>
      <w:r w:rsidR="00393F5D" w:rsidRPr="00393F5D">
        <w:rPr>
          <w:b/>
          <w:bCs/>
          <w:i w:val="0"/>
          <w:iCs w:val="0"/>
        </w:rPr>
        <w:t>S</w:t>
      </w:r>
      <w:r w:rsidR="00C55B4B">
        <w:rPr>
          <w:b/>
          <w:bCs/>
          <w:i w:val="0"/>
          <w:iCs w:val="0"/>
        </w:rPr>
        <w:t>6</w:t>
      </w:r>
      <w:r>
        <w:t xml:space="preserve">: </w:t>
      </w:r>
      <w:r w:rsidRPr="00393F5D">
        <w:rPr>
          <w:i w:val="0"/>
        </w:rPr>
        <w:t xml:space="preserve">Analytical HPLC to confirm the purity of </w:t>
      </w:r>
      <w:r w:rsidR="00A0142D">
        <w:rPr>
          <w:i w:val="0"/>
        </w:rPr>
        <w:t>c</w:t>
      </w:r>
      <w:r w:rsidRPr="00393F5D">
        <w:rPr>
          <w:i w:val="0"/>
        </w:rPr>
        <w:t>yanide precursor as standard</w:t>
      </w:r>
    </w:p>
    <w:p w14:paraId="5B4AB3C2" w14:textId="77777777" w:rsidR="00914F5B" w:rsidRDefault="00914F5B" w:rsidP="002D01C3">
      <w:pPr>
        <w:rPr>
          <w:b/>
          <w:bCs/>
        </w:rPr>
      </w:pPr>
    </w:p>
    <w:p w14:paraId="514D7939" w14:textId="77777777" w:rsidR="00AB56D5" w:rsidRDefault="00AB56D5">
      <w:pPr>
        <w:spacing w:line="259" w:lineRule="auto"/>
        <w:contextualSpacing w:val="0"/>
        <w:jc w:val="left"/>
        <w:rPr>
          <w:b/>
          <w:bCs/>
        </w:rPr>
      </w:pPr>
      <w:r>
        <w:rPr>
          <w:b/>
          <w:bCs/>
        </w:rPr>
        <w:br w:type="page"/>
      </w:r>
    </w:p>
    <w:p w14:paraId="48036D87" w14:textId="49AF2230" w:rsidR="002D01C3" w:rsidRPr="00A62A09" w:rsidRDefault="009048B5" w:rsidP="002D01C3">
      <w:pPr>
        <w:rPr>
          <w:b/>
          <w:bCs/>
        </w:rPr>
      </w:pPr>
      <w:r>
        <w:rPr>
          <w:b/>
          <w:bCs/>
        </w:rPr>
        <w:lastRenderedPageBreak/>
        <w:t xml:space="preserve">Synthesis of </w:t>
      </w:r>
      <w:r w:rsidR="002D01C3" w:rsidRPr="00A62A09">
        <w:rPr>
          <w:b/>
          <w:bCs/>
        </w:rPr>
        <w:t>Olaparib Precursor:</w:t>
      </w:r>
    </w:p>
    <w:p w14:paraId="468DACAF" w14:textId="77777777" w:rsidR="002D01C3" w:rsidRPr="00BF2817" w:rsidRDefault="002D01C3" w:rsidP="002D01C3"/>
    <w:p w14:paraId="44268AD8" w14:textId="7094D517" w:rsidR="002D01C3" w:rsidRDefault="002D01C3" w:rsidP="002D01C3">
      <w:r w:rsidRPr="00F30933">
        <w:t>Olaparib Precursor</w:t>
      </w:r>
      <w:r>
        <w:t xml:space="preserve"> </w:t>
      </w:r>
      <w:r>
        <w:rPr>
          <w:b/>
          <w:bCs/>
        </w:rPr>
        <w:t>4</w:t>
      </w:r>
      <w:r w:rsidRPr="002D1B74">
        <w:t xml:space="preserve"> </w:t>
      </w:r>
      <w:r>
        <w:t>(</w:t>
      </w:r>
      <w:r w:rsidRPr="00F30933">
        <w:t>4-(3-(4-(cyclopropanecarbonyl)piperazine-1-carbonyl)-4-(4,4,5,5-tetramethyl1,3,2-dioxaborolan-2-yl)benzyl)-2-((2-trimethlsilyl)ethoxy)methyl)phthalazin1(2H)-on</w:t>
      </w:r>
      <w:r w:rsidRPr="00BF2817">
        <w:t>e</w:t>
      </w:r>
      <w:r>
        <w:t xml:space="preserve"> (</w:t>
      </w:r>
      <w:r w:rsidRPr="00F30933">
        <w:t>O-SEM-Boronate</w:t>
      </w:r>
      <w:r>
        <w:t>)</w:t>
      </w:r>
      <w:r w:rsidRPr="00F30933">
        <w:t xml:space="preserve">) </w:t>
      </w:r>
      <w:r>
        <w:t xml:space="preserve">and </w:t>
      </w:r>
      <w:r w:rsidRPr="00F30933">
        <w:t xml:space="preserve">Olaparib </w:t>
      </w:r>
      <w:r>
        <w:t>standard</w:t>
      </w:r>
      <w:r w:rsidRPr="002D1B74">
        <w:t xml:space="preserve"> </w:t>
      </w:r>
      <w:r w:rsidRPr="00F30933">
        <w:t>was prepared according the literature procedure</w:t>
      </w:r>
      <w:r w:rsidR="00FB0C2A">
        <w:rPr>
          <w:rStyle w:val="EndnoteReference"/>
        </w:rPr>
        <w:endnoteReference w:id="2"/>
      </w:r>
      <w:r w:rsidR="001F0E7E" w:rsidRPr="00294614">
        <w:rPr>
          <w:vertAlign w:val="superscript"/>
        </w:rPr>
        <w:t>,</w:t>
      </w:r>
      <w:r w:rsidR="00F772B3">
        <w:rPr>
          <w:rStyle w:val="EndnoteReference"/>
        </w:rPr>
        <w:endnoteReference w:id="3"/>
      </w:r>
      <w:r>
        <w:t>.</w:t>
      </w:r>
    </w:p>
    <w:p w14:paraId="1DE32511" w14:textId="77777777" w:rsidR="00D0063E" w:rsidRDefault="00D0063E" w:rsidP="79A9C3A0">
      <w:pPr>
        <w:rPr>
          <w:b/>
        </w:rPr>
      </w:pPr>
    </w:p>
    <w:p w14:paraId="029CF44A" w14:textId="1ED37F0E" w:rsidR="79A9C3A0" w:rsidRDefault="0062114E" w:rsidP="79A9C3A0">
      <w:r>
        <w:rPr>
          <w:b/>
          <w:bCs/>
        </w:rPr>
        <w:t>Optimization of the</w:t>
      </w:r>
      <w:r w:rsidR="00002B04">
        <w:rPr>
          <w:b/>
          <w:bCs/>
        </w:rPr>
        <w:t xml:space="preserve"> [</w:t>
      </w:r>
      <w:r w:rsidR="00002B04" w:rsidRPr="00002B04">
        <w:rPr>
          <w:b/>
          <w:bCs/>
          <w:vertAlign w:val="superscript"/>
        </w:rPr>
        <w:t>11</w:t>
      </w:r>
      <w:r w:rsidR="00002B04">
        <w:rPr>
          <w:b/>
          <w:bCs/>
        </w:rPr>
        <w:t>C]Niraparib</w:t>
      </w:r>
      <w:r w:rsidR="00F00FFF">
        <w:rPr>
          <w:b/>
          <w:bCs/>
        </w:rPr>
        <w:t xml:space="preserve"> Radiosynthesis</w:t>
      </w:r>
    </w:p>
    <w:p w14:paraId="17F7C884" w14:textId="77777777" w:rsidR="00080AE6" w:rsidRDefault="00080AE6" w:rsidP="00002B04"/>
    <w:p w14:paraId="43C59872" w14:textId="1F7CC780" w:rsidR="00EC2F33" w:rsidRDefault="00002B04" w:rsidP="79A9C3A0">
      <w:r>
        <w:t>[</w:t>
      </w:r>
      <w:r w:rsidRPr="1A2C80D7">
        <w:rPr>
          <w:vertAlign w:val="superscript"/>
        </w:rPr>
        <w:t>11</w:t>
      </w:r>
      <w:r>
        <w:t>C]CO</w:t>
      </w:r>
      <w:r w:rsidRPr="1A2C80D7">
        <w:rPr>
          <w:vertAlign w:val="subscript"/>
        </w:rPr>
        <w:t>2</w:t>
      </w:r>
      <w:r>
        <w:t xml:space="preserve"> was produced on the University of Pennsylvania’s IBA cyclotron by irradiating the gas target of 0.5% O</w:t>
      </w:r>
      <w:r w:rsidRPr="1A2C80D7">
        <w:rPr>
          <w:vertAlign w:val="subscript"/>
        </w:rPr>
        <w:t>2</w:t>
      </w:r>
      <w:r>
        <w:t xml:space="preserve"> in N</w:t>
      </w:r>
      <w:r w:rsidRPr="1A2C80D7">
        <w:rPr>
          <w:vertAlign w:val="subscript"/>
        </w:rPr>
        <w:t>2</w:t>
      </w:r>
      <w:r>
        <w:t>. 2.5 Ci of [</w:t>
      </w:r>
      <w:r w:rsidRPr="1A2C80D7">
        <w:rPr>
          <w:vertAlign w:val="superscript"/>
        </w:rPr>
        <w:t>11</w:t>
      </w:r>
      <w:r>
        <w:t>C] CO</w:t>
      </w:r>
      <w:r w:rsidRPr="1A2C80D7">
        <w:rPr>
          <w:vertAlign w:val="subscript"/>
        </w:rPr>
        <w:t>2</w:t>
      </w:r>
      <w:r>
        <w:t xml:space="preserve"> was predicted to be produced by a 20 min bombardment of 18 MeV protons using a beam current of 30 μA. The radiosynthesis of [</w:t>
      </w:r>
      <w:r w:rsidRPr="1A2C80D7">
        <w:rPr>
          <w:vertAlign w:val="superscript"/>
        </w:rPr>
        <w:t>11</w:t>
      </w:r>
      <w:r>
        <w:t>C]</w:t>
      </w:r>
      <w:r w:rsidR="0011777D">
        <w:t>N</w:t>
      </w:r>
      <w:r>
        <w:t>iraparib including its formulation was performed on a Synthra HCN Plus automated synthesis module. The Agilent 1100/1200 series system was used for QC HPLC analysis.</w:t>
      </w:r>
      <w:r w:rsidR="0011777D">
        <w:t xml:space="preserve"> </w:t>
      </w:r>
      <w:r w:rsidR="00035FBF" w:rsidRPr="00426179">
        <w:t xml:space="preserve">The </w:t>
      </w:r>
      <w:r w:rsidR="00426179">
        <w:t xml:space="preserve">synthesis </w:t>
      </w:r>
      <w:r w:rsidR="00035FBF" w:rsidRPr="00426179">
        <w:t>of [</w:t>
      </w:r>
      <w:r w:rsidR="00035FBF" w:rsidRPr="00426179">
        <w:rPr>
          <w:vertAlign w:val="superscript"/>
        </w:rPr>
        <w:t>11</w:t>
      </w:r>
      <w:r w:rsidR="00035FBF" w:rsidRPr="00426179">
        <w:t>C]N</w:t>
      </w:r>
      <w:r w:rsidR="00426179" w:rsidRPr="00426179">
        <w:t>iraparib</w:t>
      </w:r>
      <w:r w:rsidR="00035FBF" w:rsidRPr="00426179">
        <w:t xml:space="preserve"> </w:t>
      </w:r>
      <w:r w:rsidR="00426179">
        <w:t xml:space="preserve">was </w:t>
      </w:r>
      <w:r w:rsidR="00D87925">
        <w:t xml:space="preserve">accomplished in three steps with each step optimized separately. </w:t>
      </w:r>
      <w:r w:rsidR="005415F8" w:rsidRPr="005415F8">
        <w:rPr>
          <w:b/>
          <w:bCs/>
        </w:rPr>
        <w:t>Scheme 1</w:t>
      </w:r>
      <w:r w:rsidR="005415F8">
        <w:t xml:space="preserve"> depicted the overall synthesis. </w:t>
      </w:r>
    </w:p>
    <w:p w14:paraId="74775787" w14:textId="1423152D" w:rsidR="005415F8" w:rsidRDefault="005415F8" w:rsidP="79A9C3A0"/>
    <w:p w14:paraId="3A4C0F83" w14:textId="38D22920" w:rsidR="00376130" w:rsidRDefault="00FD25AB" w:rsidP="00674EAE">
      <w:r>
        <w:t xml:space="preserve">The </w:t>
      </w:r>
      <w:r w:rsidR="005415F8">
        <w:t xml:space="preserve">first </w:t>
      </w:r>
      <w:r w:rsidR="007B5CC4">
        <w:t>attempt</w:t>
      </w:r>
      <w:r w:rsidR="005415F8">
        <w:t xml:space="preserve"> </w:t>
      </w:r>
      <w:r w:rsidR="007B5CC4">
        <w:t>to</w:t>
      </w:r>
      <w:r w:rsidR="005415F8">
        <w:t xml:space="preserve"> optimiz</w:t>
      </w:r>
      <w:r w:rsidR="007B5CC4">
        <w:t xml:space="preserve">e the reaction </w:t>
      </w:r>
      <w:r>
        <w:t>was</w:t>
      </w:r>
      <w:r w:rsidR="007B5CC4">
        <w:t xml:space="preserve"> to form </w:t>
      </w:r>
      <w:r w:rsidR="005415F8">
        <w:t>Pd-complexation</w:t>
      </w:r>
      <w:r w:rsidR="007B5CC4">
        <w:t>, followed by</w:t>
      </w:r>
      <w:r w:rsidR="005415F8">
        <w:t xml:space="preserve"> cyanation</w:t>
      </w:r>
      <w:r w:rsidR="009710CE">
        <w:t xml:space="preserve">. See the following Scheme for the reaction and </w:t>
      </w:r>
      <w:r w:rsidR="009710CE" w:rsidRPr="006A251A">
        <w:rPr>
          <w:b/>
          <w:bCs/>
        </w:rPr>
        <w:t>Table S</w:t>
      </w:r>
      <w:r w:rsidR="00DC7B38">
        <w:rPr>
          <w:b/>
          <w:bCs/>
        </w:rPr>
        <w:t>2</w:t>
      </w:r>
      <w:r w:rsidR="00F3268A" w:rsidRPr="007B7D11">
        <w:t xml:space="preserve"> </w:t>
      </w:r>
      <w:r w:rsidR="00F3268A">
        <w:t>for the summary of optimization effort.</w:t>
      </w:r>
      <w:r>
        <w:t xml:space="preserve"> </w:t>
      </w:r>
      <w:r w:rsidR="00376130">
        <w:t xml:space="preserve">The use of </w:t>
      </w:r>
      <w:r w:rsidR="0094147C">
        <w:t xml:space="preserve">cataCXium Pd catalyst and </w:t>
      </w:r>
      <w:r w:rsidR="00FF5E6A" w:rsidRPr="00FF1A4A">
        <w:rPr>
          <w:rFonts w:cs="Arial"/>
          <w:color w:val="202122"/>
          <w:szCs w:val="24"/>
          <w:shd w:val="clear" w:color="auto" w:fill="FFFFFF"/>
        </w:rPr>
        <w:t>2-</w:t>
      </w:r>
      <w:r w:rsidR="00FF5E6A" w:rsidRPr="00FF1A4A">
        <w:rPr>
          <w:rFonts w:cs="Arial"/>
          <w:i/>
          <w:iCs/>
          <w:color w:val="202122"/>
          <w:szCs w:val="24"/>
          <w:shd w:val="clear" w:color="auto" w:fill="FFFFFF"/>
        </w:rPr>
        <w:t>tert</w:t>
      </w:r>
      <w:r w:rsidR="00FF5E6A" w:rsidRPr="00FF1A4A">
        <w:rPr>
          <w:rFonts w:cs="Arial"/>
          <w:color w:val="202122"/>
          <w:szCs w:val="24"/>
          <w:shd w:val="clear" w:color="auto" w:fill="FFFFFF"/>
        </w:rPr>
        <w:t>-</w:t>
      </w:r>
      <w:r w:rsidR="00AE79EC">
        <w:rPr>
          <w:rFonts w:cs="Arial"/>
          <w:color w:val="202122"/>
          <w:szCs w:val="24"/>
          <w:shd w:val="clear" w:color="auto" w:fill="FFFFFF"/>
        </w:rPr>
        <w:t>b</w:t>
      </w:r>
      <w:r w:rsidR="00FF5E6A" w:rsidRPr="00FF1A4A">
        <w:rPr>
          <w:rFonts w:cs="Arial"/>
          <w:color w:val="202122"/>
          <w:szCs w:val="24"/>
          <w:shd w:val="clear" w:color="auto" w:fill="FFFFFF"/>
        </w:rPr>
        <w:t>utyl-1,1,3,3-tetramethylguanidine (BTMG)</w:t>
      </w:r>
      <w:r w:rsidR="00AE79EC">
        <w:rPr>
          <w:rFonts w:cs="Arial"/>
          <w:color w:val="202122"/>
          <w:szCs w:val="24"/>
          <w:shd w:val="clear" w:color="auto" w:fill="FFFFFF"/>
        </w:rPr>
        <w:t xml:space="preserve"> for Pd-complexation only yield</w:t>
      </w:r>
      <w:r w:rsidR="00164CF3">
        <w:rPr>
          <w:rFonts w:cs="Arial"/>
          <w:color w:val="202122"/>
          <w:szCs w:val="24"/>
          <w:shd w:val="clear" w:color="auto" w:fill="FFFFFF"/>
        </w:rPr>
        <w:t>ed</w:t>
      </w:r>
      <w:r w:rsidR="00AE79EC">
        <w:rPr>
          <w:rFonts w:cs="Arial"/>
          <w:color w:val="202122"/>
          <w:szCs w:val="24"/>
          <w:shd w:val="clear" w:color="auto" w:fill="FFFFFF"/>
        </w:rPr>
        <w:t xml:space="preserve"> 0.5-1 mCi of </w:t>
      </w:r>
      <w:r w:rsidR="005437EA">
        <w:rPr>
          <w:rFonts w:cs="Arial"/>
          <w:color w:val="202122"/>
          <w:szCs w:val="24"/>
          <w:shd w:val="clear" w:color="auto" w:fill="FFFFFF"/>
        </w:rPr>
        <w:t>[</w:t>
      </w:r>
      <w:r w:rsidR="005437EA" w:rsidRPr="005437EA">
        <w:rPr>
          <w:rFonts w:cs="Arial"/>
          <w:color w:val="202122"/>
          <w:szCs w:val="24"/>
          <w:shd w:val="clear" w:color="auto" w:fill="FFFFFF"/>
          <w:vertAlign w:val="superscript"/>
        </w:rPr>
        <w:t>11</w:t>
      </w:r>
      <w:r w:rsidR="005437EA">
        <w:rPr>
          <w:rFonts w:cs="Arial"/>
          <w:color w:val="202122"/>
          <w:szCs w:val="24"/>
          <w:shd w:val="clear" w:color="auto" w:fill="FFFFFF"/>
        </w:rPr>
        <w:t xml:space="preserve">C]GSK511292 with </w:t>
      </w:r>
      <w:r>
        <w:rPr>
          <w:rFonts w:cs="Arial"/>
          <w:color w:val="202122"/>
          <w:szCs w:val="24"/>
          <w:shd w:val="clear" w:color="auto" w:fill="FFFFFF"/>
        </w:rPr>
        <w:t>200-300 mCi of</w:t>
      </w:r>
      <w:r w:rsidR="005437EA">
        <w:rPr>
          <w:rFonts w:cs="Arial"/>
          <w:color w:val="202122"/>
          <w:szCs w:val="24"/>
          <w:shd w:val="clear" w:color="auto" w:fill="FFFFFF"/>
        </w:rPr>
        <w:t xml:space="preserve"> [</w:t>
      </w:r>
      <w:r w:rsidR="005437EA" w:rsidRPr="00FD25AB">
        <w:rPr>
          <w:rFonts w:cs="Arial"/>
          <w:color w:val="202122"/>
          <w:szCs w:val="24"/>
          <w:shd w:val="clear" w:color="auto" w:fill="FFFFFF"/>
          <w:vertAlign w:val="superscript"/>
        </w:rPr>
        <w:t>11</w:t>
      </w:r>
      <w:r w:rsidR="005437EA">
        <w:rPr>
          <w:rFonts w:cs="Arial"/>
          <w:color w:val="202122"/>
          <w:szCs w:val="24"/>
          <w:shd w:val="clear" w:color="auto" w:fill="FFFFFF"/>
        </w:rPr>
        <w:t>C]HCN</w:t>
      </w:r>
      <w:r>
        <w:rPr>
          <w:rFonts w:cs="Arial"/>
          <w:color w:val="202122"/>
          <w:szCs w:val="24"/>
          <w:shd w:val="clear" w:color="auto" w:fill="FFFFFF"/>
        </w:rPr>
        <w:t>.</w:t>
      </w:r>
    </w:p>
    <w:p w14:paraId="66BA3AD6" w14:textId="77777777" w:rsidR="00376130" w:rsidRDefault="00376130" w:rsidP="00674EAE"/>
    <w:p w14:paraId="52B3B3A1" w14:textId="6A2A75F6" w:rsidR="00674EAE" w:rsidRPr="00D13561" w:rsidRDefault="00674EAE" w:rsidP="00674EAE">
      <w:r w:rsidRPr="00F3268A">
        <w:rPr>
          <w:b/>
          <w:bCs/>
        </w:rPr>
        <w:t xml:space="preserve">Table </w:t>
      </w:r>
      <w:r w:rsidR="00FE52AC" w:rsidRPr="00F3268A">
        <w:rPr>
          <w:b/>
          <w:bCs/>
        </w:rPr>
        <w:t>S</w:t>
      </w:r>
      <w:r w:rsidR="00DC7B38">
        <w:rPr>
          <w:b/>
          <w:bCs/>
        </w:rPr>
        <w:t>2</w:t>
      </w:r>
      <w:r w:rsidRPr="00F3268A">
        <w:rPr>
          <w:b/>
          <w:bCs/>
        </w:rPr>
        <w:t>:</w:t>
      </w:r>
      <w:r w:rsidRPr="00D13561">
        <w:t xml:space="preserve"> </w:t>
      </w:r>
      <w:r w:rsidR="009F09A4">
        <w:t>Initial o</w:t>
      </w:r>
      <w:r w:rsidRPr="00D13561">
        <w:t xml:space="preserve">ptimization </w:t>
      </w:r>
      <w:r w:rsidR="00116AB0">
        <w:t>attempts</w:t>
      </w:r>
      <w:r w:rsidR="00832143">
        <w:t xml:space="preserve"> to generate</w:t>
      </w:r>
      <w:r w:rsidR="002C62A6" w:rsidRPr="00D13561">
        <w:t xml:space="preserve"> </w:t>
      </w:r>
      <w:r w:rsidRPr="00D13561">
        <w:t>[</w:t>
      </w:r>
      <w:r w:rsidRPr="00D13561">
        <w:rPr>
          <w:vertAlign w:val="superscript"/>
        </w:rPr>
        <w:t>11</w:t>
      </w:r>
      <w:r w:rsidRPr="00D13561">
        <w:t>C]GSK5112992 (</w:t>
      </w:r>
      <w:r w:rsidR="00FA2146">
        <w:t>S</w:t>
      </w:r>
      <w:r w:rsidRPr="00D13561">
        <w:t>tep 1)</w:t>
      </w:r>
    </w:p>
    <w:p w14:paraId="1D0D21C3" w14:textId="014739E5" w:rsidR="00FE788D" w:rsidRPr="00A03A5F" w:rsidRDefault="00FE788D" w:rsidP="79A9C3A0">
      <w:pPr>
        <w:rPr>
          <w:highlight w:val="yellow"/>
        </w:rPr>
      </w:pPr>
      <w:r w:rsidRPr="0018348E">
        <w:rPr>
          <w:noProof/>
        </w:rPr>
        <w:drawing>
          <wp:inline distT="0" distB="0" distL="0" distR="0" wp14:anchorId="78D66099" wp14:editId="21A464EF">
            <wp:extent cx="6011333" cy="3092876"/>
            <wp:effectExtent l="0" t="0" r="8890" b="0"/>
            <wp:docPr id="896252262" name="Picture 10" descr="A screenshot of a computer&#10;&#10;AI-generated content may be incorrect."/>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896252262" name="Picture 10" descr="A screenshot of a computer&#10;&#10;AI-generated content may be incorrect."/>
                    <pic:cNvPicPr>
                      <a:picLocks noChangeAspect="1" noChangeArrowheads="1"/>
                    </pic:cNvPicPr>
                  </pic:nvPicPr>
                  <pic:blipFill rotWithShape="1">
                    <a:blip r:embed="rId30">
                      <a:extLst>
                        <a:ext uri="{28A0092B-C50C-407E-A947-70E740481C1C}">
                          <a14:useLocalDpi xmlns:a14="http://schemas.microsoft.com/office/drawing/2010/main" val="0"/>
                        </a:ext>
                      </a:extLst>
                    </a:blip>
                    <a:srcRect l="3205" t="2533" r="5982" b="14403"/>
                    <a:stretch/>
                  </pic:blipFill>
                  <pic:spPr bwMode="auto">
                    <a:xfrm>
                      <a:off x="0" y="0"/>
                      <a:ext cx="6011333" cy="3092876"/>
                    </a:xfrm>
                    <a:prstGeom prst="rect">
                      <a:avLst/>
                    </a:prstGeom>
                    <a:noFill/>
                    <a:ln>
                      <a:noFill/>
                    </a:ln>
                    <a:extLst>
                      <a:ext uri="{53640926-AAD7-44D8-BBD7-CCE9431645EC}">
                        <a14:shadowObscured xmlns:a14="http://schemas.microsoft.com/office/drawing/2010/main"/>
                      </a:ext>
                    </a:extLst>
                  </pic:spPr>
                </pic:pic>
              </a:graphicData>
            </a:graphic>
          </wp:inline>
        </w:drawing>
      </w:r>
    </w:p>
    <w:p w14:paraId="3B21BEB5" w14:textId="77777777" w:rsidR="0079339C" w:rsidRDefault="0079339C" w:rsidP="79A9C3A0"/>
    <w:p w14:paraId="23E401AB" w14:textId="18268108" w:rsidR="00FE788D" w:rsidRDefault="00164CF3" w:rsidP="79A9C3A0">
      <w:r>
        <w:t>Hence, a</w:t>
      </w:r>
      <w:r w:rsidR="004347C0">
        <w:t xml:space="preserve"> different cyanation </w:t>
      </w:r>
      <w:r w:rsidR="00D06984">
        <w:t>promotor</w:t>
      </w:r>
      <w:r w:rsidR="004347C0">
        <w:t xml:space="preserve"> was used. </w:t>
      </w:r>
      <w:r w:rsidR="00FD25AB" w:rsidRPr="006F59C0">
        <w:t>The method adapted from Kaur et al</w:t>
      </w:r>
      <w:r w:rsidR="00E36BB7">
        <w:rPr>
          <w:rStyle w:val="EndnoteReference"/>
        </w:rPr>
        <w:endnoteReference w:id="4"/>
      </w:r>
      <w:r w:rsidR="00FD25AB" w:rsidRPr="006F59C0">
        <w:t xml:space="preserve"> is a two-step one pot procedure originally used to produce kappa opioid agonist radiotracer [</w:t>
      </w:r>
      <w:r w:rsidR="00FD25AB" w:rsidRPr="006F59C0">
        <w:rPr>
          <w:vertAlign w:val="superscript"/>
        </w:rPr>
        <w:t>11</w:t>
      </w:r>
      <w:r w:rsidR="00FD25AB" w:rsidRPr="006F59C0">
        <w:t>C] LY2795050</w:t>
      </w:r>
      <w:r w:rsidR="00ED4625">
        <w:t>.</w:t>
      </w:r>
      <w:r w:rsidR="00FD25AB" w:rsidRPr="006F59C0">
        <w:t xml:space="preserve"> In this method, the palladium-mediated oxidative insertion of palladium into precursor GSK4183735A </w:t>
      </w:r>
      <w:r w:rsidRPr="006F59C0">
        <w:t>yield</w:t>
      </w:r>
      <w:r>
        <w:t>ed</w:t>
      </w:r>
      <w:r w:rsidRPr="006F59C0">
        <w:t xml:space="preserve"> </w:t>
      </w:r>
      <w:r w:rsidR="002B6BF9">
        <w:t xml:space="preserve">Pd-complexed </w:t>
      </w:r>
      <w:r w:rsidR="00FD25AB" w:rsidRPr="006F59C0">
        <w:t>intermediate.  The nascent [</w:t>
      </w:r>
      <w:r w:rsidR="00FD25AB" w:rsidRPr="006F59C0">
        <w:rPr>
          <w:vertAlign w:val="superscript"/>
        </w:rPr>
        <w:t>11</w:t>
      </w:r>
      <w:r w:rsidR="00FD25AB" w:rsidRPr="006F59C0">
        <w:t xml:space="preserve">C] </w:t>
      </w:r>
      <w:r w:rsidR="00FD25AB" w:rsidRPr="006F59C0">
        <w:lastRenderedPageBreak/>
        <w:t>HCN is then directly bubbled into the reaction</w:t>
      </w:r>
      <w:r w:rsidR="003F260E">
        <w:t xml:space="preserve"> mixture</w:t>
      </w:r>
      <w:r w:rsidR="00FD25AB" w:rsidRPr="006F59C0">
        <w:t>, which contains KHCO</w:t>
      </w:r>
      <w:r w:rsidR="00FD25AB" w:rsidRPr="006F59C0">
        <w:rPr>
          <w:vertAlign w:val="subscript"/>
        </w:rPr>
        <w:t xml:space="preserve">3 </w:t>
      </w:r>
      <w:r w:rsidR="00FD25AB" w:rsidRPr="006F59C0">
        <w:t>and therefore forms [</w:t>
      </w:r>
      <w:r w:rsidR="00FD25AB" w:rsidRPr="006F59C0">
        <w:rPr>
          <w:vertAlign w:val="superscript"/>
        </w:rPr>
        <w:t>11</w:t>
      </w:r>
      <w:r w:rsidR="00FD25AB" w:rsidRPr="006F59C0">
        <w:t xml:space="preserve">C]KCN </w:t>
      </w:r>
      <w:r w:rsidR="00FD25AB" w:rsidRPr="006F59C0">
        <w:rPr>
          <w:i/>
          <w:iCs/>
        </w:rPr>
        <w:t>in situ</w:t>
      </w:r>
      <w:r w:rsidR="00FD25AB" w:rsidRPr="006F59C0">
        <w:t xml:space="preserve">.  This obviates the need </w:t>
      </w:r>
      <w:r w:rsidR="00B22D6C" w:rsidRPr="006F59C0">
        <w:t>for azeotropic</w:t>
      </w:r>
      <w:r w:rsidR="00FD25AB" w:rsidRPr="006F59C0">
        <w:t xml:space="preserve"> drying described in the reverse addition method.  This also likely decreased synthesis time for </w:t>
      </w:r>
      <w:bookmarkStart w:id="2" w:name="_Hlk205555071"/>
      <w:r w:rsidR="00FD25AB" w:rsidRPr="006F59C0">
        <w:t>[</w:t>
      </w:r>
      <w:r w:rsidR="00FD25AB" w:rsidRPr="006F59C0">
        <w:rPr>
          <w:vertAlign w:val="superscript"/>
        </w:rPr>
        <w:t>11</w:t>
      </w:r>
      <w:r w:rsidR="00FD25AB" w:rsidRPr="006F59C0">
        <w:t>C]GSK5112992</w:t>
      </w:r>
      <w:bookmarkEnd w:id="2"/>
      <w:r w:rsidR="00FD25AB" w:rsidRPr="006F59C0">
        <w:t>.</w:t>
      </w:r>
      <w:r w:rsidR="000C1E76">
        <w:t xml:space="preserve"> </w:t>
      </w:r>
      <w:r w:rsidR="00F74930">
        <w:t xml:space="preserve">The result of </w:t>
      </w:r>
      <w:r>
        <w:t xml:space="preserve">this </w:t>
      </w:r>
      <w:r w:rsidR="00F74930">
        <w:t xml:space="preserve">reduced reaction time yielded 48-76 mCi of </w:t>
      </w:r>
      <w:r w:rsidR="00F74930" w:rsidRPr="006F59C0">
        <w:t>[</w:t>
      </w:r>
      <w:r w:rsidR="00F74930" w:rsidRPr="006F59C0">
        <w:rPr>
          <w:vertAlign w:val="superscript"/>
        </w:rPr>
        <w:t>11</w:t>
      </w:r>
      <w:r w:rsidR="00F74930" w:rsidRPr="006F59C0">
        <w:t>C]GSK5112992</w:t>
      </w:r>
      <w:r w:rsidR="00F74930">
        <w:t>, corresponding to</w:t>
      </w:r>
      <w:r w:rsidR="00EC760F">
        <w:t xml:space="preserve"> decay-corrected yield </w:t>
      </w:r>
      <w:r w:rsidR="00F74930">
        <w:t>of</w:t>
      </w:r>
      <w:r w:rsidR="00EC760F">
        <w:t xml:space="preserve"> 5-9%. </w:t>
      </w:r>
      <w:r w:rsidR="009F09A4">
        <w:t>See the first two entr</w:t>
      </w:r>
      <w:r w:rsidR="007E7D8D">
        <w:t>ies</w:t>
      </w:r>
      <w:r w:rsidR="009F09A4">
        <w:t xml:space="preserve"> of </w:t>
      </w:r>
      <w:r w:rsidR="003F260E">
        <w:t>Table S3 fo</w:t>
      </w:r>
      <w:r w:rsidR="00F74930">
        <w:t>r reaction conditions.</w:t>
      </w:r>
    </w:p>
    <w:p w14:paraId="51B1A8BF" w14:textId="77777777" w:rsidR="00CD1CF5" w:rsidRDefault="00CD1CF5" w:rsidP="79A9C3A0"/>
    <w:p w14:paraId="479B747E" w14:textId="4F54F2BC" w:rsidR="00CD1CF5" w:rsidRDefault="00CD1CF5" w:rsidP="79A9C3A0">
      <w:r>
        <w:t xml:space="preserve">After the formation of </w:t>
      </w:r>
      <w:r w:rsidRPr="006F59C0">
        <w:t>[</w:t>
      </w:r>
      <w:r w:rsidRPr="006F59C0">
        <w:rPr>
          <w:vertAlign w:val="superscript"/>
        </w:rPr>
        <w:t>11</w:t>
      </w:r>
      <w:r w:rsidRPr="006F59C0">
        <w:t>C]GSK5112992</w:t>
      </w:r>
      <w:r w:rsidR="005838CF">
        <w:t xml:space="preserve">, </w:t>
      </w:r>
      <w:r w:rsidR="00645354">
        <w:t>S</w:t>
      </w:r>
      <w:r w:rsidR="00300BFB">
        <w:t xml:space="preserve">tep 2 of the reaction was </w:t>
      </w:r>
      <w:r w:rsidR="00286BFC">
        <w:t>to convert the CN group to ami</w:t>
      </w:r>
      <w:r w:rsidR="00D06984">
        <w:t xml:space="preserve">de. </w:t>
      </w:r>
      <w:r w:rsidR="00001811">
        <w:t xml:space="preserve">This reaction was accomplished by </w:t>
      </w:r>
      <w:r w:rsidR="00653013">
        <w:t>treating the reaction</w:t>
      </w:r>
      <w:r w:rsidR="00553E76">
        <w:t xml:space="preserve"> mixture with 30% H</w:t>
      </w:r>
      <w:r w:rsidR="00553E76" w:rsidRPr="00137244">
        <w:rPr>
          <w:vertAlign w:val="subscript"/>
        </w:rPr>
        <w:t>2</w:t>
      </w:r>
      <w:r w:rsidR="00553E76">
        <w:t>O</w:t>
      </w:r>
      <w:r w:rsidR="00553E76" w:rsidRPr="00137244">
        <w:rPr>
          <w:vertAlign w:val="subscript"/>
        </w:rPr>
        <w:t>2</w:t>
      </w:r>
      <w:r w:rsidR="00553E76">
        <w:t xml:space="preserve"> and NaOH </w:t>
      </w:r>
      <w:r w:rsidR="00C605D8">
        <w:t xml:space="preserve">solution </w:t>
      </w:r>
      <w:r w:rsidR="00553E76">
        <w:t>and heat</w:t>
      </w:r>
      <w:r w:rsidR="00137244">
        <w:t xml:space="preserve">ing at 80 </w:t>
      </w:r>
      <w:r w:rsidR="00137244">
        <w:rPr>
          <w:rFonts w:cs="Arial"/>
        </w:rPr>
        <w:t>˚</w:t>
      </w:r>
      <w:r w:rsidR="00137244">
        <w:t>C.</w:t>
      </w:r>
      <w:r w:rsidR="00C605D8">
        <w:t xml:space="preserve"> The optimal condition was</w:t>
      </w:r>
      <w:r w:rsidR="00DE3BC1">
        <w:t xml:space="preserve"> </w:t>
      </w:r>
      <w:bookmarkStart w:id="3" w:name="_Hlk175734802"/>
      <w:r w:rsidR="00262802">
        <w:t xml:space="preserve">4N NaOH (200 </w:t>
      </w:r>
      <w:r w:rsidR="00262802">
        <w:rPr>
          <w:rFonts w:ascii="Symbol" w:hAnsi="Symbol"/>
        </w:rPr>
        <w:t></w:t>
      </w:r>
      <w:r w:rsidR="00262802">
        <w:t>L</w:t>
      </w:r>
      <w:bookmarkEnd w:id="3"/>
      <w:r w:rsidR="00262802">
        <w:t>) and 30% H</w:t>
      </w:r>
      <w:r w:rsidR="00F21A9B" w:rsidRPr="00F21A9B">
        <w:rPr>
          <w:vertAlign w:val="subscript"/>
        </w:rPr>
        <w:t>2</w:t>
      </w:r>
      <w:r w:rsidR="00F21A9B">
        <w:t>O</w:t>
      </w:r>
      <w:r w:rsidR="00F21A9B" w:rsidRPr="00F21A9B">
        <w:rPr>
          <w:vertAlign w:val="subscript"/>
        </w:rPr>
        <w:t>2</w:t>
      </w:r>
      <w:r w:rsidR="00262802">
        <w:t xml:space="preserve"> (125 </w:t>
      </w:r>
      <w:r w:rsidR="00262802">
        <w:rPr>
          <w:rFonts w:ascii="Symbol" w:hAnsi="Symbol"/>
        </w:rPr>
        <w:t></w:t>
      </w:r>
      <w:r w:rsidR="00262802">
        <w:t>L)</w:t>
      </w:r>
      <w:r w:rsidR="00F21A9B">
        <w:t xml:space="preserve"> with </w:t>
      </w:r>
      <w:r w:rsidR="00C02220">
        <w:t xml:space="preserve">5 min of heating time. </w:t>
      </w:r>
      <w:r w:rsidR="0093110F">
        <w:t xml:space="preserve">20-40 mCi of </w:t>
      </w:r>
      <w:r w:rsidR="0093110F" w:rsidRPr="00D13561">
        <w:t>[</w:t>
      </w:r>
      <w:r w:rsidR="0093110F" w:rsidRPr="00D13561">
        <w:rPr>
          <w:vertAlign w:val="superscript"/>
        </w:rPr>
        <w:t>11</w:t>
      </w:r>
      <w:r w:rsidR="0093110F" w:rsidRPr="00D13561">
        <w:t>C]GSK</w:t>
      </w:r>
      <w:r w:rsidR="00087440">
        <w:t>4183733A was obtained after the two steps</w:t>
      </w:r>
      <w:r w:rsidR="00164CF3">
        <w:t>.</w:t>
      </w:r>
      <w:r w:rsidR="00087440">
        <w:t xml:space="preserve"> </w:t>
      </w:r>
      <w:r w:rsidR="00164CF3">
        <w:t xml:space="preserve">This was </w:t>
      </w:r>
      <w:r w:rsidR="00087440">
        <w:t>sufficient for proceeding to the next step.</w:t>
      </w:r>
    </w:p>
    <w:p w14:paraId="14EEB36D" w14:textId="77777777" w:rsidR="00087440" w:rsidRDefault="00087440" w:rsidP="79A9C3A0"/>
    <w:p w14:paraId="79B483E2" w14:textId="51B69988" w:rsidR="00087440" w:rsidRDefault="00087440" w:rsidP="79A9C3A0">
      <w:r>
        <w:t xml:space="preserve">Finally, </w:t>
      </w:r>
      <w:r w:rsidR="006271DF">
        <w:t xml:space="preserve">the deprotection step was carried out with the addition of </w:t>
      </w:r>
      <w:r w:rsidR="005A6EC9">
        <w:t>8N HCl</w:t>
      </w:r>
      <w:r w:rsidR="005044B9">
        <w:t xml:space="preserve"> and heating the reaction mixture at 80 </w:t>
      </w:r>
      <w:r w:rsidR="005044B9">
        <w:rPr>
          <w:rFonts w:cs="Arial"/>
        </w:rPr>
        <w:t>˚</w:t>
      </w:r>
      <w:r w:rsidR="005044B9">
        <w:t xml:space="preserve">C for 5 min. The </w:t>
      </w:r>
      <w:r w:rsidR="00235C6B">
        <w:t xml:space="preserve">overall reaction was carried out several times to demonstrate the reproducibility of the </w:t>
      </w:r>
      <w:r w:rsidR="00164CF3">
        <w:t>synthesis</w:t>
      </w:r>
      <w:r w:rsidR="00235C6B">
        <w:t xml:space="preserve">. The overall synthesis time was 40 minutes and yielded </w:t>
      </w:r>
      <w:r w:rsidR="00946279">
        <w:t>10-</w:t>
      </w:r>
      <w:r w:rsidR="008C7CF6">
        <w:t xml:space="preserve">80 mCi of </w:t>
      </w:r>
      <w:r w:rsidR="008C7CF6" w:rsidRPr="00D13561">
        <w:t>[</w:t>
      </w:r>
      <w:r w:rsidR="008C7CF6" w:rsidRPr="00D13561">
        <w:rPr>
          <w:vertAlign w:val="superscript"/>
        </w:rPr>
        <w:t>11</w:t>
      </w:r>
      <w:r w:rsidR="008C7CF6" w:rsidRPr="00D13561">
        <w:t>C]</w:t>
      </w:r>
      <w:r w:rsidR="008C7CF6">
        <w:t>Niraparib, corresponding to decay-corrected yield of 1-2.8 %.</w:t>
      </w:r>
      <w:r w:rsidR="007B314A">
        <w:t xml:space="preserve"> </w:t>
      </w:r>
    </w:p>
    <w:p w14:paraId="180CDE32" w14:textId="77777777" w:rsidR="002324EA" w:rsidRDefault="002324EA" w:rsidP="79A9C3A0"/>
    <w:p w14:paraId="5EDD27B4" w14:textId="7FFD5760" w:rsidR="002324EA" w:rsidRDefault="009F09A4" w:rsidP="79A9C3A0">
      <w:r w:rsidRPr="00F3268A">
        <w:rPr>
          <w:b/>
          <w:bCs/>
        </w:rPr>
        <w:t>Table S</w:t>
      </w:r>
      <w:r w:rsidR="00F66FA3">
        <w:rPr>
          <w:b/>
          <w:bCs/>
        </w:rPr>
        <w:t>3</w:t>
      </w:r>
      <w:r w:rsidRPr="00F3268A">
        <w:rPr>
          <w:b/>
          <w:bCs/>
        </w:rPr>
        <w:t>:</w:t>
      </w:r>
      <w:r w:rsidRPr="00D13561">
        <w:t xml:space="preserve"> Optimization of </w:t>
      </w:r>
      <w:r w:rsidR="00832143">
        <w:t xml:space="preserve">three-step one-vessel reaction of </w:t>
      </w:r>
      <w:r w:rsidRPr="00D13561">
        <w:t>[</w:t>
      </w:r>
      <w:r w:rsidRPr="00D13561">
        <w:rPr>
          <w:vertAlign w:val="superscript"/>
        </w:rPr>
        <w:t>11</w:t>
      </w:r>
      <w:r w:rsidRPr="00D13561">
        <w:t>C]</w:t>
      </w:r>
      <w:r w:rsidR="00087440">
        <w:t>Niraparib</w:t>
      </w:r>
    </w:p>
    <w:p w14:paraId="48511089" w14:textId="4ACF4BB2" w:rsidR="00BA7DD2" w:rsidRDefault="00D9138A" w:rsidP="79A9C3A0">
      <w:r>
        <w:rPr>
          <w:noProof/>
        </w:rPr>
        <w:drawing>
          <wp:inline distT="0" distB="0" distL="0" distR="0" wp14:anchorId="22A8F84F" wp14:editId="07AABEC9">
            <wp:extent cx="6013723" cy="2398923"/>
            <wp:effectExtent l="0" t="0" r="6350" b="1905"/>
            <wp:docPr id="1760472077" name="Picture 14" descr="A table with numbers and symbols&#10;&#10;AI-generated content may be incorrect."/>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760472077" name="Picture 14" descr="A table with numbers and symbols&#10;&#10;AI-generated content may be incorrect."/>
                    <pic:cNvPicPr>
                      <a:picLocks noChangeAspect="1" noChangeArrowheads="1"/>
                    </pic:cNvPicPr>
                  </pic:nvPicPr>
                  <pic:blipFill rotWithShape="1">
                    <a:blip r:embed="rId31">
                      <a:extLst>
                        <a:ext uri="{28A0092B-C50C-407E-A947-70E740481C1C}">
                          <a14:useLocalDpi xmlns:a14="http://schemas.microsoft.com/office/drawing/2010/main" val="0"/>
                        </a:ext>
                      </a:extLst>
                    </a:blip>
                    <a:srcRect l="2422" t="4812" b="29462"/>
                    <a:stretch/>
                  </pic:blipFill>
                  <pic:spPr bwMode="auto">
                    <a:xfrm>
                      <a:off x="0" y="0"/>
                      <a:ext cx="6073055" cy="2422591"/>
                    </a:xfrm>
                    <a:prstGeom prst="rect">
                      <a:avLst/>
                    </a:prstGeom>
                    <a:noFill/>
                    <a:ln>
                      <a:noFill/>
                    </a:ln>
                    <a:extLst>
                      <a:ext uri="{53640926-AAD7-44D8-BBD7-CCE9431645EC}">
                        <a14:shadowObscured xmlns:a14="http://schemas.microsoft.com/office/drawing/2010/main"/>
                      </a:ext>
                    </a:extLst>
                  </pic:spPr>
                </pic:pic>
              </a:graphicData>
            </a:graphic>
          </wp:inline>
        </w:drawing>
      </w:r>
    </w:p>
    <w:p w14:paraId="56628068" w14:textId="77777777" w:rsidR="00564D72" w:rsidRPr="00B94AD8" w:rsidRDefault="00564D72" w:rsidP="79A9C3A0">
      <w:pPr>
        <w:rPr>
          <w:b/>
        </w:rPr>
      </w:pPr>
    </w:p>
    <w:p w14:paraId="653D0524" w14:textId="335C1F91" w:rsidR="00143498" w:rsidRPr="00E94131" w:rsidRDefault="00143498" w:rsidP="00143498">
      <w:pPr>
        <w:rPr>
          <w:b/>
          <w:bCs/>
        </w:rPr>
      </w:pPr>
      <w:r w:rsidRPr="00E94131">
        <w:rPr>
          <w:b/>
          <w:bCs/>
        </w:rPr>
        <w:t>Automated Radiosynthesis of [</w:t>
      </w:r>
      <w:r w:rsidRPr="00E94131">
        <w:rPr>
          <w:b/>
          <w:bCs/>
          <w:vertAlign w:val="superscript"/>
        </w:rPr>
        <w:t>11</w:t>
      </w:r>
      <w:r w:rsidRPr="00E94131">
        <w:rPr>
          <w:b/>
          <w:bCs/>
        </w:rPr>
        <w:t>C]Niraparib</w:t>
      </w:r>
      <w:r>
        <w:rPr>
          <w:b/>
          <w:bCs/>
        </w:rPr>
        <w:t xml:space="preserve"> Using Synthra HCN Plus Synthesis Module</w:t>
      </w:r>
    </w:p>
    <w:p w14:paraId="47CFBF8F" w14:textId="38464CD9" w:rsidR="00164CF3" w:rsidRDefault="001A69CD" w:rsidP="00143498">
      <w:r>
        <w:t>After the optimization, t</w:t>
      </w:r>
      <w:r w:rsidR="00143498">
        <w:t xml:space="preserve">he synthesis was </w:t>
      </w:r>
      <w:r>
        <w:t xml:space="preserve">automated and </w:t>
      </w:r>
      <w:r w:rsidR="00143498">
        <w:t xml:space="preserve">performed as shown in </w:t>
      </w:r>
      <w:r w:rsidR="00143498" w:rsidRPr="001A69CD">
        <w:rPr>
          <w:b/>
          <w:bCs/>
        </w:rPr>
        <w:t>Scheme 1</w:t>
      </w:r>
      <w:r w:rsidR="00143498">
        <w:t>. [</w:t>
      </w:r>
      <w:r w:rsidR="00143498" w:rsidRPr="00D336D1">
        <w:rPr>
          <w:vertAlign w:val="superscript"/>
        </w:rPr>
        <w:t>11</w:t>
      </w:r>
      <w:r w:rsidR="00143498">
        <w:t>C]CO</w:t>
      </w:r>
      <w:r w:rsidR="00143498" w:rsidRPr="00D336D1">
        <w:rPr>
          <w:vertAlign w:val="subscript"/>
        </w:rPr>
        <w:t>2</w:t>
      </w:r>
      <w:r w:rsidR="00143498">
        <w:t xml:space="preserve"> was generated from the cyclotron and delivered to the Synthra HCN Plus module. </w:t>
      </w:r>
      <w:r w:rsidR="00B9675B" w:rsidRPr="006A251A">
        <w:rPr>
          <w:b/>
          <w:bCs/>
        </w:rPr>
        <w:t xml:space="preserve">Fig. </w:t>
      </w:r>
      <w:r w:rsidR="00686CE2" w:rsidRPr="006A251A">
        <w:rPr>
          <w:b/>
          <w:bCs/>
        </w:rPr>
        <w:t>S</w:t>
      </w:r>
      <w:r w:rsidR="00016710" w:rsidRPr="006A251A">
        <w:rPr>
          <w:b/>
          <w:bCs/>
        </w:rPr>
        <w:t>7</w:t>
      </w:r>
      <w:r w:rsidR="00B9675B">
        <w:t xml:space="preserve"> showed the layout of the module. </w:t>
      </w:r>
      <w:r w:rsidR="00915358" w:rsidRPr="00915358">
        <w:rPr>
          <w:b/>
          <w:bCs/>
        </w:rPr>
        <w:t>Table S</w:t>
      </w:r>
      <w:r w:rsidR="00F66FA3">
        <w:rPr>
          <w:b/>
          <w:bCs/>
        </w:rPr>
        <w:t>3</w:t>
      </w:r>
      <w:r w:rsidR="00915358">
        <w:t xml:space="preserve"> summarized the overall optimization effort.</w:t>
      </w:r>
    </w:p>
    <w:p w14:paraId="4C02C97F" w14:textId="07F55557" w:rsidR="00164CF3" w:rsidRDefault="003C2A90" w:rsidP="00143498">
      <w:r>
        <w:rPr>
          <w:noProof/>
        </w:rPr>
        <w:lastRenderedPageBreak/>
        <mc:AlternateContent>
          <mc:Choice Requires="wps">
            <w:drawing>
              <wp:anchor distT="45720" distB="45720" distL="114300" distR="114300" simplePos="0" relativeHeight="251643392" behindDoc="0" locked="0" layoutInCell="1" allowOverlap="1" wp14:anchorId="563DA97E" wp14:editId="61EA41F9">
                <wp:simplePos x="0" y="0"/>
                <wp:positionH relativeFrom="margin">
                  <wp:posOffset>0</wp:posOffset>
                </wp:positionH>
                <wp:positionV relativeFrom="paragraph">
                  <wp:posOffset>220345</wp:posOffset>
                </wp:positionV>
                <wp:extent cx="5925820" cy="3108960"/>
                <wp:effectExtent l="0" t="0" r="17780" b="15240"/>
                <wp:wrapSquare wrapText="bothSides"/>
                <wp:docPr id="1764173512" name="Text Box 2"/>
                <wp:cNvGraphicFramePr>
                  <a:graphicFrameLocks xmlns:a="http://schemas.openxmlformats.org/drawingml/2006/main"/>
                </wp:cNvGraphicFramePr>
                <a:graphic xmlns:a="http://schemas.openxmlformats.org/drawingml/2006/main">
                  <a:graphicData uri="http://schemas.microsoft.com/office/word/2010/wordprocessingShape">
                    <wps:wsp>
                      <wps:cNvSpPr txBox="1">
                        <a:spLocks noChangeArrowheads="1"/>
                      </wps:cNvSpPr>
                      <wps:spPr bwMode="auto">
                        <a:xfrm>
                          <a:off x="0" y="0"/>
                          <a:ext cx="5925820" cy="3108960"/>
                        </a:xfrm>
                        <a:prstGeom prst="rect">
                          <a:avLst/>
                        </a:prstGeom>
                        <a:solidFill>
                          <a:srgbClr val="FFFFFF"/>
                        </a:solidFill>
                        <a:ln w="9525">
                          <a:solidFill>
                            <a:srgbClr val="000000"/>
                          </a:solidFill>
                          <a:miter lim="800000"/>
                          <a:headEnd/>
                          <a:tailEnd/>
                        </a:ln>
                      </wps:spPr>
                      <wps:txbx>
                        <w:txbxContent>
                          <w:p w14:paraId="6A67858D" w14:textId="77777777" w:rsidR="003C2A90" w:rsidRDefault="003C2A90" w:rsidP="003C2A90">
                            <w:r>
                              <w:rPr>
                                <w:noProof/>
                              </w:rPr>
                              <w:drawing>
                                <wp:inline distT="0" distB="0" distL="0" distR="0" wp14:anchorId="17544A6B" wp14:editId="17B7AADD">
                                  <wp:extent cx="5734050" cy="2462530"/>
                                  <wp:effectExtent l="0" t="0" r="0" b="0"/>
                                  <wp:docPr id="2060027738" name="Picture 1" descr="A diagram of a machine&#10;&#10;AI-generated content may be incorrect."/>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682034047" name="Picture 1" descr="A diagram of a machine&#10;&#10;AI-generated content may be incorrect."/>
                                          <pic:cNvPicPr>
                                            <a:picLocks noChangeAspect="1" noChangeArrowheads="1"/>
                                          </pic:cNvPicPr>
                                        </pic:nvPicPr>
                                        <pic:blipFill>
                                          <a:blip r:embed="rId32">
                                            <a:extLst>
                                              <a:ext uri="{28A0092B-C50C-407E-A947-70E740481C1C}">
                                                <a14:useLocalDpi xmlns:a14="http://schemas.microsoft.com/office/drawing/2010/main" val="0"/>
                                              </a:ext>
                                            </a:extLst>
                                          </a:blip>
                                          <a:srcRect/>
                                          <a:stretch>
                                            <a:fillRect/>
                                          </a:stretch>
                                        </pic:blipFill>
                                        <pic:spPr bwMode="auto">
                                          <a:xfrm>
                                            <a:off x="0" y="0"/>
                                            <a:ext cx="5734050" cy="2462530"/>
                                          </a:xfrm>
                                          <a:prstGeom prst="rect">
                                            <a:avLst/>
                                          </a:prstGeom>
                                          <a:noFill/>
                                          <a:ln>
                                            <a:noFill/>
                                          </a:ln>
                                        </pic:spPr>
                                      </pic:pic>
                                    </a:graphicData>
                                  </a:graphic>
                                </wp:inline>
                              </w:drawing>
                            </w:r>
                          </w:p>
                          <w:p w14:paraId="207B5CD9" w14:textId="77777777" w:rsidR="003C2A90" w:rsidRDefault="003C2A90" w:rsidP="003C2A90"/>
                          <w:p w14:paraId="37A5B684" w14:textId="5F8AAE46" w:rsidR="003C2A90" w:rsidRPr="00680B7E" w:rsidRDefault="003C2A90" w:rsidP="003C2A90">
                            <w:pPr>
                              <w:pStyle w:val="Caption"/>
                              <w:jc w:val="left"/>
                              <w:rPr>
                                <w:i w:val="0"/>
                                <w:iCs w:val="0"/>
                                <w:noProof/>
                                <w:color w:val="000000" w:themeColor="text1"/>
                                <w:sz w:val="20"/>
                                <w:szCs w:val="20"/>
                              </w:rPr>
                            </w:pPr>
                            <w:r w:rsidRPr="00680B7E">
                              <w:rPr>
                                <w:b/>
                                <w:bCs/>
                                <w:i w:val="0"/>
                                <w:iCs w:val="0"/>
                                <w:color w:val="000000" w:themeColor="text1"/>
                                <w:sz w:val="20"/>
                                <w:szCs w:val="20"/>
                              </w:rPr>
                              <w:t>Figure S</w:t>
                            </w:r>
                            <w:r w:rsidR="00016710" w:rsidRPr="00680B7E">
                              <w:rPr>
                                <w:b/>
                                <w:bCs/>
                                <w:i w:val="0"/>
                                <w:iCs w:val="0"/>
                                <w:color w:val="000000" w:themeColor="text1"/>
                                <w:sz w:val="20"/>
                                <w:szCs w:val="20"/>
                              </w:rPr>
                              <w:t>7</w:t>
                            </w:r>
                            <w:r w:rsidRPr="00680B7E">
                              <w:rPr>
                                <w:b/>
                                <w:bCs/>
                                <w:i w:val="0"/>
                                <w:iCs w:val="0"/>
                                <w:color w:val="000000" w:themeColor="text1"/>
                                <w:sz w:val="20"/>
                                <w:szCs w:val="20"/>
                              </w:rPr>
                              <w:t>:</w:t>
                            </w:r>
                            <w:r w:rsidRPr="00680B7E">
                              <w:rPr>
                                <w:i w:val="0"/>
                                <w:iCs w:val="0"/>
                                <w:color w:val="000000" w:themeColor="text1"/>
                                <w:sz w:val="20"/>
                                <w:szCs w:val="20"/>
                              </w:rPr>
                              <w:t xml:space="preserve"> Synthesis layout of [</w:t>
                            </w:r>
                            <w:r w:rsidRPr="00680B7E">
                              <w:rPr>
                                <w:i w:val="0"/>
                                <w:iCs w:val="0"/>
                                <w:color w:val="000000" w:themeColor="text1"/>
                                <w:sz w:val="20"/>
                                <w:szCs w:val="20"/>
                                <w:vertAlign w:val="superscript"/>
                              </w:rPr>
                              <w:t>11</w:t>
                            </w:r>
                            <w:r w:rsidRPr="00680B7E">
                              <w:rPr>
                                <w:i w:val="0"/>
                                <w:iCs w:val="0"/>
                                <w:color w:val="000000" w:themeColor="text1"/>
                                <w:sz w:val="20"/>
                                <w:szCs w:val="20"/>
                              </w:rPr>
                              <w:t xml:space="preserve">C]Niraparib on Synthra HCN Plus module. </w:t>
                            </w:r>
                          </w:p>
                          <w:p w14:paraId="6B57BCF1" w14:textId="77777777" w:rsidR="003C2A90" w:rsidRDefault="003C2A90" w:rsidP="003C2A90"/>
                        </w:txbxContent>
                      </wps:txbx>
                      <wps:bodyPr rot="0" vert="horz" wrap="square" lIns="91440" tIns="45720" rIns="91440" bIns="45720" anchor="t" anchorCtr="0">
                        <a:noAutofit/>
                      </wps:bodyPr>
                    </wps:wsp>
                  </a:graphicData>
                </a:graphic>
                <wp14:sizeRelH relativeFrom="margin">
                  <wp14:pctWidth>0</wp14:pctWidth>
                </wp14:sizeRelH>
                <wp14:sizeRelV relativeFrom="margin">
                  <wp14:pctHeight>0</wp14:pctHeight>
                </wp14:sizeRelV>
              </wp:anchor>
            </w:drawing>
          </mc:Choice>
          <mc:Fallback>
            <w:pict>
              <v:shapetype w14:anchorId="563DA97E" id="_x0000_t202" coordsize="21600,21600" o:spt="202" path="m,l,21600r21600,l21600,xe">
                <v:stroke joinstyle="miter"/>
                <v:path gradientshapeok="t" o:connecttype="rect"/>
              </v:shapetype>
              <v:shape id="Text Box 2" o:spid="_x0000_s1026" type="#_x0000_t202" style="position:absolute;left:0;text-align:left;margin-left:0;margin-top:17.35pt;width:466.6pt;height:244.8pt;z-index:251643392;visibility:visible;mso-wrap-style:square;mso-width-percent:0;mso-height-percent:0;mso-wrap-distance-left:9pt;mso-wrap-distance-top:3.6pt;mso-wrap-distance-right:9pt;mso-wrap-distance-bottom:3.6pt;mso-position-horizontal:absolute;mso-position-horizontal-relative:margin;mso-position-vertical:absolute;mso-position-vertical-relative:text;mso-width-percent:0;mso-height-percent:0;mso-width-relative:margin;mso-height-relative:margin;v-text-anchor:top"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C8H03KEQIAACAEAAAOAAAAZHJzL2Uyb0RvYy54bWysk82O0zAQx+9IvIPlO01a2qWNmq6WLkVI&#10;y4e08AATx2ksHI+x3SbL0zN2ut1qgQvCB8v2jP+e+c14fT10mh2l8wpNyaeTnDNpBNbK7Ev+7evu&#10;1ZIzH8DUoNHIkj9Iz683L1+se1vIGbaoa+kYiRhf9LbkbQi2yDIvWtmBn6CVhowNug4Cbd0+qx30&#10;pN7pbJbnV1mPrrYOhfSeTm9HI98k/aaRInxuGi8D0yWn2EKaXZqrOGebNRR7B7ZV4hQG/EMUHShD&#10;j56lbiEAOzj1m1SnhEOPTZgI7DJsGiVkyoGymebPsrlvwcqUC8Hx9ozJ/z9Z8el4b784Foa3OFAB&#10;UxLe3qH47pnBbQtmL2+cw76VUNPD04gs660vTlcjal/4KFL1H7GmIsMhYBIaGtdFKpQnI3UqwMMZ&#10;uhwCE3S4WM0WyxmZBNleT/Pl6iqVJYPi8bp1PryX2LG4KLmjqiZ5ON75EMOB4tElvuZRq3qntE4b&#10;t6+22rEjUAfs0kgZPHPThvUlXy1mi5HAXyXyNP4k0alAraxVV/Ll2QmKyO2dqVOjBVB6XFPI2pxA&#10;RnYjxTBUAzlGoBXWD4TU4diy9MVo0aL7yVlP7Vpy/+MATnKmPxgqy2o6n8f+Tpv54k0E6i4t1aUF&#10;jCCpkgfOxuU2pD8RgRm8ofI1KoF9iuQUK7Vh4n36MrHPL/fJ6+ljb34BAAD//wMAUEsDBBQABgAI&#10;AAAAIQAYAU8+3gAAAAcBAAAPAAAAZHJzL2Rvd25yZXYueG1sTI/NTsMwEITvSLyDtUhcEHWIQ39C&#10;NhVCAsEN2gqubuwmEfY62G4a3h5zguNoRjPfVOvJGjZqH3pHCDezDJimxqmeWoTd9vF6CSxESUoa&#10;RxrhWwdY1+dnlSyVO9GbHjexZamEQikRuhiHkvPQdNrKMHODpuQdnLcyJulbrrw8pXJreJ5lc25l&#10;T2mhk4N+6HTzuTlahGXxPH6EF/H63swPZhWvFuPTl0e8vJju74BFPcW/MPziJ3SoE9PeHUkFZhDS&#10;kYggigWw5K6EyIHtEW7zQgCvK/6fv/4BAAD//wMAUEsBAi0AFAAGAAgAAAAhALaDOJL+AAAA4QEA&#10;ABMAAAAAAAAAAAAAAAAAAAAAAFtDb250ZW50X1R5cGVzXS54bWxQSwECLQAUAAYACAAAACEAOP0h&#10;/9YAAACUAQAACwAAAAAAAAAAAAAAAAAvAQAAX3JlbHMvLnJlbHNQSwECLQAUAAYACAAAACEAvB9N&#10;yhECAAAgBAAADgAAAAAAAAAAAAAAAAAuAgAAZHJzL2Uyb0RvYy54bWxQSwECLQAUAAYACAAAACEA&#10;GAFPPt4AAAAHAQAADwAAAAAAAAAAAAAAAABrBAAAZHJzL2Rvd25yZXYueG1sUEsFBgAAAAAEAAQA&#10;8wAAAHYFAAAAAA==&#10;">
                <v:textbox>
                  <w:txbxContent>
                    <w:p w14:paraId="6A67858D" w14:textId="77777777" w:rsidR="003C2A90" w:rsidRDefault="003C2A90" w:rsidP="003C2A90">
                      <w:r>
                        <w:rPr>
                          <w:noProof/>
                        </w:rPr>
                        <w:drawing>
                          <wp:inline distT="0" distB="0" distL="0" distR="0" wp14:anchorId="17544A6B" wp14:editId="17B7AADD">
                            <wp:extent cx="5734050" cy="2462530"/>
                            <wp:effectExtent l="0" t="0" r="0" b="0"/>
                            <wp:docPr id="2060027738" name="Picture 1" descr="A diagram of a machine&#10;&#10;AI-generated content may be incorrect."/>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682034047" name="Picture 1" descr="A diagram of a machine&#10;&#10;AI-generated content may be incorrect."/>
                                    <pic:cNvPicPr>
                                      <a:picLocks noChangeAspect="1" noChangeArrowheads="1"/>
                                    </pic:cNvPicPr>
                                  </pic:nvPicPr>
                                  <pic:blipFill>
                                    <a:blip r:embed="rId32">
                                      <a:extLst>
                                        <a:ext uri="{28A0092B-C50C-407E-A947-70E740481C1C}">
                                          <a14:useLocalDpi xmlns:a14="http://schemas.microsoft.com/office/drawing/2010/main" val="0"/>
                                        </a:ext>
                                      </a:extLst>
                                    </a:blip>
                                    <a:srcRect/>
                                    <a:stretch>
                                      <a:fillRect/>
                                    </a:stretch>
                                  </pic:blipFill>
                                  <pic:spPr bwMode="auto">
                                    <a:xfrm>
                                      <a:off x="0" y="0"/>
                                      <a:ext cx="5734050" cy="2462530"/>
                                    </a:xfrm>
                                    <a:prstGeom prst="rect">
                                      <a:avLst/>
                                    </a:prstGeom>
                                    <a:noFill/>
                                    <a:ln>
                                      <a:noFill/>
                                    </a:ln>
                                  </pic:spPr>
                                </pic:pic>
                              </a:graphicData>
                            </a:graphic>
                          </wp:inline>
                        </w:drawing>
                      </w:r>
                    </w:p>
                    <w:p w14:paraId="207B5CD9" w14:textId="77777777" w:rsidR="003C2A90" w:rsidRDefault="003C2A90" w:rsidP="003C2A90"/>
                    <w:p w14:paraId="37A5B684" w14:textId="5F8AAE46" w:rsidR="003C2A90" w:rsidRPr="00680B7E" w:rsidRDefault="003C2A90" w:rsidP="003C2A90">
                      <w:pPr>
                        <w:pStyle w:val="Caption"/>
                        <w:jc w:val="left"/>
                        <w:rPr>
                          <w:i w:val="0"/>
                          <w:iCs w:val="0"/>
                          <w:noProof/>
                          <w:color w:val="000000" w:themeColor="text1"/>
                          <w:sz w:val="20"/>
                          <w:szCs w:val="20"/>
                        </w:rPr>
                      </w:pPr>
                      <w:r w:rsidRPr="00680B7E">
                        <w:rPr>
                          <w:b/>
                          <w:bCs/>
                          <w:i w:val="0"/>
                          <w:iCs w:val="0"/>
                          <w:color w:val="000000" w:themeColor="text1"/>
                          <w:sz w:val="20"/>
                          <w:szCs w:val="20"/>
                        </w:rPr>
                        <w:t>Figure S</w:t>
                      </w:r>
                      <w:r w:rsidR="00016710" w:rsidRPr="00680B7E">
                        <w:rPr>
                          <w:b/>
                          <w:bCs/>
                          <w:i w:val="0"/>
                          <w:iCs w:val="0"/>
                          <w:color w:val="000000" w:themeColor="text1"/>
                          <w:sz w:val="20"/>
                          <w:szCs w:val="20"/>
                        </w:rPr>
                        <w:t>7</w:t>
                      </w:r>
                      <w:r w:rsidRPr="00680B7E">
                        <w:rPr>
                          <w:b/>
                          <w:bCs/>
                          <w:i w:val="0"/>
                          <w:iCs w:val="0"/>
                          <w:color w:val="000000" w:themeColor="text1"/>
                          <w:sz w:val="20"/>
                          <w:szCs w:val="20"/>
                        </w:rPr>
                        <w:t>:</w:t>
                      </w:r>
                      <w:r w:rsidRPr="00680B7E">
                        <w:rPr>
                          <w:i w:val="0"/>
                          <w:iCs w:val="0"/>
                          <w:color w:val="000000" w:themeColor="text1"/>
                          <w:sz w:val="20"/>
                          <w:szCs w:val="20"/>
                        </w:rPr>
                        <w:t xml:space="preserve"> Synthesis layout of [</w:t>
                      </w:r>
                      <w:r w:rsidRPr="00680B7E">
                        <w:rPr>
                          <w:i w:val="0"/>
                          <w:iCs w:val="0"/>
                          <w:color w:val="000000" w:themeColor="text1"/>
                          <w:sz w:val="20"/>
                          <w:szCs w:val="20"/>
                          <w:vertAlign w:val="superscript"/>
                        </w:rPr>
                        <w:t>11</w:t>
                      </w:r>
                      <w:r w:rsidRPr="00680B7E">
                        <w:rPr>
                          <w:i w:val="0"/>
                          <w:iCs w:val="0"/>
                          <w:color w:val="000000" w:themeColor="text1"/>
                          <w:sz w:val="20"/>
                          <w:szCs w:val="20"/>
                        </w:rPr>
                        <w:t xml:space="preserve">C]Niraparib on Synthra HCN Plus module. </w:t>
                      </w:r>
                    </w:p>
                    <w:p w14:paraId="6B57BCF1" w14:textId="77777777" w:rsidR="003C2A90" w:rsidRDefault="003C2A90" w:rsidP="003C2A90"/>
                  </w:txbxContent>
                </v:textbox>
                <w10:wrap type="square" anchorx="margin"/>
              </v:shape>
            </w:pict>
          </mc:Fallback>
        </mc:AlternateContent>
      </w:r>
    </w:p>
    <w:p w14:paraId="70FB1AEE" w14:textId="600320A4" w:rsidR="00143498" w:rsidRDefault="00143498" w:rsidP="00143498">
      <w:r>
        <w:t>The [</w:t>
      </w:r>
      <w:r w:rsidRPr="00D336D1">
        <w:rPr>
          <w:vertAlign w:val="superscript"/>
        </w:rPr>
        <w:t>11</w:t>
      </w:r>
      <w:r>
        <w:t>C]CO</w:t>
      </w:r>
      <w:r w:rsidRPr="00D336D1">
        <w:rPr>
          <w:vertAlign w:val="subscript"/>
        </w:rPr>
        <w:t>2</w:t>
      </w:r>
      <w:r>
        <w:t xml:space="preserve"> was trapped cryogenically by cooling the trap to approximately −180 °C using liquid nitrogen. The [</w:t>
      </w:r>
      <w:r w:rsidRPr="00D336D1">
        <w:rPr>
          <w:vertAlign w:val="superscript"/>
        </w:rPr>
        <w:t>11</w:t>
      </w:r>
      <w:r>
        <w:t>C]CO</w:t>
      </w:r>
      <w:r w:rsidRPr="00D336D1">
        <w:rPr>
          <w:vertAlign w:val="subscript"/>
        </w:rPr>
        <w:t>2</w:t>
      </w:r>
      <w:r>
        <w:t xml:space="preserve"> was then heated to 100 °C and reduced to [</w:t>
      </w:r>
      <w:r w:rsidRPr="00D336D1">
        <w:rPr>
          <w:vertAlign w:val="superscript"/>
        </w:rPr>
        <w:t>11</w:t>
      </w:r>
      <w:r>
        <w:t>C]CH</w:t>
      </w:r>
      <w:r>
        <w:rPr>
          <w:vertAlign w:val="subscript"/>
        </w:rPr>
        <w:t>4</w:t>
      </w:r>
      <w:r>
        <w:t xml:space="preserve"> by passing over a nickel column heated to 425 °C using hydrogen gas. The [</w:t>
      </w:r>
      <w:r w:rsidRPr="00F82727">
        <w:rPr>
          <w:vertAlign w:val="superscript"/>
        </w:rPr>
        <w:t>11</w:t>
      </w:r>
      <w:r>
        <w:t>C]CH</w:t>
      </w:r>
      <w:r w:rsidRPr="00F82727">
        <w:rPr>
          <w:vertAlign w:val="subscript"/>
        </w:rPr>
        <w:t xml:space="preserve">4 </w:t>
      </w:r>
      <w:r>
        <w:t>was trapped on a Carboxen® column cooled to − 120 °C. The [</w:t>
      </w:r>
      <w:r w:rsidRPr="00F82727">
        <w:rPr>
          <w:vertAlign w:val="superscript"/>
        </w:rPr>
        <w:t>11</w:t>
      </w:r>
      <w:r>
        <w:t>C]CH</w:t>
      </w:r>
      <w:r w:rsidRPr="00F82727">
        <w:rPr>
          <w:vertAlign w:val="subscript"/>
        </w:rPr>
        <w:t>4</w:t>
      </w:r>
      <w:r>
        <w:rPr>
          <w:vertAlign w:val="subscript"/>
        </w:rPr>
        <w:t xml:space="preserve"> </w:t>
      </w:r>
      <w:r>
        <w:t>was then heated to 50 °C and passed over a platinum column heated to 990 °C while using helium flow (16 mL/min) and anhydrous ammonia (flow: 8 mL/min), furnishing [</w:t>
      </w:r>
      <w:r w:rsidRPr="00F82727">
        <w:rPr>
          <w:vertAlign w:val="superscript"/>
        </w:rPr>
        <w:t>11</w:t>
      </w:r>
      <w:r>
        <w:t xml:space="preserve">C]HCN which was delivered to reaction vessel 1. Excess ammonia was removed by sparging the mixture with helium (16 mL/min) for an additional 1 min. </w:t>
      </w:r>
      <w:r w:rsidR="00FB4959">
        <w:t>Prior to receiving radioactivity, r</w:t>
      </w:r>
      <w:r>
        <w:t>eaction vessel 1 was preloaded with the precursor</w:t>
      </w:r>
      <w:r w:rsidR="000379CA">
        <w:t>, GSK4183755A,</w:t>
      </w:r>
      <w:r>
        <w:t xml:space="preserve"> (1.5 mg, 3.0 </w:t>
      </w:r>
      <w:r>
        <w:rPr>
          <w:rFonts w:ascii="Symbol" w:hAnsi="Symbol"/>
        </w:rPr>
        <w:t></w:t>
      </w:r>
      <w:r>
        <w:t>mol), Pd</w:t>
      </w:r>
      <w:r>
        <w:rPr>
          <w:vertAlign w:val="subscript"/>
        </w:rPr>
        <w:t>2</w:t>
      </w:r>
      <w:r>
        <w:t>dba</w:t>
      </w:r>
      <w:r>
        <w:rPr>
          <w:vertAlign w:val="subscript"/>
        </w:rPr>
        <w:t>3</w:t>
      </w:r>
      <w:r>
        <w:t xml:space="preserve"> (1.1 mg, 1.2 </w:t>
      </w:r>
      <w:r>
        <w:rPr>
          <w:rFonts w:ascii="Symbol" w:hAnsi="Symbol"/>
        </w:rPr>
        <w:t></w:t>
      </w:r>
      <w:r>
        <w:t xml:space="preserve">mol), dppf (1.1 mg, 2.0 </w:t>
      </w:r>
      <w:r>
        <w:rPr>
          <w:rFonts w:ascii="Symbol" w:hAnsi="Symbol"/>
        </w:rPr>
        <w:t></w:t>
      </w:r>
      <w:r>
        <w:t xml:space="preserve">mol), potassium bicarbonate (2.0 mg, 18.8 </w:t>
      </w:r>
      <w:r>
        <w:rPr>
          <w:rFonts w:ascii="Symbol" w:hAnsi="Symbol"/>
        </w:rPr>
        <w:t></w:t>
      </w:r>
      <w:r>
        <w:t xml:space="preserve">mol) in anhydrous DMF (300 </w:t>
      </w:r>
      <w:r>
        <w:rPr>
          <w:rFonts w:ascii="Symbol" w:hAnsi="Symbol"/>
        </w:rPr>
        <w:t></w:t>
      </w:r>
      <w:r>
        <w:t>L). The delivery of the nascent [</w:t>
      </w:r>
      <w:r w:rsidRPr="00F82727">
        <w:rPr>
          <w:vertAlign w:val="superscript"/>
        </w:rPr>
        <w:t>11</w:t>
      </w:r>
      <w:r>
        <w:t>C]HCN to reaction vessel 1 furnished [</w:t>
      </w:r>
      <w:r w:rsidRPr="00F82727">
        <w:rPr>
          <w:vertAlign w:val="superscript"/>
        </w:rPr>
        <w:t>11</w:t>
      </w:r>
      <w:r>
        <w:t xml:space="preserve">C]KCN, which was incorporated into </w:t>
      </w:r>
      <w:r w:rsidR="00164CF3">
        <w:t xml:space="preserve">the </w:t>
      </w:r>
      <w:r w:rsidR="007D5C83">
        <w:t xml:space="preserve">Pd-complexed </w:t>
      </w:r>
      <w:r w:rsidR="00103AAD">
        <w:t>intermediate</w:t>
      </w:r>
      <w:r>
        <w:t xml:space="preserve"> using a </w:t>
      </w:r>
      <w:r w:rsidR="00103AAD">
        <w:t>Pd</w:t>
      </w:r>
      <w:r>
        <w:t>-mediated radiocyanation. The reaction mixture was heated to 80 °C for 5 minutes furnishing aryl nitrile [</w:t>
      </w:r>
      <w:r w:rsidRPr="00F374F2">
        <w:rPr>
          <w:vertAlign w:val="superscript"/>
        </w:rPr>
        <w:t>11</w:t>
      </w:r>
      <w:r>
        <w:t>C]</w:t>
      </w:r>
      <w:r w:rsidR="00577A5B">
        <w:t>GSK5112992</w:t>
      </w:r>
      <w:r>
        <w:t xml:space="preserve">. The reaction was subsequently cooled to room temperature, and the contents of vial A2 (4N NaOH, 200 </w:t>
      </w:r>
      <w:r>
        <w:rPr>
          <w:rFonts w:ascii="Symbol" w:hAnsi="Symbol"/>
        </w:rPr>
        <w:t></w:t>
      </w:r>
      <w:r>
        <w:t xml:space="preserve">L) and A3 (30% HOOH, 125 </w:t>
      </w:r>
      <w:r>
        <w:rPr>
          <w:rFonts w:ascii="Symbol" w:hAnsi="Symbol"/>
        </w:rPr>
        <w:t></w:t>
      </w:r>
      <w:r>
        <w:t>L) were added. The reaction was once again heated to 80 °C for 5 minutes furnishing benzamide [</w:t>
      </w:r>
      <w:r w:rsidRPr="00F82727">
        <w:rPr>
          <w:vertAlign w:val="superscript"/>
        </w:rPr>
        <w:t>11</w:t>
      </w:r>
      <w:r>
        <w:t>C]</w:t>
      </w:r>
      <w:r w:rsidR="00577A5B">
        <w:t>GSK4183733A</w:t>
      </w:r>
      <w:r>
        <w:t xml:space="preserve">. Removal of the Boc protecting group was accomplished by delivering the contents of vial B1 (8N HCl, 375 </w:t>
      </w:r>
      <w:r>
        <w:rPr>
          <w:rFonts w:ascii="Symbol" w:hAnsi="Symbol"/>
        </w:rPr>
        <w:t></w:t>
      </w:r>
      <w:r>
        <w:t>L) and heated at 80 °C for 5 minutes, yielding desired product [</w:t>
      </w:r>
      <w:r w:rsidRPr="00F82727">
        <w:rPr>
          <w:vertAlign w:val="superscript"/>
        </w:rPr>
        <w:t>11</w:t>
      </w:r>
      <w:r>
        <w:t>C]</w:t>
      </w:r>
      <w:r w:rsidR="00ED1C97">
        <w:t>Niraparib</w:t>
      </w:r>
      <w:r>
        <w:t xml:space="preserve">. The reaction was quenched by the addition of vial A1 (6N NaOH, 425 </w:t>
      </w:r>
      <w:r>
        <w:rPr>
          <w:rFonts w:ascii="Symbol" w:hAnsi="Symbol"/>
        </w:rPr>
        <w:t></w:t>
      </w:r>
      <w:r>
        <w:t>L), and the crude product was purified on semipreparative HPLC. The product peak eluted at 8 minutes (</w:t>
      </w:r>
      <w:r w:rsidRPr="00ED1C97">
        <w:rPr>
          <w:b/>
          <w:bCs/>
        </w:rPr>
        <w:t xml:space="preserve">Fig. </w:t>
      </w:r>
      <w:r w:rsidR="009D101F" w:rsidRPr="00680B7E">
        <w:rPr>
          <w:b/>
          <w:bCs/>
        </w:rPr>
        <w:t>S</w:t>
      </w:r>
      <w:r w:rsidR="00016710" w:rsidRPr="00680B7E">
        <w:rPr>
          <w:b/>
          <w:bCs/>
        </w:rPr>
        <w:t>8</w:t>
      </w:r>
      <w:r w:rsidRPr="00680B7E">
        <w:t>)</w:t>
      </w:r>
      <w:r>
        <w:t xml:space="preserve"> and was collected and diluted into 25 mL of DIUF. This solution was passed over a </w:t>
      </w:r>
      <w:r w:rsidRPr="00715790">
        <w:rPr>
          <w:vertAlign w:val="superscript"/>
        </w:rPr>
        <w:t>t</w:t>
      </w:r>
      <w:r w:rsidR="00611029">
        <w:t>C</w:t>
      </w:r>
      <w:r>
        <w:rPr>
          <w:vertAlign w:val="subscript"/>
        </w:rPr>
        <w:t>18</w:t>
      </w:r>
      <w:r>
        <w:t xml:space="preserve"> sep-pak cartridge, trapping the product which was further washed with DIUF. The product was eluted with ethanol and formulated with saline. The product was then transferred through the product line through a sterile filter and collected in a sterile product vial.</w:t>
      </w:r>
    </w:p>
    <w:p w14:paraId="2D3A2D14" w14:textId="6258D8D1" w:rsidR="00750F69" w:rsidRDefault="00627885" w:rsidP="00143498">
      <w:r>
        <w:rPr>
          <w:noProof/>
        </w:rPr>
        <w:lastRenderedPageBreak/>
        <mc:AlternateContent>
          <mc:Choice Requires="wps">
            <w:drawing>
              <wp:anchor distT="45720" distB="45720" distL="114300" distR="114300" simplePos="0" relativeHeight="251652608" behindDoc="0" locked="0" layoutInCell="1" allowOverlap="1" wp14:anchorId="0F2665D0" wp14:editId="0582C410">
                <wp:simplePos x="0" y="0"/>
                <wp:positionH relativeFrom="margin">
                  <wp:align>left</wp:align>
                </wp:positionH>
                <wp:positionV relativeFrom="paragraph">
                  <wp:posOffset>297815</wp:posOffset>
                </wp:positionV>
                <wp:extent cx="5903595" cy="4328795"/>
                <wp:effectExtent l="0" t="0" r="20955" b="14605"/>
                <wp:wrapSquare wrapText="bothSides"/>
                <wp:docPr id="217" name="Text Box 2"/>
                <wp:cNvGraphicFramePr>
                  <a:graphicFrameLocks xmlns:a="http://schemas.openxmlformats.org/drawingml/2006/main"/>
                </wp:cNvGraphicFramePr>
                <a:graphic xmlns:a="http://schemas.openxmlformats.org/drawingml/2006/main">
                  <a:graphicData uri="http://schemas.microsoft.com/office/word/2010/wordprocessingShape">
                    <wps:wsp>
                      <wps:cNvSpPr txBox="1">
                        <a:spLocks noChangeArrowheads="1"/>
                      </wps:cNvSpPr>
                      <wps:spPr bwMode="auto">
                        <a:xfrm>
                          <a:off x="0" y="0"/>
                          <a:ext cx="5903595" cy="4328795"/>
                        </a:xfrm>
                        <a:prstGeom prst="rect">
                          <a:avLst/>
                        </a:prstGeom>
                        <a:solidFill>
                          <a:srgbClr val="FFFFFF"/>
                        </a:solidFill>
                        <a:ln w="9525">
                          <a:solidFill>
                            <a:srgbClr val="000000"/>
                          </a:solidFill>
                          <a:miter lim="800000"/>
                          <a:headEnd/>
                          <a:tailEnd/>
                        </a:ln>
                      </wps:spPr>
                      <wps:txbx>
                        <w:txbxContent>
                          <w:p w14:paraId="48171CA4" w14:textId="77777777" w:rsidR="00627885" w:rsidRDefault="00876440" w:rsidP="00627885">
                            <w:pPr>
                              <w:pStyle w:val="Caption"/>
                              <w:jc w:val="left"/>
                              <w:rPr>
                                <w:b/>
                                <w:bCs/>
                                <w:i w:val="0"/>
                                <w:iCs w:val="0"/>
                                <w:color w:val="000000" w:themeColor="text1"/>
                              </w:rPr>
                            </w:pPr>
                            <w:r w:rsidRPr="003E1D17">
                              <w:rPr>
                                <w:noProof/>
                              </w:rPr>
                              <w:drawing>
                                <wp:inline distT="0" distB="0" distL="0" distR="0" wp14:anchorId="0A94814C" wp14:editId="068379F5">
                                  <wp:extent cx="4429290" cy="3839845"/>
                                  <wp:effectExtent l="0" t="0" r="9525" b="8255"/>
                                  <wp:docPr id="1194532687"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7"/>
                                          <pic:cNvPicPr>
                                            <a:picLocks noChangeAspect="1" noChangeArrowheads="1"/>
                                          </pic:cNvPicPr>
                                        </pic:nvPicPr>
                                        <pic:blipFill>
                                          <a:blip r:embed="rId33">
                                            <a:extLst>
                                              <a:ext uri="{28A0092B-C50C-407E-A947-70E740481C1C}">
                                                <a14:useLocalDpi xmlns:a14="http://schemas.microsoft.com/office/drawing/2010/main" val="0"/>
                                              </a:ext>
                                            </a:extLst>
                                          </a:blip>
                                          <a:srcRect/>
                                          <a:stretch>
                                            <a:fillRect/>
                                          </a:stretch>
                                        </pic:blipFill>
                                        <pic:spPr bwMode="auto">
                                          <a:xfrm>
                                            <a:off x="0" y="0"/>
                                            <a:ext cx="4435647" cy="3845356"/>
                                          </a:xfrm>
                                          <a:prstGeom prst="rect">
                                            <a:avLst/>
                                          </a:prstGeom>
                                          <a:noFill/>
                                          <a:ln>
                                            <a:noFill/>
                                          </a:ln>
                                        </pic:spPr>
                                      </pic:pic>
                                    </a:graphicData>
                                  </a:graphic>
                                </wp:inline>
                              </w:drawing>
                            </w:r>
                          </w:p>
                          <w:p w14:paraId="45B54DC8" w14:textId="04A85024" w:rsidR="00627885" w:rsidRPr="00CD1BE9" w:rsidRDefault="00627885" w:rsidP="00627885">
                            <w:pPr>
                              <w:pStyle w:val="Caption"/>
                              <w:jc w:val="left"/>
                              <w:rPr>
                                <w:i w:val="0"/>
                                <w:iCs w:val="0"/>
                                <w:noProof/>
                                <w:color w:val="000000" w:themeColor="text1"/>
                                <w:szCs w:val="22"/>
                              </w:rPr>
                            </w:pPr>
                            <w:r w:rsidRPr="00CD1BE9">
                              <w:rPr>
                                <w:b/>
                                <w:bCs/>
                                <w:i w:val="0"/>
                                <w:iCs w:val="0"/>
                                <w:color w:val="000000" w:themeColor="text1"/>
                              </w:rPr>
                              <w:t xml:space="preserve">Figure </w:t>
                            </w:r>
                            <w:r w:rsidRPr="006A251A">
                              <w:rPr>
                                <w:b/>
                                <w:bCs/>
                                <w:i w:val="0"/>
                                <w:iCs w:val="0"/>
                                <w:color w:val="000000" w:themeColor="text1"/>
                              </w:rPr>
                              <w:t>S8</w:t>
                            </w:r>
                            <w:r>
                              <w:rPr>
                                <w:b/>
                                <w:bCs/>
                                <w:i w:val="0"/>
                                <w:iCs w:val="0"/>
                                <w:color w:val="000000" w:themeColor="text1"/>
                              </w:rPr>
                              <w:t>:</w:t>
                            </w:r>
                            <w:r>
                              <w:rPr>
                                <w:i w:val="0"/>
                                <w:iCs w:val="0"/>
                                <w:color w:val="000000" w:themeColor="text1"/>
                              </w:rPr>
                              <w:t xml:space="preserve"> Representative semi-preparative chromatogram of [</w:t>
                            </w:r>
                            <w:r>
                              <w:rPr>
                                <w:i w:val="0"/>
                                <w:iCs w:val="0"/>
                                <w:color w:val="000000" w:themeColor="text1"/>
                                <w:vertAlign w:val="superscript"/>
                              </w:rPr>
                              <w:t>11</w:t>
                            </w:r>
                            <w:r>
                              <w:rPr>
                                <w:i w:val="0"/>
                                <w:iCs w:val="0"/>
                                <w:color w:val="000000" w:themeColor="text1"/>
                              </w:rPr>
                              <w:t xml:space="preserve">C]niraparib using a Synthra HCN Plus module. </w:t>
                            </w:r>
                          </w:p>
                          <w:p w14:paraId="5775D59C" w14:textId="77777777" w:rsidR="00627885" w:rsidRPr="00CD1BE9" w:rsidRDefault="00627885" w:rsidP="00627885">
                            <w:pPr>
                              <w:pStyle w:val="Caption"/>
                              <w:jc w:val="left"/>
                              <w:rPr>
                                <w:i w:val="0"/>
                                <w:iCs w:val="0"/>
                                <w:noProof/>
                                <w:color w:val="000000" w:themeColor="text1"/>
                                <w:szCs w:val="22"/>
                              </w:rPr>
                            </w:pPr>
                            <w:r>
                              <w:rPr>
                                <w:i w:val="0"/>
                                <w:iCs w:val="0"/>
                                <w:color w:val="000000" w:themeColor="text1"/>
                              </w:rPr>
                              <w:t xml:space="preserve"> (A) UV chromatogram and (B) radioactivity chromatogram.  The product eluted at around 8 min.</w:t>
                            </w:r>
                          </w:p>
                          <w:p w14:paraId="229A37FA" w14:textId="76AA8418" w:rsidR="00876440" w:rsidRPr="001D1A5B" w:rsidRDefault="00876440">
                            <w:pPr>
                              <w:rPr>
                                <w:color w:val="FFFFFF" w:themeColor="background1"/>
                              </w:rPr>
                            </w:pPr>
                          </w:p>
                        </w:txbxContent>
                      </wps:txbx>
                      <wps:bodyPr rot="0" vert="horz" wrap="square" lIns="91440" tIns="45720" rIns="91440" bIns="45720" anchor="t" anchorCtr="0">
                        <a:noAutofit/>
                      </wps:bodyPr>
                    </wps:wsp>
                  </a:graphicData>
                </a:graphic>
                <wp14:sizeRelH relativeFrom="margin">
                  <wp14:pctWidth>0</wp14:pctWidth>
                </wp14:sizeRelH>
                <wp14:sizeRelV relativeFrom="margin">
                  <wp14:pctHeight>0</wp14:pctHeight>
                </wp14:sizeRelV>
              </wp:anchor>
            </w:drawing>
          </mc:Choice>
          <mc:Fallback>
            <w:pict>
              <v:shape w14:anchorId="0F2665D0" id="_x0000_s1027" type="#_x0000_t202" style="position:absolute;left:0;text-align:left;margin-left:0;margin-top:23.45pt;width:464.85pt;height:340.85pt;z-index:251652608;visibility:visible;mso-wrap-style:square;mso-width-percent:0;mso-height-percent:0;mso-wrap-distance-left:9pt;mso-wrap-distance-top:3.6pt;mso-wrap-distance-right:9pt;mso-wrap-distance-bottom:3.6pt;mso-position-horizontal:left;mso-position-horizontal-relative:margin;mso-position-vertical:absolute;mso-position-vertical-relative:text;mso-width-percent:0;mso-height-percent:0;mso-width-relative:margin;mso-height-relative:margin;v-text-anchor:top"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BiYKiPEgIAACcEAAAOAAAAZHJzL2Uyb0RvYy54bWysU9tu2zAMfR+wfxD0vthx4zUx4hRdugwD&#10;ugvQ7QNkWY6FyaImKbGzry8lu2l2exmmB4EUqUPykFzfDJ0iR2GdBF3S+SylRGgOtdT7kn79snu1&#10;pMR5pmumQIuSnoSjN5uXL9a9KUQGLahaWIIg2hW9KWnrvSmSxPFWdMzNwAiNxgZsxzyqdp/UlvWI&#10;3qkkS9PXSQ+2Nha4cA5f70Yj3UT8phHcf2oaJzxRJcXcfLxtvKtwJ5s1K/aWmVbyKQ32D1l0TGoM&#10;eoa6Y56Rg5W/QXWSW3DQ+BmHLoGmkVzEGrCaefpLNQ8tMyLWguQ4c6bJ/T9Y/vH4YD5b4oc3MGAD&#10;YxHO3AP/5oiGbcv0XtxaC30rWI2B54GypDeumL4Gql3hAkjVf4Aam8wOHiLQ0NgusIJ1EkTHBpzO&#10;pIvBE46P+Sq9ylc5JRxti6tseY1KiMGKp+/GOv9OQEeCUFKLXY3w7Hjv/Oj65BKiOVCy3kmlomL3&#10;1VZZcmQ4Abt4JvSf3JQmfUlXeZaPDPwVIo3nTxCd9DjKSnYlXZ6dWBF4e6vrOGieSTXKWJ3SE5GB&#10;u5FFP1QDkfXEcuC1gvqEzFoYJxc3DYUW7A9KepzakrrvB2YFJeq9xu6s5otFGPOoLPLrDBV7aaku&#10;LUxzhCqpp2QUtz6uRuBNwy12sZGR3+dMppRxGmOHps0J436pR6/n/d48AgAA//8DAFBLAwQUAAYA&#10;CAAAACEAZ/+4NN0AAAAHAQAADwAAAGRycy9kb3ducmV2LnhtbEyPzU7DMBCE70i8g7VIXBB1CFX+&#10;yKZCSCC4QUFwdeNtEhGvg+2m4e0xJziOZjTzTb1ZzChmcn6wjHC1SkAQt1YP3CG8vd5fFiB8UKzV&#10;aJkQvsnDpjk9qVWl7ZFfaN6GTsQS9pVC6EOYKil925NRfmUn4ujtrTMqROk6qZ06xnIzyjRJMmnU&#10;wHGhVxPd9dR+bg8GoVg/zh/+6fr5vc32Yxku8vnhyyGeny23NyACLeEvDL/4ER2ayLSzB9ZejAjx&#10;SEBYZyWI6JZpmYPYIeRpkYFsavmfv/kBAAD//wMAUEsBAi0AFAAGAAgAAAAhALaDOJL+AAAA4QEA&#10;ABMAAAAAAAAAAAAAAAAAAAAAAFtDb250ZW50X1R5cGVzXS54bWxQSwECLQAUAAYACAAAACEAOP0h&#10;/9YAAACUAQAACwAAAAAAAAAAAAAAAAAvAQAAX3JlbHMvLnJlbHNQSwECLQAUAAYACAAAACEAYmCo&#10;jxICAAAnBAAADgAAAAAAAAAAAAAAAAAuAgAAZHJzL2Uyb0RvYy54bWxQSwECLQAUAAYACAAAACEA&#10;Z/+4NN0AAAAHAQAADwAAAAAAAAAAAAAAAABsBAAAZHJzL2Rvd25yZXYueG1sUEsFBgAAAAAEAAQA&#10;8wAAAHYFAAAAAA==&#10;">
                <v:textbox>
                  <w:txbxContent>
                    <w:p w14:paraId="48171CA4" w14:textId="77777777" w:rsidR="00627885" w:rsidRDefault="00876440" w:rsidP="00627885">
                      <w:pPr>
                        <w:pStyle w:val="Caption"/>
                        <w:jc w:val="left"/>
                        <w:rPr>
                          <w:b/>
                          <w:bCs/>
                          <w:i w:val="0"/>
                          <w:iCs w:val="0"/>
                          <w:color w:val="000000" w:themeColor="text1"/>
                        </w:rPr>
                      </w:pPr>
                      <w:r w:rsidRPr="003E1D17">
                        <w:rPr>
                          <w:noProof/>
                        </w:rPr>
                        <w:drawing>
                          <wp:inline distT="0" distB="0" distL="0" distR="0" wp14:anchorId="0A94814C" wp14:editId="068379F5">
                            <wp:extent cx="4429290" cy="3839845"/>
                            <wp:effectExtent l="0" t="0" r="9525" b="8255"/>
                            <wp:docPr id="1194532687"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7"/>
                                    <pic:cNvPicPr>
                                      <a:picLocks noChangeAspect="1" noChangeArrowheads="1"/>
                                    </pic:cNvPicPr>
                                  </pic:nvPicPr>
                                  <pic:blipFill>
                                    <a:blip r:embed="rId33">
                                      <a:extLst>
                                        <a:ext uri="{28A0092B-C50C-407E-A947-70E740481C1C}">
                                          <a14:useLocalDpi xmlns:a14="http://schemas.microsoft.com/office/drawing/2010/main" val="0"/>
                                        </a:ext>
                                      </a:extLst>
                                    </a:blip>
                                    <a:srcRect/>
                                    <a:stretch>
                                      <a:fillRect/>
                                    </a:stretch>
                                  </pic:blipFill>
                                  <pic:spPr bwMode="auto">
                                    <a:xfrm>
                                      <a:off x="0" y="0"/>
                                      <a:ext cx="4435647" cy="3845356"/>
                                    </a:xfrm>
                                    <a:prstGeom prst="rect">
                                      <a:avLst/>
                                    </a:prstGeom>
                                    <a:noFill/>
                                    <a:ln>
                                      <a:noFill/>
                                    </a:ln>
                                  </pic:spPr>
                                </pic:pic>
                              </a:graphicData>
                            </a:graphic>
                          </wp:inline>
                        </w:drawing>
                      </w:r>
                    </w:p>
                    <w:p w14:paraId="45B54DC8" w14:textId="04A85024" w:rsidR="00627885" w:rsidRPr="00CD1BE9" w:rsidRDefault="00627885" w:rsidP="00627885">
                      <w:pPr>
                        <w:pStyle w:val="Caption"/>
                        <w:jc w:val="left"/>
                        <w:rPr>
                          <w:i w:val="0"/>
                          <w:iCs w:val="0"/>
                          <w:noProof/>
                          <w:color w:val="000000" w:themeColor="text1"/>
                          <w:szCs w:val="22"/>
                        </w:rPr>
                      </w:pPr>
                      <w:r w:rsidRPr="00CD1BE9">
                        <w:rPr>
                          <w:b/>
                          <w:bCs/>
                          <w:i w:val="0"/>
                          <w:iCs w:val="0"/>
                          <w:color w:val="000000" w:themeColor="text1"/>
                        </w:rPr>
                        <w:t xml:space="preserve">Figure </w:t>
                      </w:r>
                      <w:r w:rsidRPr="006A251A">
                        <w:rPr>
                          <w:b/>
                          <w:bCs/>
                          <w:i w:val="0"/>
                          <w:iCs w:val="0"/>
                          <w:color w:val="000000" w:themeColor="text1"/>
                        </w:rPr>
                        <w:t>S8</w:t>
                      </w:r>
                      <w:r>
                        <w:rPr>
                          <w:b/>
                          <w:bCs/>
                          <w:i w:val="0"/>
                          <w:iCs w:val="0"/>
                          <w:color w:val="000000" w:themeColor="text1"/>
                        </w:rPr>
                        <w:t>:</w:t>
                      </w:r>
                      <w:r>
                        <w:rPr>
                          <w:i w:val="0"/>
                          <w:iCs w:val="0"/>
                          <w:color w:val="000000" w:themeColor="text1"/>
                        </w:rPr>
                        <w:t xml:space="preserve"> Representative semi-preparative chromatogram of [</w:t>
                      </w:r>
                      <w:r>
                        <w:rPr>
                          <w:i w:val="0"/>
                          <w:iCs w:val="0"/>
                          <w:color w:val="000000" w:themeColor="text1"/>
                          <w:vertAlign w:val="superscript"/>
                        </w:rPr>
                        <w:t>11</w:t>
                      </w:r>
                      <w:r>
                        <w:rPr>
                          <w:i w:val="0"/>
                          <w:iCs w:val="0"/>
                          <w:color w:val="000000" w:themeColor="text1"/>
                        </w:rPr>
                        <w:t xml:space="preserve">C]niraparib using a Synthra HCN Plus module. </w:t>
                      </w:r>
                    </w:p>
                    <w:p w14:paraId="5775D59C" w14:textId="77777777" w:rsidR="00627885" w:rsidRPr="00CD1BE9" w:rsidRDefault="00627885" w:rsidP="00627885">
                      <w:pPr>
                        <w:pStyle w:val="Caption"/>
                        <w:jc w:val="left"/>
                        <w:rPr>
                          <w:i w:val="0"/>
                          <w:iCs w:val="0"/>
                          <w:noProof/>
                          <w:color w:val="000000" w:themeColor="text1"/>
                          <w:szCs w:val="22"/>
                        </w:rPr>
                      </w:pPr>
                      <w:r>
                        <w:rPr>
                          <w:i w:val="0"/>
                          <w:iCs w:val="0"/>
                          <w:color w:val="000000" w:themeColor="text1"/>
                        </w:rPr>
                        <w:t xml:space="preserve"> (A) UV chromatogram and (B) radioactivity chromatogram.  The product eluted at around 8 min.</w:t>
                      </w:r>
                    </w:p>
                    <w:p w14:paraId="229A37FA" w14:textId="76AA8418" w:rsidR="00876440" w:rsidRPr="001D1A5B" w:rsidRDefault="00876440">
                      <w:pPr>
                        <w:rPr>
                          <w:color w:val="FFFFFF" w:themeColor="background1"/>
                        </w:rPr>
                      </w:pPr>
                    </w:p>
                  </w:txbxContent>
                </v:textbox>
                <w10:wrap type="square" anchorx="margin"/>
              </v:shape>
            </w:pict>
          </mc:Fallback>
        </mc:AlternateContent>
      </w:r>
      <w:r w:rsidR="000876F0">
        <w:rPr>
          <w:noProof/>
        </w:rPr>
        <mc:AlternateContent>
          <mc:Choice Requires="wps">
            <w:drawing>
              <wp:anchor distT="0" distB="0" distL="114300" distR="114300" simplePos="0" relativeHeight="251656704" behindDoc="0" locked="0" layoutInCell="1" allowOverlap="1" wp14:anchorId="2CD229D0" wp14:editId="12157273">
                <wp:simplePos x="0" y="0"/>
                <wp:positionH relativeFrom="column">
                  <wp:posOffset>2590800</wp:posOffset>
                </wp:positionH>
                <wp:positionV relativeFrom="paragraph">
                  <wp:posOffset>3448050</wp:posOffset>
                </wp:positionV>
                <wp:extent cx="280988" cy="171450"/>
                <wp:effectExtent l="0" t="0" r="5080" b="0"/>
                <wp:wrapNone/>
                <wp:docPr id="373244463" name="Rectangle 36"/>
                <wp:cNvGraphicFramePr/>
                <a:graphic xmlns:a="http://schemas.openxmlformats.org/drawingml/2006/main">
                  <a:graphicData uri="http://schemas.microsoft.com/office/word/2010/wordprocessingShape">
                    <wps:wsp>
                      <wps:cNvSpPr/>
                      <wps:spPr>
                        <a:xfrm>
                          <a:off x="0" y="0"/>
                          <a:ext cx="280988" cy="171450"/>
                        </a:xfrm>
                        <a:prstGeom prst="rect">
                          <a:avLst/>
                        </a:prstGeom>
                        <a:solidFill>
                          <a:schemeClr val="bg1"/>
                        </a:solidFill>
                        <a:ln>
                          <a:noFill/>
                        </a:ln>
                      </wps:spPr>
                      <wps:style>
                        <a:lnRef idx="2">
                          <a:schemeClr val="accent1">
                            <a:shade val="15000"/>
                          </a:schemeClr>
                        </a:lnRef>
                        <a:fillRef idx="1">
                          <a:schemeClr val="accent1"/>
                        </a:fillRef>
                        <a:effectRef idx="0">
                          <a:schemeClr val="accent1"/>
                        </a:effectRef>
                        <a:fontRef idx="minor">
                          <a:schemeClr val="lt1"/>
                        </a:fontRef>
                      </wps:style>
                      <wps:bodyPr rot="0" spcFirstLastPara="0" vertOverflow="overflow" horzOverflow="overflow" vert="horz" wrap="square" lIns="91440" tIns="45720" rIns="91440" bIns="45720" numCol="1" spcCol="0" rtlCol="0" fromWordArt="0" anchor="ctr" anchorCtr="0" forceAA="0" compatLnSpc="1">
                        <a:prstTxWarp prst="textNoShape">
                          <a:avLst/>
                        </a:prstTxWarp>
                        <a:noAutofit/>
                      </wps:bodyPr>
                    </wps:wsp>
                  </a:graphicData>
                </a:graphic>
              </wp:anchor>
            </w:drawing>
          </mc:Choice>
          <mc:Fallback>
            <w:pict>
              <v:rect w14:anchorId="2FD86B0B" id="Rectangle 36" o:spid="_x0000_s1026" style="position:absolute;margin-left:204pt;margin-top:271.5pt;width:22.15pt;height:13.5pt;z-index:251656704;visibility:visible;mso-wrap-style:square;mso-wrap-distance-left:9pt;mso-wrap-distance-top:0;mso-wrap-distance-right:9pt;mso-wrap-distance-bottom:0;mso-position-horizontal:absolute;mso-position-horizontal-relative:text;mso-position-vertical:absolute;mso-position-vertical-relative:text;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ADrVkQegIAAF0FAAAOAAAAZHJzL2Uyb0RvYy54bWysVE1v2zAMvQ/YfxB0X20H6doGdYqgRYcB&#10;RVesHXpWZCk2IIsapcTJfv0o+SNtV+ww7GJTIvlIPpK6vNq3hu0U+gZsyYuTnDNlJVSN3ZT8x9Pt&#10;p3POfBC2EgasKvlBeX61/PjhsnMLNYMaTKWQEYj1i86VvA7BLbLMy1q1wp+AU5aUGrAVgY64ySoU&#10;HaG3Jpvl+eesA6wcglTe0+1Nr+TLhK+1kuGb1l4FZkpOuYX0xfRdx2+2vBSLDQpXN3JIQ/xDFq1o&#10;LAWdoG5EEGyLzR9QbSMRPOhwIqHNQOtGqlQDVVPkb6p5rIVTqRYix7uJJv//YOX97tE9INHQOb/w&#10;JMYq9hrb+Kf82D6RdZjIUvvAJF3OzvOLc+quJFVxVsxPE5nZ0dmhD18UtCwKJUfqRaJI7O58oIBk&#10;OprEWB5MU902xqRD7L+6Nsh2gjq33hSxU+TxysrYaGshevXqeJMdK0lSOBgV7Yz9rjRrqph7SiQN&#10;2TGIkFLZUPSqWlSqj12c5vlY2uSRckmAEVlT/Al7AHhdwIjdZznYR1eVZnRyzv+WWO88eaTIYMPk&#10;3DYW8D0AQ1UNkXv7kaSemsjSGqrDAzKEfkO8k7cNte1O+PAgkFaClofWPHyjjzbQlRwGibMa8Nd7&#10;99GeJpW0nHW0YiX3P7cCFWfmq6UZvijm87iT6TA/PZvRAV9q1i81dtteA81CQQ+Kk0mM9sGMokZo&#10;n+k1WMWopBJWUuySy4Dj4Tr0q0/viVSrVTKjPXQi3NlHJyN4ZDWO5dP+WaAbZjfQ0N/DuI5i8WaE&#10;e9voaWG1DaCbNN9HXge+aYfT4AzvTXwkXp6T1fFVXP4GAAD//wMAUEsDBBQABgAIAAAAIQCKLrrA&#10;4QAAAAsBAAAPAAAAZHJzL2Rvd25yZXYueG1sTI/BTsMwEETvSPyDtUhcELWpU6hCnAqQkLhwoFSI&#10;oxub2Gq8jmI3Sfl6lhPcdndGs2+qzRw6Ntoh+YgKbhYCmMUmGo+tgt378/UaWMoaje4iWgUnm2BT&#10;n59VujRxwjc7bnPLKARTqRW4nPuS89Q4G3RaxN4iaV9xCDrTOrTcDHqi8NDxpRC3PGiP9MHp3j45&#10;2xy2x6Dg9STly3glD9POy9Z/88/HDxeVuryYH+6BZTvnPzP84hM61MS0j0c0iXUKCrGmLlnBqpA0&#10;kKNYLSWwPV3uhABeV/x/h/oHAAD//wMAUEsBAi0AFAAGAAgAAAAhALaDOJL+AAAA4QEAABMAAAAA&#10;AAAAAAAAAAAAAAAAAFtDb250ZW50X1R5cGVzXS54bWxQSwECLQAUAAYACAAAACEAOP0h/9YAAACU&#10;AQAACwAAAAAAAAAAAAAAAAAvAQAAX3JlbHMvLnJlbHNQSwECLQAUAAYACAAAACEAA61ZEHoCAABd&#10;BQAADgAAAAAAAAAAAAAAAAAuAgAAZHJzL2Uyb0RvYy54bWxQSwECLQAUAAYACAAAACEAii66wOEA&#10;AAALAQAADwAAAAAAAAAAAAAAAADUBAAAZHJzL2Rvd25yZXYueG1sUEsFBgAAAAAEAAQA8wAAAOIF&#10;AAAAAA==&#10;" fillcolor="white [3212]" stroked="f" strokeweight="1pt"/>
            </w:pict>
          </mc:Fallback>
        </mc:AlternateContent>
      </w:r>
      <w:r w:rsidR="002F08C6">
        <w:rPr>
          <w:noProof/>
        </w:rPr>
        <mc:AlternateContent>
          <mc:Choice Requires="wps">
            <w:drawing>
              <wp:anchor distT="0" distB="0" distL="114300" distR="114300" simplePos="0" relativeHeight="251654656" behindDoc="0" locked="0" layoutInCell="1" allowOverlap="1" wp14:anchorId="51005918" wp14:editId="43A36FA3">
                <wp:simplePos x="0" y="0"/>
                <wp:positionH relativeFrom="column">
                  <wp:posOffset>2614614</wp:posOffset>
                </wp:positionH>
                <wp:positionV relativeFrom="paragraph">
                  <wp:posOffset>1633538</wp:posOffset>
                </wp:positionV>
                <wp:extent cx="280670" cy="147637"/>
                <wp:effectExtent l="0" t="0" r="5080" b="5080"/>
                <wp:wrapNone/>
                <wp:docPr id="1850883813" name="Rectangle 35"/>
                <wp:cNvGraphicFramePr/>
                <a:graphic xmlns:a="http://schemas.openxmlformats.org/drawingml/2006/main">
                  <a:graphicData uri="http://schemas.microsoft.com/office/word/2010/wordprocessingShape">
                    <wps:wsp>
                      <wps:cNvSpPr/>
                      <wps:spPr>
                        <a:xfrm>
                          <a:off x="0" y="0"/>
                          <a:ext cx="280670" cy="147637"/>
                        </a:xfrm>
                        <a:prstGeom prst="rect">
                          <a:avLst/>
                        </a:prstGeom>
                        <a:solidFill>
                          <a:schemeClr val="bg1"/>
                        </a:solidFill>
                        <a:ln>
                          <a:noFill/>
                        </a:ln>
                      </wps:spPr>
                      <wps:style>
                        <a:lnRef idx="2">
                          <a:schemeClr val="accent1">
                            <a:shade val="15000"/>
                          </a:schemeClr>
                        </a:lnRef>
                        <a:fillRef idx="1">
                          <a:schemeClr val="accent1"/>
                        </a:fillRef>
                        <a:effectRef idx="0">
                          <a:schemeClr val="accent1"/>
                        </a:effectRef>
                        <a:fontRef idx="minor">
                          <a:schemeClr val="lt1"/>
                        </a:fontRef>
                      </wps:style>
                      <wps:bodyPr rot="0" spcFirstLastPara="0" vertOverflow="overflow" horzOverflow="overflow" vert="horz" wrap="square" lIns="91440" tIns="45720" rIns="91440" bIns="45720" numCol="1" spcCol="0" rtlCol="0" fromWordArt="0" anchor="ctr" anchorCtr="0" forceAA="0" compatLnSpc="1">
                        <a:prstTxWarp prst="textNoShape">
                          <a:avLst/>
                        </a:prstTxWarp>
                        <a:noAutofit/>
                      </wps:bodyPr>
                    </wps:wsp>
                  </a:graphicData>
                </a:graphic>
                <wp14:sizeRelV relativeFrom="margin">
                  <wp14:pctHeight>0</wp14:pctHeight>
                </wp14:sizeRelV>
              </wp:anchor>
            </w:drawing>
          </mc:Choice>
          <mc:Fallback>
            <w:pict>
              <v:rect w14:anchorId="21C00A78" id="Rectangle 35" o:spid="_x0000_s1026" style="position:absolute;margin-left:205.9pt;margin-top:128.65pt;width:22.1pt;height:11.6pt;z-index:251654656;visibility:visible;mso-wrap-style:square;mso-height-percent:0;mso-wrap-distance-left:9pt;mso-wrap-distance-top:0;mso-wrap-distance-right:9pt;mso-wrap-distance-bottom:0;mso-position-horizontal:absolute;mso-position-horizontal-relative:text;mso-position-vertical:absolute;mso-position-vertical-relative:text;mso-height-percent:0;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D5zM6begIAAF0FAAAOAAAAZHJzL2Uyb0RvYy54bWysVMFu2zAMvQ/YPwi6r7aztOmCOkXQosOA&#10;oi3WDj0rshQbkEWNUuJkXz9Kdpy2K3YYdrFFkXwkn0heXO5aw7YKfQO25MVJzpmyEqrGrkv+4+nm&#10;0zlnPghbCQNWlXyvPL9cfPxw0bm5mkANplLICMT6eedKXofg5lnmZa1a4U/AKUtKDdiKQCKuswpF&#10;R+itySZ5fpZ1gJVDkMp7ur3ulXyR8LVWMtxr7VVgpuSUW0hfTN9V/GaLCzFfo3B1I4c0xD9k0YrG&#10;UtAR6loEwTbY/AHVNhLBgw4nEtoMtG6kSjVQNUX+pprHWjiVaiFyvBtp8v8PVt5tH90DEg2d83NP&#10;x1jFTmMb/5Qf2yWy9iNZaheYpMvJeX42I0olqYrp7OzzLJKZHZ0d+vBVQcvioeRIb5EoEttbH3rT&#10;g0mM5cE01U1jTBLi+6srg2wr6OVW62IAf2VlbLS1EL16wHiTHStJp7A3KtoZ+11p1lQx95RIarJj&#10;ECGlsqHoVbWoVB+7OM3z1CdU2uiRCk2AEVlT/BF7AHhdwAG7z3Kwj64q9ejonP8tsd559EiRwYbR&#10;uW0s4HsAhqoaIvf2B5J6aiJLK6j2D8gQ+gnxTt409Gy3wocHgTQS9NI05uGePtpAV3IYTpzVgL/e&#10;u4/21Kmk5ayjESu5/7kRqDgz3yz18JdiOo0zmYTp6WxCAr7UrF5q7Ka9AuqFghaKk+kY7YM5HDVC&#10;+0zbYBmjkkpYSbFLLgMehKvQjz7tE6mWy2RGc+hEuLWPTkbwyGpsy6fds0A39G6gpr+DwziK+ZsW&#10;7m2jp4XlJoBuUn8feR34phlOjTPsm7gkXsrJ6rgVF78BAAD//wMAUEsDBBQABgAIAAAAIQB0LWXW&#10;4gAAAAsBAAAPAAAAZHJzL2Rvd25yZXYueG1sTI/BTsMwEETvSPyDtUhcEHVSN6UKcSpAQuLCgVIh&#10;jm5sYqvxOordJOXrWU5wnJ3R7JtqO/uOjWaILqCEfJEBM9gE7bCVsH9/vt0Ai0mhVl1AI+FsImzr&#10;y4tKlTpM+GbGXWoZlWAslQSbUl9yHhtrvIqL0Bsk7ysMXiWSQ8v1oCYq9x1fZtmae+WQPljVmydr&#10;muPu5CW8noV4GW/Ecdo70bpv/vn4YYOU11fzwz2wZOb0F4ZffEKHmpgO4YQ6sk7CKs8JPUlYFncC&#10;GCVWxZrWHeiyyQrgdcX/b6h/AAAA//8DAFBLAQItABQABgAIAAAAIQC2gziS/gAAAOEBAAATAAAA&#10;AAAAAAAAAAAAAAAAAABbQ29udGVudF9UeXBlc10ueG1sUEsBAi0AFAAGAAgAAAAhADj9If/WAAAA&#10;lAEAAAsAAAAAAAAAAAAAAAAALwEAAF9yZWxzLy5yZWxzUEsBAi0AFAAGAAgAAAAhAPnMzpt6AgAA&#10;XQUAAA4AAAAAAAAAAAAAAAAALgIAAGRycy9lMm9Eb2MueG1sUEsBAi0AFAAGAAgAAAAhAHQtZdbi&#10;AAAACwEAAA8AAAAAAAAAAAAAAAAA1AQAAGRycy9kb3ducmV2LnhtbFBLBQYAAAAABAAEAPMAAADj&#10;BQAAAAA=&#10;" fillcolor="white [3212]" stroked="f" strokeweight="1pt"/>
            </w:pict>
          </mc:Fallback>
        </mc:AlternateContent>
      </w:r>
    </w:p>
    <w:p w14:paraId="29B7D54A" w14:textId="1461F100" w:rsidR="00277C17" w:rsidRDefault="00277C17" w:rsidP="00E94131"/>
    <w:p w14:paraId="0C35A83D" w14:textId="08D85647" w:rsidR="00D53368" w:rsidRDefault="00D53368" w:rsidP="00E94131">
      <w:pPr>
        <w:rPr>
          <w:b/>
          <w:bCs/>
        </w:rPr>
      </w:pPr>
      <w:r w:rsidRPr="00533243">
        <w:rPr>
          <w:b/>
          <w:bCs/>
        </w:rPr>
        <w:t>Quality Control</w:t>
      </w:r>
      <w:r w:rsidR="00533243">
        <w:rPr>
          <w:b/>
          <w:bCs/>
        </w:rPr>
        <w:t>:</w:t>
      </w:r>
    </w:p>
    <w:p w14:paraId="285BCC50" w14:textId="77777777" w:rsidR="00533243" w:rsidRPr="00533243" w:rsidRDefault="00533243" w:rsidP="00E94131">
      <w:pPr>
        <w:rPr>
          <w:b/>
          <w:bCs/>
        </w:rPr>
      </w:pPr>
    </w:p>
    <w:p w14:paraId="0183F033" w14:textId="7193476B" w:rsidR="00D53368" w:rsidRDefault="00301E10" w:rsidP="00E94131">
      <w:r>
        <w:rPr>
          <w:noProof/>
        </w:rPr>
        <w:lastRenderedPageBreak/>
        <mc:AlternateContent>
          <mc:Choice Requires="wps">
            <w:drawing>
              <wp:anchor distT="45720" distB="45720" distL="114300" distR="114300" simplePos="0" relativeHeight="251642368" behindDoc="0" locked="0" layoutInCell="1" allowOverlap="1" wp14:anchorId="71DFAA3D" wp14:editId="6402FE7F">
                <wp:simplePos x="0" y="0"/>
                <wp:positionH relativeFrom="margin">
                  <wp:align>left</wp:align>
                </wp:positionH>
                <wp:positionV relativeFrom="paragraph">
                  <wp:posOffset>1061085</wp:posOffset>
                </wp:positionV>
                <wp:extent cx="6047105" cy="4848225"/>
                <wp:effectExtent l="0" t="0" r="10795" b="28575"/>
                <wp:wrapSquare wrapText="bothSides"/>
                <wp:docPr id="1005776872" name="Text Box 2"/>
                <wp:cNvGraphicFramePr>
                  <a:graphicFrameLocks xmlns:a="http://schemas.openxmlformats.org/drawingml/2006/main"/>
                </wp:cNvGraphicFramePr>
                <a:graphic xmlns:a="http://schemas.openxmlformats.org/drawingml/2006/main">
                  <a:graphicData uri="http://schemas.microsoft.com/office/word/2010/wordprocessingShape">
                    <wps:wsp>
                      <wps:cNvSpPr txBox="1">
                        <a:spLocks noChangeArrowheads="1"/>
                      </wps:cNvSpPr>
                      <wps:spPr bwMode="auto">
                        <a:xfrm>
                          <a:off x="0" y="0"/>
                          <a:ext cx="6047105" cy="4848225"/>
                        </a:xfrm>
                        <a:prstGeom prst="rect">
                          <a:avLst/>
                        </a:prstGeom>
                        <a:solidFill>
                          <a:srgbClr val="FFFFFF"/>
                        </a:solidFill>
                        <a:ln w="9525">
                          <a:solidFill>
                            <a:srgbClr val="000000"/>
                          </a:solidFill>
                          <a:miter lim="800000"/>
                          <a:headEnd/>
                          <a:tailEnd/>
                        </a:ln>
                      </wps:spPr>
                      <wps:txbx>
                        <w:txbxContent>
                          <w:p w14:paraId="59038D5B" w14:textId="1CE53279" w:rsidR="00876440" w:rsidRDefault="00876440">
                            <w:r>
                              <w:rPr>
                                <w:noProof/>
                              </w:rPr>
                              <w:drawing>
                                <wp:inline distT="0" distB="0" distL="0" distR="0" wp14:anchorId="2E074F95" wp14:editId="3544C5B2">
                                  <wp:extent cx="5486400" cy="4357962"/>
                                  <wp:effectExtent l="0" t="0" r="0" b="5080"/>
                                  <wp:docPr id="1149138231" name="Picture 1" descr="A graph of a radio wave&#10;&#10;AI-generated content may be incorrect."/>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149138231" name="Picture 1" descr="A graph of a radio wave&#10;&#10;AI-generated content may be incorrect."/>
                                          <pic:cNvPicPr>
                                            <a:picLocks noChangeAspect="1"/>
                                          </pic:cNvPicPr>
                                        </pic:nvPicPr>
                                        <pic:blipFill rotWithShape="1">
                                          <a:blip r:embed="rId34" cstate="print">
                                            <a:extLst>
                                              <a:ext uri="{28A0092B-C50C-407E-A947-70E740481C1C}">
                                                <a14:useLocalDpi xmlns:a14="http://schemas.microsoft.com/office/drawing/2010/main" val="0"/>
                                              </a:ext>
                                            </a:extLst>
                                          </a:blip>
                                          <a:srcRect r="3480"/>
                                          <a:stretch>
                                            <a:fillRect/>
                                          </a:stretch>
                                        </pic:blipFill>
                                        <pic:spPr bwMode="auto">
                                          <a:xfrm>
                                            <a:off x="0" y="0"/>
                                            <a:ext cx="5486400" cy="4357962"/>
                                          </a:xfrm>
                                          <a:prstGeom prst="rect">
                                            <a:avLst/>
                                          </a:prstGeom>
                                          <a:noFill/>
                                          <a:ln>
                                            <a:noFill/>
                                          </a:ln>
                                          <a:extLst>
                                            <a:ext uri="{53640926-AAD7-44D8-BBD7-CCE9431645EC}">
                                              <a14:shadowObscured xmlns:a14="http://schemas.microsoft.com/office/drawing/2010/main"/>
                                            </a:ext>
                                          </a:extLst>
                                        </pic:spPr>
                                      </pic:pic>
                                    </a:graphicData>
                                  </a:graphic>
                                </wp:inline>
                              </w:drawing>
                            </w:r>
                          </w:p>
                          <w:p w14:paraId="691E4A82" w14:textId="24E23E90" w:rsidR="00876440" w:rsidRPr="00252C65" w:rsidRDefault="00876440" w:rsidP="00E261F3">
                            <w:pPr>
                              <w:pStyle w:val="Caption"/>
                              <w:jc w:val="left"/>
                              <w:rPr>
                                <w:i w:val="0"/>
                                <w:iCs w:val="0"/>
                                <w:color w:val="000000" w:themeColor="text1"/>
                                <w:sz w:val="20"/>
                                <w:szCs w:val="20"/>
                              </w:rPr>
                            </w:pPr>
                            <w:r w:rsidRPr="00252C65">
                              <w:rPr>
                                <w:b/>
                                <w:bCs/>
                                <w:i w:val="0"/>
                                <w:iCs w:val="0"/>
                                <w:color w:val="000000" w:themeColor="text1"/>
                                <w:sz w:val="20"/>
                                <w:szCs w:val="20"/>
                              </w:rPr>
                              <w:t>Figure S</w:t>
                            </w:r>
                            <w:r w:rsidR="00016710" w:rsidRPr="00252C65">
                              <w:rPr>
                                <w:b/>
                                <w:bCs/>
                                <w:i w:val="0"/>
                                <w:iCs w:val="0"/>
                                <w:color w:val="000000" w:themeColor="text1"/>
                                <w:sz w:val="20"/>
                                <w:szCs w:val="20"/>
                              </w:rPr>
                              <w:t>9</w:t>
                            </w:r>
                            <w:r w:rsidRPr="00252C65">
                              <w:rPr>
                                <w:b/>
                                <w:bCs/>
                                <w:color w:val="000000" w:themeColor="text1"/>
                                <w:sz w:val="20"/>
                                <w:szCs w:val="20"/>
                              </w:rPr>
                              <w:t xml:space="preserve">: </w:t>
                            </w:r>
                            <w:r w:rsidRPr="00252C65">
                              <w:rPr>
                                <w:i w:val="0"/>
                                <w:iCs w:val="0"/>
                                <w:color w:val="000000" w:themeColor="text1"/>
                                <w:sz w:val="20"/>
                                <w:szCs w:val="20"/>
                              </w:rPr>
                              <w:t>Representative analytical analysis of</w:t>
                            </w:r>
                            <w:r w:rsidRPr="00252C65">
                              <w:rPr>
                                <w:b/>
                                <w:bCs/>
                                <w:color w:val="000000" w:themeColor="text1"/>
                                <w:sz w:val="20"/>
                                <w:szCs w:val="20"/>
                              </w:rPr>
                              <w:t xml:space="preserve"> </w:t>
                            </w:r>
                            <w:r w:rsidRPr="00252C65">
                              <w:rPr>
                                <w:i w:val="0"/>
                                <w:iCs w:val="0"/>
                                <w:color w:val="000000" w:themeColor="text1"/>
                                <w:sz w:val="20"/>
                                <w:szCs w:val="20"/>
                              </w:rPr>
                              <w:t>[</w:t>
                            </w:r>
                            <w:r w:rsidRPr="00252C65">
                              <w:rPr>
                                <w:i w:val="0"/>
                                <w:iCs w:val="0"/>
                                <w:color w:val="000000" w:themeColor="text1"/>
                                <w:sz w:val="20"/>
                                <w:szCs w:val="20"/>
                                <w:vertAlign w:val="superscript"/>
                              </w:rPr>
                              <w:t>11</w:t>
                            </w:r>
                            <w:r w:rsidRPr="00252C65">
                              <w:rPr>
                                <w:i w:val="0"/>
                                <w:iCs w:val="0"/>
                                <w:color w:val="000000" w:themeColor="text1"/>
                                <w:sz w:val="20"/>
                                <w:szCs w:val="20"/>
                              </w:rPr>
                              <w:t xml:space="preserve">C]Niraparib, using UPLC. The radiochemical purity of the preparation was </w:t>
                            </w:r>
                            <w:r w:rsidRPr="00252C65">
                              <w:rPr>
                                <w:rFonts w:cs="Arial"/>
                                <w:i w:val="0"/>
                                <w:iCs w:val="0"/>
                                <w:color w:val="000000" w:themeColor="text1"/>
                                <w:sz w:val="20"/>
                                <w:szCs w:val="20"/>
                              </w:rPr>
                              <w:t>≥</w:t>
                            </w:r>
                            <w:r w:rsidRPr="00252C65">
                              <w:rPr>
                                <w:i w:val="0"/>
                                <w:iCs w:val="0"/>
                                <w:color w:val="000000" w:themeColor="text1"/>
                                <w:sz w:val="20"/>
                                <w:szCs w:val="20"/>
                              </w:rPr>
                              <w:t xml:space="preserve"> 95%. (A) radioactivity chromatogram and (B) UV-chromatogram.</w:t>
                            </w:r>
                          </w:p>
                          <w:p w14:paraId="3E7E13CA" w14:textId="77777777" w:rsidR="00876440" w:rsidRDefault="00876440"/>
                        </w:txbxContent>
                      </wps:txbx>
                      <wps:bodyPr rot="0" vert="horz" wrap="square" lIns="91440" tIns="45720" rIns="91440" bIns="45720" anchor="t" anchorCtr="0">
                        <a:noAutofit/>
                      </wps:bodyPr>
                    </wps:wsp>
                  </a:graphicData>
                </a:graphic>
                <wp14:sizeRelH relativeFrom="margin">
                  <wp14:pctWidth>0</wp14:pctWidth>
                </wp14:sizeRelH>
                <wp14:sizeRelV relativeFrom="margin">
                  <wp14:pctHeight>0</wp14:pctHeight>
                </wp14:sizeRelV>
              </wp:anchor>
            </w:drawing>
          </mc:Choice>
          <mc:Fallback>
            <w:pict>
              <v:shape w14:anchorId="71DFAA3D" id="_x0000_s1028" type="#_x0000_t202" style="position:absolute;left:0;text-align:left;margin-left:0;margin-top:83.55pt;width:476.15pt;height:381.75pt;z-index:251642368;visibility:visible;mso-wrap-style:square;mso-width-percent:0;mso-height-percent:0;mso-wrap-distance-left:9pt;mso-wrap-distance-top:3.6pt;mso-wrap-distance-right:9pt;mso-wrap-distance-bottom:3.6pt;mso-position-horizontal:left;mso-position-horizontal-relative:margin;mso-position-vertical:absolute;mso-position-vertical-relative:text;mso-width-percent:0;mso-height-percent:0;mso-width-relative:margin;mso-height-relative:margin;v-text-anchor:top"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Aydw4cFAIAACcEAAAOAAAAZHJzL2Uyb0RvYy54bWysU9tu2zAMfR+wfxD0vtgxnDY1ohRdugwD&#10;ugvQ7QNkWY6FyaImKbGzrx+luGl2wR6G6UEgReqQPCRXt2OvyUE6r8AwOp/llEgjoFFmx+iXz9tX&#10;S0p84KbhGoxk9Cg9vV2/fLEabCUL6EA30hEEMb4aLKNdCLbKMi862XM/AysNGltwPQ+oul3WOD4g&#10;eq+zIs+vsgFcYx0I6T2+3p+MdJ3w21aK8LFtvQxEM4q5hXS7dNfxztYrXu0ct50SUxr8H7LouTIY&#10;9Ax1zwMne6d+g+qVcOChDTMBfQZtq4RMNWA18/yXah47bmWqBcnx9kyT/3+w4sPh0X5yJIyvYcQG&#10;piK8fQDx1RMDm46bnbxzDoZO8gYDzyNl2WB9NX2NVPvKR5B6eA8NNpnvAySgsXV9ZAXrJIiODTie&#10;SZdjIAIfr/Lyep4vKBFoK5flsigWKQavnr5b58NbCT2JAqMOu5rg+eHBh5gOr55cYjQPWjVbpXVS&#10;3K7eaEcOHCdgm86E/pObNmRg9GaBsf8OkafzJ4heBRxlrXpGl2cnXkXe3pgmDVrgSp9kTFmbicjI&#10;3YnFMNYjUQ2jRQwQea2hOSKzDk6Ti5uGQgfuOyUDTi2j/tueO0mJfmewOzfzsoxjnpRycV2g4i4t&#10;9aWFG4FQjAZKTuImpNWIDBi4wy62KvH7nMmUMk5jon3anDjul3ryet7v9Q8AAAD//wMAUEsDBBQA&#10;BgAIAAAAIQAAwz1l3wAAAAgBAAAPAAAAZHJzL2Rvd25yZXYueG1sTI9BT8MwDIXvSPyHyEhcEEu3&#10;QreVphNCAsENBoJr1nhtReKUJOvKv8ec4Gb7PT1/r9pMzooRQ+w9KZjPMhBIjTc9tQreXu8vVyBi&#10;0mS09YQKvjHCpj49qXRp/JFecNymVnAIxVIr6FIaSilj06HTceYHJNb2PjideA2tNEEfOdxZuciy&#10;QjrdE3/o9IB3HTaf24NTsLp6HD/iU/783hR7u04Xy/HhKyh1fjbd3oBIOKU/M/ziMzrUzLTzBzJR&#10;WAVcJPG1WM5BsLy+XuQgdjzkWQGyruT/AvUPAAAA//8DAFBLAQItABQABgAIAAAAIQC2gziS/gAA&#10;AOEBAAATAAAAAAAAAAAAAAAAAAAAAABbQ29udGVudF9UeXBlc10ueG1sUEsBAi0AFAAGAAgAAAAh&#10;ADj9If/WAAAAlAEAAAsAAAAAAAAAAAAAAAAALwEAAF9yZWxzLy5yZWxzUEsBAi0AFAAGAAgAAAAh&#10;ADJ3DhwUAgAAJwQAAA4AAAAAAAAAAAAAAAAALgIAAGRycy9lMm9Eb2MueG1sUEsBAi0AFAAGAAgA&#10;AAAhAADDPWXfAAAACAEAAA8AAAAAAAAAAAAAAAAAbgQAAGRycy9kb3ducmV2LnhtbFBLBQYAAAAA&#10;BAAEAPMAAAB6BQAAAAA=&#10;">
                <v:textbox>
                  <w:txbxContent>
                    <w:p w14:paraId="59038D5B" w14:textId="1CE53279" w:rsidR="00876440" w:rsidRDefault="00876440">
                      <w:r>
                        <w:rPr>
                          <w:noProof/>
                        </w:rPr>
                        <w:drawing>
                          <wp:inline distT="0" distB="0" distL="0" distR="0" wp14:anchorId="2E074F95" wp14:editId="3544C5B2">
                            <wp:extent cx="5486400" cy="4357962"/>
                            <wp:effectExtent l="0" t="0" r="0" b="5080"/>
                            <wp:docPr id="1149138231" name="Picture 1" descr="A graph of a radio wave&#10;&#10;AI-generated content may be incorrect."/>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149138231" name="Picture 1" descr="A graph of a radio wave&#10;&#10;AI-generated content may be incorrect."/>
                                    <pic:cNvPicPr>
                                      <a:picLocks noChangeAspect="1"/>
                                    </pic:cNvPicPr>
                                  </pic:nvPicPr>
                                  <pic:blipFill rotWithShape="1">
                                    <a:blip r:embed="rId34" cstate="print">
                                      <a:extLst>
                                        <a:ext uri="{28A0092B-C50C-407E-A947-70E740481C1C}">
                                          <a14:useLocalDpi xmlns:a14="http://schemas.microsoft.com/office/drawing/2010/main" val="0"/>
                                        </a:ext>
                                      </a:extLst>
                                    </a:blip>
                                    <a:srcRect r="3480"/>
                                    <a:stretch>
                                      <a:fillRect/>
                                    </a:stretch>
                                  </pic:blipFill>
                                  <pic:spPr bwMode="auto">
                                    <a:xfrm>
                                      <a:off x="0" y="0"/>
                                      <a:ext cx="5486400" cy="4357962"/>
                                    </a:xfrm>
                                    <a:prstGeom prst="rect">
                                      <a:avLst/>
                                    </a:prstGeom>
                                    <a:noFill/>
                                    <a:ln>
                                      <a:noFill/>
                                    </a:ln>
                                    <a:extLst>
                                      <a:ext uri="{53640926-AAD7-44D8-BBD7-CCE9431645EC}">
                                        <a14:shadowObscured xmlns:a14="http://schemas.microsoft.com/office/drawing/2010/main"/>
                                      </a:ext>
                                    </a:extLst>
                                  </pic:spPr>
                                </pic:pic>
                              </a:graphicData>
                            </a:graphic>
                          </wp:inline>
                        </w:drawing>
                      </w:r>
                    </w:p>
                    <w:p w14:paraId="691E4A82" w14:textId="24E23E90" w:rsidR="00876440" w:rsidRPr="00252C65" w:rsidRDefault="00876440" w:rsidP="00E261F3">
                      <w:pPr>
                        <w:pStyle w:val="Caption"/>
                        <w:jc w:val="left"/>
                        <w:rPr>
                          <w:i w:val="0"/>
                          <w:iCs w:val="0"/>
                          <w:color w:val="000000" w:themeColor="text1"/>
                          <w:sz w:val="20"/>
                          <w:szCs w:val="20"/>
                        </w:rPr>
                      </w:pPr>
                      <w:r w:rsidRPr="00252C65">
                        <w:rPr>
                          <w:b/>
                          <w:bCs/>
                          <w:i w:val="0"/>
                          <w:iCs w:val="0"/>
                          <w:color w:val="000000" w:themeColor="text1"/>
                          <w:sz w:val="20"/>
                          <w:szCs w:val="20"/>
                        </w:rPr>
                        <w:t>Figure S</w:t>
                      </w:r>
                      <w:r w:rsidR="00016710" w:rsidRPr="00252C65">
                        <w:rPr>
                          <w:b/>
                          <w:bCs/>
                          <w:i w:val="0"/>
                          <w:iCs w:val="0"/>
                          <w:color w:val="000000" w:themeColor="text1"/>
                          <w:sz w:val="20"/>
                          <w:szCs w:val="20"/>
                        </w:rPr>
                        <w:t>9</w:t>
                      </w:r>
                      <w:r w:rsidRPr="00252C65">
                        <w:rPr>
                          <w:b/>
                          <w:bCs/>
                          <w:color w:val="000000" w:themeColor="text1"/>
                          <w:sz w:val="20"/>
                          <w:szCs w:val="20"/>
                        </w:rPr>
                        <w:t xml:space="preserve">: </w:t>
                      </w:r>
                      <w:r w:rsidRPr="00252C65">
                        <w:rPr>
                          <w:i w:val="0"/>
                          <w:iCs w:val="0"/>
                          <w:color w:val="000000" w:themeColor="text1"/>
                          <w:sz w:val="20"/>
                          <w:szCs w:val="20"/>
                        </w:rPr>
                        <w:t>Representative analytical analysis of</w:t>
                      </w:r>
                      <w:r w:rsidRPr="00252C65">
                        <w:rPr>
                          <w:b/>
                          <w:bCs/>
                          <w:color w:val="000000" w:themeColor="text1"/>
                          <w:sz w:val="20"/>
                          <w:szCs w:val="20"/>
                        </w:rPr>
                        <w:t xml:space="preserve"> </w:t>
                      </w:r>
                      <w:r w:rsidRPr="00252C65">
                        <w:rPr>
                          <w:i w:val="0"/>
                          <w:iCs w:val="0"/>
                          <w:color w:val="000000" w:themeColor="text1"/>
                          <w:sz w:val="20"/>
                          <w:szCs w:val="20"/>
                        </w:rPr>
                        <w:t>[</w:t>
                      </w:r>
                      <w:r w:rsidRPr="00252C65">
                        <w:rPr>
                          <w:i w:val="0"/>
                          <w:iCs w:val="0"/>
                          <w:color w:val="000000" w:themeColor="text1"/>
                          <w:sz w:val="20"/>
                          <w:szCs w:val="20"/>
                          <w:vertAlign w:val="superscript"/>
                        </w:rPr>
                        <w:t>11</w:t>
                      </w:r>
                      <w:r w:rsidRPr="00252C65">
                        <w:rPr>
                          <w:i w:val="0"/>
                          <w:iCs w:val="0"/>
                          <w:color w:val="000000" w:themeColor="text1"/>
                          <w:sz w:val="20"/>
                          <w:szCs w:val="20"/>
                        </w:rPr>
                        <w:t xml:space="preserve">C]Niraparib, using UPLC. The radiochemical purity of the preparation was </w:t>
                      </w:r>
                      <w:r w:rsidRPr="00252C65">
                        <w:rPr>
                          <w:rFonts w:cs="Arial"/>
                          <w:i w:val="0"/>
                          <w:iCs w:val="0"/>
                          <w:color w:val="000000" w:themeColor="text1"/>
                          <w:sz w:val="20"/>
                          <w:szCs w:val="20"/>
                        </w:rPr>
                        <w:t>≥</w:t>
                      </w:r>
                      <w:r w:rsidRPr="00252C65">
                        <w:rPr>
                          <w:i w:val="0"/>
                          <w:iCs w:val="0"/>
                          <w:color w:val="000000" w:themeColor="text1"/>
                          <w:sz w:val="20"/>
                          <w:szCs w:val="20"/>
                        </w:rPr>
                        <w:t xml:space="preserve"> 95%. (A) radioactivity chromatogram and (B) UV-chromatogram.</w:t>
                      </w:r>
                    </w:p>
                    <w:p w14:paraId="3E7E13CA" w14:textId="77777777" w:rsidR="00876440" w:rsidRDefault="00876440"/>
                  </w:txbxContent>
                </v:textbox>
                <w10:wrap type="square" anchorx="margin"/>
              </v:shape>
            </w:pict>
          </mc:Fallback>
        </mc:AlternateContent>
      </w:r>
      <w:r w:rsidR="00D53368" w:rsidRPr="00FA185E">
        <w:t xml:space="preserve">The </w:t>
      </w:r>
      <w:r w:rsidR="00AA05EB">
        <w:t>analytical</w:t>
      </w:r>
      <w:r w:rsidR="00D53368" w:rsidRPr="00FA185E">
        <w:t xml:space="preserve"> analysis of the final product was performed on a</w:t>
      </w:r>
      <w:r w:rsidR="00AA05EB">
        <w:t xml:space="preserve"> Waters</w:t>
      </w:r>
      <w:r w:rsidR="00D53368" w:rsidRPr="00FA185E">
        <w:t xml:space="preserve"> </w:t>
      </w:r>
      <w:r w:rsidR="00AA05EB">
        <w:t>U</w:t>
      </w:r>
      <w:r w:rsidR="00D53368" w:rsidRPr="00FA185E">
        <w:t xml:space="preserve">PLC unit and the data was collected and analyzed using Waters Empower software. </w:t>
      </w:r>
      <w:bookmarkStart w:id="4" w:name="_Hlk175751372"/>
      <w:r w:rsidR="00D53368">
        <w:t>Waters BEH</w:t>
      </w:r>
      <w:r w:rsidR="00D53368" w:rsidRPr="00FA185E">
        <w:t xml:space="preserve"> </w:t>
      </w:r>
      <w:r w:rsidR="00D53368">
        <w:t>C</w:t>
      </w:r>
      <w:r w:rsidR="00D53368">
        <w:rPr>
          <w:vertAlign w:val="subscript"/>
        </w:rPr>
        <w:t>18</w:t>
      </w:r>
      <w:r w:rsidR="00D53368">
        <w:t xml:space="preserve"> </w:t>
      </w:r>
      <w:r w:rsidR="00D53368" w:rsidRPr="00FA185E">
        <w:t xml:space="preserve">HPLC column </w:t>
      </w:r>
      <w:r w:rsidR="00D53368">
        <w:t>50</w:t>
      </w:r>
      <w:r w:rsidR="00D53368" w:rsidRPr="00FA185E">
        <w:t xml:space="preserve"> </w:t>
      </w:r>
      <w:r w:rsidR="00D53368">
        <w:t>m</w:t>
      </w:r>
      <w:r w:rsidR="00D53368" w:rsidRPr="00FA185E">
        <w:t xml:space="preserve">m × 4.6 mm, </w:t>
      </w:r>
      <w:r w:rsidR="00D53368">
        <w:t>1.7</w:t>
      </w:r>
      <w:r w:rsidR="00D53368" w:rsidRPr="00FA185E">
        <w:t xml:space="preserve"> μm </w:t>
      </w:r>
      <w:bookmarkEnd w:id="4"/>
      <w:r w:rsidR="00D53368" w:rsidRPr="00FA185E">
        <w:t xml:space="preserve">was used for analytical purpose. The radiochemical purity </w:t>
      </w:r>
      <w:r w:rsidR="00C70DD4">
        <w:t xml:space="preserve">was </w:t>
      </w:r>
      <w:r w:rsidR="00C70DD4">
        <w:rPr>
          <w:rFonts w:cs="Arial"/>
        </w:rPr>
        <w:t>≥</w:t>
      </w:r>
      <w:r w:rsidR="00D53368" w:rsidRPr="00FA185E">
        <w:t xml:space="preserve"> 9</w:t>
      </w:r>
      <w:r w:rsidR="00D53368">
        <w:t>5</w:t>
      </w:r>
      <w:r w:rsidR="00D53368" w:rsidRPr="00FA185E">
        <w:t>%</w:t>
      </w:r>
      <w:r w:rsidR="00D53368">
        <w:t xml:space="preserve"> </w:t>
      </w:r>
      <w:r w:rsidR="00D53368" w:rsidRPr="00D033CF">
        <w:t>(</w:t>
      </w:r>
      <w:r w:rsidR="00D53368" w:rsidRPr="006A251A">
        <w:rPr>
          <w:b/>
          <w:bCs/>
        </w:rPr>
        <w:t xml:space="preserve">Fig. </w:t>
      </w:r>
      <w:r w:rsidR="00E663A2" w:rsidRPr="006A251A">
        <w:rPr>
          <w:b/>
          <w:bCs/>
        </w:rPr>
        <w:t>S</w:t>
      </w:r>
      <w:r w:rsidR="00016710" w:rsidRPr="006A251A">
        <w:rPr>
          <w:b/>
          <w:bCs/>
        </w:rPr>
        <w:t>9</w:t>
      </w:r>
      <w:r w:rsidR="00D53368" w:rsidRPr="00D033CF">
        <w:t>).</w:t>
      </w:r>
      <w:r w:rsidR="00D53368" w:rsidRPr="00FA185E">
        <w:t xml:space="preserve"> The molar activity was greater than </w:t>
      </w:r>
      <w:r w:rsidR="00D53368">
        <w:t xml:space="preserve">3000 </w:t>
      </w:r>
      <w:r w:rsidR="00D53368" w:rsidRPr="00E06D28">
        <w:t>mCi/μmol at EOB</w:t>
      </w:r>
      <w:r w:rsidR="00D53368">
        <w:t xml:space="preserve"> (n</w:t>
      </w:r>
      <w:r w:rsidR="00E473B1">
        <w:t xml:space="preserve"> = </w:t>
      </w:r>
      <w:r w:rsidR="00564D72">
        <w:t>5</w:t>
      </w:r>
      <w:r w:rsidR="00E473B1">
        <w:t>).</w:t>
      </w:r>
    </w:p>
    <w:p w14:paraId="447EE739" w14:textId="0A5557CE" w:rsidR="00262987" w:rsidRDefault="00262987" w:rsidP="00E94131"/>
    <w:p w14:paraId="3546B439" w14:textId="77777777" w:rsidR="00CD756F" w:rsidRDefault="00CD756F">
      <w:pPr>
        <w:spacing w:line="259" w:lineRule="auto"/>
        <w:contextualSpacing w:val="0"/>
        <w:jc w:val="left"/>
        <w:rPr>
          <w:b/>
          <w:bCs/>
        </w:rPr>
      </w:pPr>
      <w:r>
        <w:rPr>
          <w:b/>
          <w:bCs/>
        </w:rPr>
        <w:br w:type="page"/>
      </w:r>
    </w:p>
    <w:p w14:paraId="637E69FE" w14:textId="73D45ED3" w:rsidR="00224FF2" w:rsidRPr="008F4B20" w:rsidRDefault="00E811B0" w:rsidP="00811381">
      <w:r w:rsidRPr="00E94131">
        <w:rPr>
          <w:b/>
          <w:bCs/>
        </w:rPr>
        <w:lastRenderedPageBreak/>
        <w:t>Radiosynthesis of [</w:t>
      </w:r>
      <w:r w:rsidRPr="00E94131">
        <w:rPr>
          <w:b/>
          <w:bCs/>
          <w:vertAlign w:val="superscript"/>
        </w:rPr>
        <w:t>1</w:t>
      </w:r>
      <w:r>
        <w:rPr>
          <w:b/>
          <w:bCs/>
          <w:vertAlign w:val="superscript"/>
        </w:rPr>
        <w:t>8</w:t>
      </w:r>
      <w:r>
        <w:rPr>
          <w:b/>
          <w:bCs/>
        </w:rPr>
        <w:t>F</w:t>
      </w:r>
      <w:r w:rsidRPr="00E94131">
        <w:rPr>
          <w:b/>
          <w:bCs/>
        </w:rPr>
        <w:t>]</w:t>
      </w:r>
      <w:r>
        <w:rPr>
          <w:b/>
          <w:bCs/>
        </w:rPr>
        <w:t>Ola</w:t>
      </w:r>
      <w:r w:rsidRPr="00E94131">
        <w:rPr>
          <w:b/>
          <w:bCs/>
        </w:rPr>
        <w:t>parib</w:t>
      </w:r>
      <w:r>
        <w:rPr>
          <w:b/>
          <w:bCs/>
        </w:rPr>
        <w:t xml:space="preserve"> Using IBA Synthera Synthesis Modul</w:t>
      </w:r>
      <w:r w:rsidR="00E52050">
        <w:rPr>
          <w:b/>
          <w:bCs/>
        </w:rPr>
        <w:t>e</w:t>
      </w:r>
    </w:p>
    <w:p w14:paraId="164387C0" w14:textId="77777777" w:rsidR="008F4B20" w:rsidRDefault="008F4B20" w:rsidP="005C6029"/>
    <w:p w14:paraId="513EFA63" w14:textId="2DC526BA" w:rsidR="005C6029" w:rsidRDefault="00C37D52" w:rsidP="005C6029">
      <w:pPr>
        <w:rPr>
          <w:rFonts w:cs="Arial"/>
          <w:color w:val="000000"/>
        </w:rPr>
      </w:pPr>
      <w:r>
        <w:t xml:space="preserve">The radiosynthesis of </w:t>
      </w:r>
      <w:r w:rsidRPr="00C37D52">
        <w:t>[</w:t>
      </w:r>
      <w:r w:rsidRPr="00C37D52">
        <w:rPr>
          <w:vertAlign w:val="superscript"/>
        </w:rPr>
        <w:t>18</w:t>
      </w:r>
      <w:r w:rsidRPr="00C37D52">
        <w:t>F]Olaparib</w:t>
      </w:r>
      <w:r>
        <w:t xml:space="preserve"> </w:t>
      </w:r>
      <w:r w:rsidR="0079339C">
        <w:t>was adopted from</w:t>
      </w:r>
      <w:r>
        <w:t xml:space="preserve"> previously </w:t>
      </w:r>
      <w:r w:rsidR="00BB4D1F">
        <w:t>published</w:t>
      </w:r>
      <w:r>
        <w:t xml:space="preserve"> methods and</w:t>
      </w:r>
      <w:r w:rsidR="00BB4D1F">
        <w:t xml:space="preserve"> </w:t>
      </w:r>
      <w:r w:rsidR="00A86219">
        <w:t>automated</w:t>
      </w:r>
      <w:r w:rsidR="00BB4D1F">
        <w:t xml:space="preserve"> on a Synth</w:t>
      </w:r>
      <w:r w:rsidR="000C7FBC">
        <w:t>e</w:t>
      </w:r>
      <w:r w:rsidR="00BB4D1F">
        <w:t>ra module.</w:t>
      </w:r>
      <w:r>
        <w:t xml:space="preserve"> </w:t>
      </w:r>
      <w:r w:rsidR="005C6029" w:rsidRPr="004B2531">
        <w:rPr>
          <w:rFonts w:cs="Arial"/>
          <w:color w:val="000000"/>
        </w:rPr>
        <w:t xml:space="preserve">The synthesis was performed as shown in </w:t>
      </w:r>
      <w:r w:rsidR="005C6029" w:rsidRPr="00C140F5">
        <w:rPr>
          <w:rFonts w:cs="Arial"/>
          <w:b/>
          <w:bCs/>
          <w:color w:val="000000"/>
        </w:rPr>
        <w:t>Scheme S</w:t>
      </w:r>
      <w:r w:rsidR="00C140F5" w:rsidRPr="00C140F5">
        <w:rPr>
          <w:rFonts w:cs="Arial"/>
          <w:b/>
          <w:bCs/>
          <w:color w:val="000000"/>
        </w:rPr>
        <w:t>3</w:t>
      </w:r>
      <w:r w:rsidR="00C140F5">
        <w:rPr>
          <w:rFonts w:cs="Arial"/>
          <w:color w:val="000000"/>
        </w:rPr>
        <w:t>.</w:t>
      </w:r>
      <w:r w:rsidR="005C6029" w:rsidRPr="004B2531">
        <w:rPr>
          <w:rFonts w:cs="Arial"/>
          <w:color w:val="000000"/>
        </w:rPr>
        <w:t xml:space="preserve"> [</w:t>
      </w:r>
      <w:r w:rsidR="005C6029" w:rsidRPr="004B2531">
        <w:rPr>
          <w:rFonts w:cs="Arial"/>
          <w:color w:val="000000"/>
          <w:vertAlign w:val="superscript"/>
        </w:rPr>
        <w:t>18</w:t>
      </w:r>
      <w:r w:rsidR="005C6029" w:rsidRPr="004B2531">
        <w:rPr>
          <w:rFonts w:cs="Arial"/>
          <w:color w:val="000000"/>
        </w:rPr>
        <w:t>F]F</w:t>
      </w:r>
      <w:r w:rsidR="005C6029" w:rsidRPr="004B2531">
        <w:rPr>
          <w:rFonts w:cs="Arial"/>
          <w:color w:val="000000"/>
          <w:vertAlign w:val="superscript"/>
        </w:rPr>
        <w:t>-</w:t>
      </w:r>
      <w:r w:rsidR="005C6029" w:rsidRPr="004B2531">
        <w:rPr>
          <w:rFonts w:cs="Arial"/>
          <w:color w:val="000000"/>
        </w:rPr>
        <w:t> was generated from the cyclotron and delivered to the IBA Synthera module. The [</w:t>
      </w:r>
      <w:r w:rsidR="005C6029" w:rsidRPr="004B2531">
        <w:rPr>
          <w:rFonts w:cs="Arial"/>
          <w:color w:val="000000"/>
          <w:vertAlign w:val="superscript"/>
        </w:rPr>
        <w:t>18</w:t>
      </w:r>
      <w:r w:rsidR="005C6029" w:rsidRPr="004B2531">
        <w:rPr>
          <w:rFonts w:cs="Arial"/>
          <w:color w:val="000000"/>
        </w:rPr>
        <w:t>F]F</w:t>
      </w:r>
      <w:r w:rsidR="005C6029" w:rsidRPr="004B2531">
        <w:rPr>
          <w:rFonts w:cs="Arial"/>
          <w:color w:val="000000"/>
          <w:vertAlign w:val="superscript"/>
        </w:rPr>
        <w:t>-</w:t>
      </w:r>
      <w:r w:rsidR="005C6029" w:rsidRPr="004B2531">
        <w:rPr>
          <w:rFonts w:cs="Arial"/>
          <w:color w:val="000000"/>
        </w:rPr>
        <w:t> was trapped on a Waters QMA anion exchange cartridge and eluted with a solution of 7 mg K222 and oxalate in acetonitrile/water 5:1. The eluted activity was dried at 105°C under a nitrogen stream in the reaction vessel for 10 min.</w:t>
      </w:r>
    </w:p>
    <w:p w14:paraId="03E21AEA" w14:textId="77777777" w:rsidR="005C6029" w:rsidRDefault="005C6029" w:rsidP="005C6029">
      <w:pPr>
        <w:rPr>
          <w:rFonts w:cs="Arial"/>
          <w:color w:val="000000"/>
        </w:rPr>
      </w:pPr>
    </w:p>
    <w:p w14:paraId="0AEA4A21" w14:textId="19D3C4BA" w:rsidR="005C6029" w:rsidRPr="004B2531" w:rsidRDefault="0015631D" w:rsidP="005C6029">
      <w:pPr>
        <w:rPr>
          <w:rFonts w:cs="Arial"/>
          <w:color w:val="000000"/>
        </w:rPr>
      </w:pPr>
      <w:r w:rsidRPr="00A86219">
        <w:rPr>
          <w:rFonts w:cs="Arial"/>
          <w:noProof/>
          <w:color w:val="000000"/>
        </w:rPr>
        <mc:AlternateContent>
          <mc:Choice Requires="wps">
            <w:drawing>
              <wp:anchor distT="45720" distB="45720" distL="114300" distR="114300" simplePos="0" relativeHeight="251640320" behindDoc="0" locked="0" layoutInCell="1" allowOverlap="1" wp14:anchorId="5203D40B" wp14:editId="77400041">
                <wp:simplePos x="0" y="0"/>
                <wp:positionH relativeFrom="margin">
                  <wp:align>right</wp:align>
                </wp:positionH>
                <wp:positionV relativeFrom="paragraph">
                  <wp:posOffset>1578251</wp:posOffset>
                </wp:positionV>
                <wp:extent cx="5915025" cy="2162175"/>
                <wp:effectExtent l="0" t="0" r="28575" b="28575"/>
                <wp:wrapSquare wrapText="bothSides"/>
                <wp:docPr id="645045896" name="Text Box 2"/>
                <wp:cNvGraphicFramePr>
                  <a:graphicFrameLocks xmlns:a="http://schemas.openxmlformats.org/drawingml/2006/main"/>
                </wp:cNvGraphicFramePr>
                <a:graphic xmlns:a="http://schemas.openxmlformats.org/drawingml/2006/main">
                  <a:graphicData uri="http://schemas.microsoft.com/office/word/2010/wordprocessingShape">
                    <wps:wsp>
                      <wps:cNvSpPr txBox="1">
                        <a:spLocks noChangeArrowheads="1"/>
                      </wps:cNvSpPr>
                      <wps:spPr bwMode="auto">
                        <a:xfrm>
                          <a:off x="0" y="0"/>
                          <a:ext cx="5915025" cy="2162175"/>
                        </a:xfrm>
                        <a:prstGeom prst="rect">
                          <a:avLst/>
                        </a:prstGeom>
                        <a:solidFill>
                          <a:srgbClr val="FFFFFF"/>
                        </a:solidFill>
                        <a:ln w="9525">
                          <a:solidFill>
                            <a:srgbClr val="000000"/>
                          </a:solidFill>
                          <a:miter lim="800000"/>
                          <a:headEnd/>
                          <a:tailEnd/>
                        </a:ln>
                      </wps:spPr>
                      <wps:txbx>
                        <w:txbxContent>
                          <w:p w14:paraId="7D44A6B5" w14:textId="4CE2422B" w:rsidR="00876440" w:rsidRDefault="00876440">
                            <w:r w:rsidRPr="00791A0A">
                              <w:object w:dxaOrig="8175" w:dyaOrig="2785" w14:anchorId="13210106">
                                <v:shape id="_x0000_i1032" type="#_x0000_t75" style="width:408.75pt;height:139.1pt" o:ole="">
                                  <v:imagedata r:id="rId35" o:title=""/>
                                </v:shape>
                                <o:OLEObject Type="Embed" ProgID="ChemDraw_x64.Document.6.0" ShapeID="_x0000_i1032" DrawAspect="Content" ObjectID="_1843043502" r:id="rId36"/>
                              </w:object>
                            </w:r>
                          </w:p>
                          <w:p w14:paraId="7E29AE30" w14:textId="169C63F5" w:rsidR="00876440" w:rsidRPr="00EB6429" w:rsidRDefault="00876440" w:rsidP="00104BA4">
                            <w:pPr>
                              <w:pStyle w:val="Caption"/>
                              <w:rPr>
                                <w:i w:val="0"/>
                                <w:iCs w:val="0"/>
                              </w:rPr>
                            </w:pPr>
                            <w:r w:rsidRPr="00BB4D1F">
                              <w:rPr>
                                <w:b/>
                                <w:bCs/>
                                <w:i w:val="0"/>
                                <w:iCs w:val="0"/>
                                <w:color w:val="000000" w:themeColor="text1"/>
                              </w:rPr>
                              <w:t>Scheme S</w:t>
                            </w:r>
                            <w:r>
                              <w:rPr>
                                <w:b/>
                                <w:bCs/>
                                <w:i w:val="0"/>
                                <w:iCs w:val="0"/>
                                <w:color w:val="000000" w:themeColor="text1"/>
                              </w:rPr>
                              <w:t xml:space="preserve">3: </w:t>
                            </w:r>
                            <w:r>
                              <w:rPr>
                                <w:i w:val="0"/>
                                <w:iCs w:val="0"/>
                                <w:color w:val="000000" w:themeColor="text1"/>
                              </w:rPr>
                              <w:t xml:space="preserve">The radiosynthesis of </w:t>
                            </w:r>
                            <w:r w:rsidRPr="00502FCD">
                              <w:rPr>
                                <w:i w:val="0"/>
                                <w:iCs w:val="0"/>
                              </w:rPr>
                              <w:t>[</w:t>
                            </w:r>
                            <w:r w:rsidRPr="00502FCD">
                              <w:rPr>
                                <w:i w:val="0"/>
                                <w:iCs w:val="0"/>
                                <w:vertAlign w:val="superscript"/>
                              </w:rPr>
                              <w:t>18</w:t>
                            </w:r>
                            <w:r w:rsidRPr="00502FCD">
                              <w:rPr>
                                <w:i w:val="0"/>
                                <w:iCs w:val="0"/>
                              </w:rPr>
                              <w:t>F]Olaparib</w:t>
                            </w:r>
                            <w:r>
                              <w:rPr>
                                <w:i w:val="0"/>
                                <w:iCs w:val="0"/>
                              </w:rPr>
                              <w:t xml:space="preserve"> utilized a copper mediated radiofluorination.</w:t>
                            </w:r>
                          </w:p>
                          <w:p w14:paraId="1B292BBB" w14:textId="77777777" w:rsidR="00876440" w:rsidRDefault="00876440"/>
                        </w:txbxContent>
                      </wps:txbx>
                      <wps:bodyPr rot="0" vert="horz" wrap="square" lIns="91440" tIns="45720" rIns="91440" bIns="45720" anchor="t" anchorCtr="0">
                        <a:noAutofit/>
                      </wps:bodyPr>
                    </wps:wsp>
                  </a:graphicData>
                </a:graphic>
                <wp14:sizeRelH relativeFrom="margin">
                  <wp14:pctWidth>0</wp14:pctWidth>
                </wp14:sizeRelH>
                <wp14:sizeRelV relativeFrom="margin">
                  <wp14:pctHeight>0</wp14:pctHeight>
                </wp14:sizeRelV>
              </wp:anchor>
            </w:drawing>
          </mc:Choice>
          <mc:Fallback>
            <w:pict>
              <v:shape w14:anchorId="5203D40B" id="_x0000_s1029" type="#_x0000_t202" style="position:absolute;left:0;text-align:left;margin-left:414.55pt;margin-top:124.25pt;width:465.75pt;height:170.25pt;z-index:251640320;visibility:visible;mso-wrap-style:square;mso-width-percent:0;mso-height-percent:0;mso-wrap-distance-left:9pt;mso-wrap-distance-top:3.6pt;mso-wrap-distance-right:9pt;mso-wrap-distance-bottom:3.6pt;mso-position-horizontal:right;mso-position-horizontal-relative:margin;mso-position-vertical:absolute;mso-position-vertical-relative:text;mso-width-percent:0;mso-height-percent:0;mso-width-relative:margin;mso-height-relative:margin;v-text-anchor:top"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CSPwFXFAIAACcEAAAOAAAAZHJzL2Uyb0RvYy54bWysU9tu2zAMfR+wfxD0vviyuG2MOEWXLsOA&#10;7gK0+wBZlmNhsqhJSuzs60spbpp1wx6G6UEgReqQPCSX12OvyF5YJ0FXNJullAjNoZF6W9FvD5s3&#10;V5Q4z3TDFGhR0YNw9Hr1+tVyMKXIoQPVCEsQRLtyMBXtvDdlkjjeiZ65GRih0diC7ZlH1W6TxrIB&#10;0XuV5Gl6kQxgG2OBC+fw9fZopKuI37aC+y9t64QnqqKYm4+3jXcd7mS1ZOXWMtNJPqXB/iGLnkmN&#10;QU9Qt8wzsrPyN6hecgsOWj/j0CfQtpKLWANWk6UvqrnvmBGxFiTHmRNN7v/B8s/7e/PVEj++gxEb&#10;GItw5g74d0c0rDumt+LGWhg6wRoMnAXKksG4cvoaqHalCyD18AkabDLbeYhAY2v7wArWSRAdG3A4&#10;kS5GTzg+FousSPOCEo62PLvIs8sixmDl03djnf8goCdBqKjFrkZ4tr9zPqTDyieXEM2Bks1GKhUV&#10;u63XypI9wwnYxDOh/+KmNBkquigwkb9DpPH8CaKXHkdZyb6iVycnVgbe3usmDppnUh1lTFnpicjA&#10;3ZFFP9YjkU1F34YAgdcamgMya+E4ubhpKHRgf1Iy4NRW1P3YMSsoUR81dmeRzedhzKMyLy5zVOy5&#10;pT63MM0RqqKekqO49nE1AgMabrCLrYz8PmcypYzTGGmfNieM+7kevZ73e/UIAAD//wMAUEsDBBQA&#10;BgAIAAAAIQC/wmHq3wAAAAgBAAAPAAAAZHJzL2Rvd25yZXYueG1sTI/NTsMwEITvSLyDtUhcUOv0&#10;lyTEqRASiN6gRXB1420SEa+D7abh7VlOcJvVrGa+KTaj7cSAPrSOFMymCQikypmWagVv+8dJCiJE&#10;TUZ3jlDBNwbYlJcXhc6NO9MrDrtYCw6hkGsFTYx9LmWoGrQ6TF2PxN7Reasjn76Wxuszh9tOzpNk&#10;La1uiRsa3eNDg9Xn7mQVpMvn4SNsFy/v1frYZfHmdnj68kpdX433dyAijvHvGX7xGR1KZjq4E5kg&#10;OgU8JCqYL9MVCLazxYzFQcEqzRKQZSH/Dyh/AAAA//8DAFBLAQItABQABgAIAAAAIQC2gziS/gAA&#10;AOEBAAATAAAAAAAAAAAAAAAAAAAAAABbQ29udGVudF9UeXBlc10ueG1sUEsBAi0AFAAGAAgAAAAh&#10;ADj9If/WAAAAlAEAAAsAAAAAAAAAAAAAAAAALwEAAF9yZWxzLy5yZWxzUEsBAi0AFAAGAAgAAAAh&#10;AJI/AVcUAgAAJwQAAA4AAAAAAAAAAAAAAAAALgIAAGRycy9lMm9Eb2MueG1sUEsBAi0AFAAGAAgA&#10;AAAhAL/CYerfAAAACAEAAA8AAAAAAAAAAAAAAAAAbgQAAGRycy9kb3ducmV2LnhtbFBLBQYAAAAA&#10;BAAEAPMAAAB6BQAAAAA=&#10;">
                <v:textbox>
                  <w:txbxContent>
                    <w:p w14:paraId="7D44A6B5" w14:textId="4CE2422B" w:rsidR="00876440" w:rsidRDefault="00876440">
                      <w:r w:rsidRPr="00791A0A">
                        <w:object w:dxaOrig="8175" w:dyaOrig="2785" w14:anchorId="13210106">
                          <v:shape id="_x0000_i1032" type="#_x0000_t75" style="width:408.75pt;height:139.1pt" o:ole="">
                            <v:imagedata r:id="rId35" o:title=""/>
                          </v:shape>
                          <o:OLEObject Type="Embed" ProgID="ChemDraw_x64.Document.6.0" ShapeID="_x0000_i1032" DrawAspect="Content" ObjectID="_1843043502" r:id="rId37"/>
                        </w:object>
                      </w:r>
                    </w:p>
                    <w:p w14:paraId="7E29AE30" w14:textId="169C63F5" w:rsidR="00876440" w:rsidRPr="00EB6429" w:rsidRDefault="00876440" w:rsidP="00104BA4">
                      <w:pPr>
                        <w:pStyle w:val="Caption"/>
                        <w:rPr>
                          <w:i w:val="0"/>
                          <w:iCs w:val="0"/>
                        </w:rPr>
                      </w:pPr>
                      <w:r w:rsidRPr="00BB4D1F">
                        <w:rPr>
                          <w:b/>
                          <w:bCs/>
                          <w:i w:val="0"/>
                          <w:iCs w:val="0"/>
                          <w:color w:val="000000" w:themeColor="text1"/>
                        </w:rPr>
                        <w:t>Scheme S</w:t>
                      </w:r>
                      <w:r>
                        <w:rPr>
                          <w:b/>
                          <w:bCs/>
                          <w:i w:val="0"/>
                          <w:iCs w:val="0"/>
                          <w:color w:val="000000" w:themeColor="text1"/>
                        </w:rPr>
                        <w:t xml:space="preserve">3: </w:t>
                      </w:r>
                      <w:r>
                        <w:rPr>
                          <w:i w:val="0"/>
                          <w:iCs w:val="0"/>
                          <w:color w:val="000000" w:themeColor="text1"/>
                        </w:rPr>
                        <w:t xml:space="preserve">The radiosynthesis of </w:t>
                      </w:r>
                      <w:r w:rsidRPr="00502FCD">
                        <w:rPr>
                          <w:i w:val="0"/>
                          <w:iCs w:val="0"/>
                        </w:rPr>
                        <w:t>[</w:t>
                      </w:r>
                      <w:r w:rsidRPr="00502FCD">
                        <w:rPr>
                          <w:i w:val="0"/>
                          <w:iCs w:val="0"/>
                          <w:vertAlign w:val="superscript"/>
                        </w:rPr>
                        <w:t>18</w:t>
                      </w:r>
                      <w:r w:rsidRPr="00502FCD">
                        <w:rPr>
                          <w:i w:val="0"/>
                          <w:iCs w:val="0"/>
                        </w:rPr>
                        <w:t>F]Olaparib</w:t>
                      </w:r>
                      <w:r>
                        <w:rPr>
                          <w:i w:val="0"/>
                          <w:iCs w:val="0"/>
                        </w:rPr>
                        <w:t xml:space="preserve"> utilized a copper mediated radiofluorination.</w:t>
                      </w:r>
                    </w:p>
                    <w:p w14:paraId="1B292BBB" w14:textId="77777777" w:rsidR="00876440" w:rsidRDefault="00876440"/>
                  </w:txbxContent>
                </v:textbox>
                <w10:wrap type="square" anchorx="margin"/>
              </v:shape>
            </w:pict>
          </mc:Fallback>
        </mc:AlternateContent>
      </w:r>
      <w:r w:rsidR="005C6029" w:rsidRPr="004B2531">
        <w:rPr>
          <w:rFonts w:cs="Arial"/>
          <w:color w:val="000000"/>
        </w:rPr>
        <w:t>Both precursor</w:t>
      </w:r>
      <w:r w:rsidR="00A77FE4">
        <w:rPr>
          <w:rFonts w:cs="Arial"/>
          <w:color w:val="000000"/>
        </w:rPr>
        <w:t xml:space="preserve"> </w:t>
      </w:r>
      <w:r w:rsidR="0059414B">
        <w:rPr>
          <w:rFonts w:cs="Arial"/>
          <w:b/>
          <w:bCs/>
          <w:color w:val="000000"/>
        </w:rPr>
        <w:t>4</w:t>
      </w:r>
      <w:r w:rsidR="005C6029" w:rsidRPr="004B2531">
        <w:rPr>
          <w:rFonts w:cs="Arial"/>
          <w:color w:val="000000"/>
        </w:rPr>
        <w:t xml:space="preserve"> (12</w:t>
      </w:r>
      <w:r w:rsidR="006935FE">
        <w:rPr>
          <w:rFonts w:cs="Arial"/>
          <w:color w:val="000000"/>
        </w:rPr>
        <w:t xml:space="preserve"> </w:t>
      </w:r>
      <w:r w:rsidR="005C6029" w:rsidRPr="004B2531">
        <w:rPr>
          <w:rFonts w:cs="Arial"/>
          <w:color w:val="000000"/>
        </w:rPr>
        <w:t>mg) and Cu(OTf)</w:t>
      </w:r>
      <w:r w:rsidR="005C6029" w:rsidRPr="004B2531">
        <w:rPr>
          <w:rFonts w:cs="Arial"/>
          <w:color w:val="000000"/>
          <w:vertAlign w:val="subscript"/>
        </w:rPr>
        <w:t>2</w:t>
      </w:r>
      <w:r w:rsidR="005C6029" w:rsidRPr="004B2531">
        <w:rPr>
          <w:rFonts w:cs="Arial"/>
          <w:color w:val="000000"/>
        </w:rPr>
        <w:t>(impy)</w:t>
      </w:r>
      <w:r w:rsidR="005C6029" w:rsidRPr="004B2531">
        <w:rPr>
          <w:rFonts w:cs="Arial"/>
          <w:color w:val="000000"/>
          <w:vertAlign w:val="subscript"/>
        </w:rPr>
        <w:t>4</w:t>
      </w:r>
      <w:r w:rsidR="005C6029" w:rsidRPr="004B2531">
        <w:rPr>
          <w:rFonts w:cs="Arial"/>
          <w:color w:val="000000"/>
        </w:rPr>
        <w:t xml:space="preserve"> (25 mg) were dissolved in 0.5 mL 1,3-dimethyl-2-imidazolidinon (DMI) and stirred for 2 min to form a green solution without solid residue. This solution was added to reaction vessel containing dried [</w:t>
      </w:r>
      <w:r w:rsidR="005C6029" w:rsidRPr="004B2531">
        <w:rPr>
          <w:rFonts w:cs="Arial"/>
          <w:color w:val="000000"/>
          <w:vertAlign w:val="superscript"/>
        </w:rPr>
        <w:t>18</w:t>
      </w:r>
      <w:r w:rsidR="005C6029" w:rsidRPr="004B2531">
        <w:rPr>
          <w:rFonts w:cs="Arial"/>
          <w:color w:val="000000"/>
        </w:rPr>
        <w:t>F]F</w:t>
      </w:r>
      <w:r w:rsidR="005C6029" w:rsidRPr="004B2531">
        <w:rPr>
          <w:rFonts w:cs="Arial"/>
          <w:color w:val="000000"/>
          <w:vertAlign w:val="superscript"/>
        </w:rPr>
        <w:t>-</w:t>
      </w:r>
      <w:r w:rsidR="005C6029" w:rsidRPr="004B2531">
        <w:rPr>
          <w:rFonts w:cs="Arial"/>
          <w:color w:val="000000"/>
        </w:rPr>
        <w:t xml:space="preserve"> and the mixture was heated to 120 °C for 20 min. During labeling, every 5 min a stream of air was passed through the reaction vessel for 10 sec to provide oxygen to the reaction vessel and promote labeling reaction. The intermediate’s protection group was then removed by adding 0.5 mL trifluoroacetic acid (TFA) to the reaction vessel and the mixture is heated to 125 °C for 20 min.</w:t>
      </w:r>
    </w:p>
    <w:p w14:paraId="592A7C60" w14:textId="2FB67DE6" w:rsidR="005C6029" w:rsidRDefault="005C6029" w:rsidP="005C6029">
      <w:pPr>
        <w:rPr>
          <w:rFonts w:cs="Arial"/>
          <w:color w:val="000000"/>
        </w:rPr>
      </w:pPr>
      <w:r w:rsidRPr="004B2531">
        <w:rPr>
          <w:rFonts w:cs="Arial"/>
          <w:color w:val="000000"/>
        </w:rPr>
        <w:t>The synthesized intermediate was quenched with 3 mL HPLC purification mobile phase (MeCN:25 mM ammonium bicarbonate=22:78)</w:t>
      </w:r>
      <w:r w:rsidRPr="004B2531">
        <w:t xml:space="preserve"> </w:t>
      </w:r>
      <w:r w:rsidRPr="004B2531">
        <w:rPr>
          <w:rFonts w:cs="Arial"/>
          <w:color w:val="000000"/>
        </w:rPr>
        <w:t xml:space="preserve">and passed through a nylon filter to the intermediate flask on the work-up frame containing semi-prep HPLC and solid phase extraction (SPE) set up. The intermediate was loaded onto an Agilent semi-prep HPLC system comprising a Phenomenex Kinetex semi-prep column, UV detector (254 nm) and HPLC mobile phase. The product was collected at around 19 min into a flask containing 30 mL sterile water for additional SPE concentration and purification. </w:t>
      </w:r>
      <w:r w:rsidR="00D94F25">
        <w:rPr>
          <w:rFonts w:cs="Arial"/>
          <w:color w:val="000000"/>
        </w:rPr>
        <w:t xml:space="preserve">A representative purification chromatogram was shown in </w:t>
      </w:r>
      <w:r w:rsidR="00D94F25" w:rsidRPr="00D94F25">
        <w:rPr>
          <w:rFonts w:cs="Arial"/>
          <w:b/>
          <w:bCs/>
          <w:color w:val="000000"/>
        </w:rPr>
        <w:t>Fig S</w:t>
      </w:r>
      <w:r w:rsidR="00627885">
        <w:rPr>
          <w:rFonts w:cs="Arial"/>
          <w:b/>
          <w:bCs/>
          <w:color w:val="000000"/>
        </w:rPr>
        <w:t>10</w:t>
      </w:r>
      <w:r w:rsidR="00D94F25">
        <w:rPr>
          <w:rFonts w:cs="Arial"/>
          <w:color w:val="000000"/>
        </w:rPr>
        <w:t xml:space="preserve">. </w:t>
      </w:r>
      <w:r w:rsidRPr="004B2531">
        <w:rPr>
          <w:rFonts w:cs="Arial"/>
          <w:color w:val="000000"/>
        </w:rPr>
        <w:t xml:space="preserve">The desired product </w:t>
      </w:r>
      <w:r w:rsidR="00627885">
        <w:rPr>
          <w:rFonts w:cs="Arial"/>
          <w:color w:val="000000"/>
        </w:rPr>
        <w:t>[</w:t>
      </w:r>
      <w:r w:rsidR="00FF5800" w:rsidRPr="00FF5800">
        <w:rPr>
          <w:rFonts w:cs="Arial"/>
          <w:color w:val="000000"/>
          <w:vertAlign w:val="superscript"/>
        </w:rPr>
        <w:t>18</w:t>
      </w:r>
      <w:r w:rsidR="00FF5800">
        <w:rPr>
          <w:rFonts w:cs="Arial"/>
          <w:color w:val="000000"/>
        </w:rPr>
        <w:t>F</w:t>
      </w:r>
      <w:r w:rsidR="00627885">
        <w:rPr>
          <w:rFonts w:cs="Arial"/>
          <w:color w:val="000000"/>
        </w:rPr>
        <w:t>]</w:t>
      </w:r>
      <w:r w:rsidR="00FF5800">
        <w:rPr>
          <w:rFonts w:cs="Arial"/>
          <w:color w:val="000000"/>
        </w:rPr>
        <w:t xml:space="preserve">Olaparib </w:t>
      </w:r>
      <w:r w:rsidRPr="004B2531">
        <w:rPr>
          <w:rFonts w:cs="Arial"/>
          <w:color w:val="000000"/>
        </w:rPr>
        <w:t xml:space="preserve">was then trapped onto a Waters </w:t>
      </w:r>
      <w:r w:rsidRPr="004B2531">
        <w:rPr>
          <w:rFonts w:cs="Arial"/>
          <w:color w:val="000000"/>
          <w:vertAlign w:val="superscript"/>
        </w:rPr>
        <w:t>t</w:t>
      </w:r>
      <w:r w:rsidRPr="004B2531">
        <w:rPr>
          <w:rFonts w:cs="Arial"/>
          <w:color w:val="000000"/>
        </w:rPr>
        <w:t>C</w:t>
      </w:r>
      <w:r w:rsidRPr="004B2531">
        <w:rPr>
          <w:rFonts w:cs="Arial"/>
          <w:color w:val="000000"/>
          <w:vertAlign w:val="subscript"/>
        </w:rPr>
        <w:t>18</w:t>
      </w:r>
      <w:r w:rsidRPr="004B2531">
        <w:rPr>
          <w:rFonts w:cs="Arial"/>
          <w:color w:val="000000"/>
        </w:rPr>
        <w:t xml:space="preserve"> cartridge and washed with 10 mL sterile water. Subsequently the tracer was eluted with 1 mL ethanol and 10 mL saline over a sterilizing filter into the final product vial.</w:t>
      </w:r>
    </w:p>
    <w:p w14:paraId="6E8C04A6" w14:textId="5A03BEBA" w:rsidR="00627885" w:rsidRPr="004B2531" w:rsidRDefault="00627885" w:rsidP="005C6029">
      <w:pPr>
        <w:rPr>
          <w:rFonts w:cs="Arial"/>
          <w:color w:val="000000"/>
        </w:rPr>
      </w:pPr>
    </w:p>
    <w:p w14:paraId="724CE496" w14:textId="5CB8D9B5" w:rsidR="005C6029" w:rsidRDefault="006954D6" w:rsidP="005C6029">
      <w:pPr>
        <w:rPr>
          <w:rFonts w:cs="Arial"/>
          <w:color w:val="000000"/>
        </w:rPr>
      </w:pPr>
      <w:r w:rsidRPr="0020732A">
        <w:rPr>
          <w:rFonts w:cs="Arial"/>
          <w:noProof/>
          <w:color w:val="000000"/>
        </w:rPr>
        <w:lastRenderedPageBreak/>
        <mc:AlternateContent>
          <mc:Choice Requires="wps">
            <w:drawing>
              <wp:anchor distT="45720" distB="45720" distL="114300" distR="114300" simplePos="0" relativeHeight="251651584" behindDoc="0" locked="0" layoutInCell="1" allowOverlap="1" wp14:anchorId="24EDBEE6" wp14:editId="04E41523">
                <wp:simplePos x="0" y="0"/>
                <wp:positionH relativeFrom="margin">
                  <wp:posOffset>-376555</wp:posOffset>
                </wp:positionH>
                <wp:positionV relativeFrom="paragraph">
                  <wp:posOffset>358775</wp:posOffset>
                </wp:positionV>
                <wp:extent cx="5902960" cy="3590925"/>
                <wp:effectExtent l="0" t="0" r="21590" b="28575"/>
                <wp:wrapSquare wrapText="bothSides"/>
                <wp:docPr id="1969767176" name="Text Box 2"/>
                <wp:cNvGraphicFramePr>
                  <a:graphicFrameLocks xmlns:a="http://schemas.openxmlformats.org/drawingml/2006/main"/>
                </wp:cNvGraphicFramePr>
                <a:graphic xmlns:a="http://schemas.openxmlformats.org/drawingml/2006/main">
                  <a:graphicData uri="http://schemas.microsoft.com/office/word/2010/wordprocessingShape">
                    <wps:wsp>
                      <wps:cNvSpPr txBox="1">
                        <a:spLocks noChangeArrowheads="1"/>
                      </wps:cNvSpPr>
                      <wps:spPr bwMode="auto">
                        <a:xfrm>
                          <a:off x="0" y="0"/>
                          <a:ext cx="5902960" cy="3590925"/>
                        </a:xfrm>
                        <a:prstGeom prst="rect">
                          <a:avLst/>
                        </a:prstGeom>
                        <a:solidFill>
                          <a:srgbClr val="FFFFFF"/>
                        </a:solidFill>
                        <a:ln w="9525">
                          <a:solidFill>
                            <a:srgbClr val="000000"/>
                          </a:solidFill>
                          <a:miter lim="800000"/>
                          <a:headEnd/>
                          <a:tailEnd/>
                        </a:ln>
                      </wps:spPr>
                      <wps:txbx>
                        <w:txbxContent>
                          <w:p w14:paraId="285C016D" w14:textId="34F83C9D" w:rsidR="00876440" w:rsidRDefault="00876440">
                            <w:r>
                              <w:rPr>
                                <w:noProof/>
                              </w:rPr>
                              <w:drawing>
                                <wp:inline distT="0" distB="0" distL="0" distR="0" wp14:anchorId="0C2D6A48" wp14:editId="323A2695">
                                  <wp:extent cx="5732780" cy="2981325"/>
                                  <wp:effectExtent l="0" t="0" r="1270" b="9525"/>
                                  <wp:docPr id="365908379" name="Picture 1" descr="A graph of a chemical structure&#10;&#10;AI-generated content may be incorrect."/>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365908379" name="Picture 1" descr="A graph of a chemical structure&#10;&#10;AI-generated content may be incorrect."/>
                                          <pic:cNvPicPr>
                                            <a:picLocks noChangeAspect="1"/>
                                          </pic:cNvPicPr>
                                        </pic:nvPicPr>
                                        <pic:blipFill>
                                          <a:blip r:embed="rId38">
                                            <a:extLst>
                                              <a:ext uri="{28A0092B-C50C-407E-A947-70E740481C1C}">
                                                <a14:useLocalDpi xmlns:a14="http://schemas.microsoft.com/office/drawing/2010/main" val="0"/>
                                              </a:ext>
                                            </a:extLst>
                                          </a:blip>
                                          <a:srcRect/>
                                          <a:stretch>
                                            <a:fillRect/>
                                          </a:stretch>
                                        </pic:blipFill>
                                        <pic:spPr bwMode="auto">
                                          <a:xfrm>
                                            <a:off x="0" y="0"/>
                                            <a:ext cx="5732780" cy="2981325"/>
                                          </a:xfrm>
                                          <a:prstGeom prst="rect">
                                            <a:avLst/>
                                          </a:prstGeom>
                                          <a:noFill/>
                                        </pic:spPr>
                                      </pic:pic>
                                    </a:graphicData>
                                  </a:graphic>
                                </wp:inline>
                              </w:drawing>
                            </w:r>
                          </w:p>
                          <w:p w14:paraId="4160AC7E" w14:textId="1686EB50" w:rsidR="00876440" w:rsidRPr="00CD1BE9" w:rsidRDefault="00876440" w:rsidP="00C54241">
                            <w:pPr>
                              <w:pStyle w:val="Caption"/>
                              <w:jc w:val="left"/>
                              <w:rPr>
                                <w:i w:val="0"/>
                                <w:iCs w:val="0"/>
                                <w:noProof/>
                                <w:color w:val="000000" w:themeColor="text1"/>
                                <w:szCs w:val="22"/>
                              </w:rPr>
                            </w:pPr>
                            <w:r w:rsidRPr="00CD1BE9">
                              <w:rPr>
                                <w:b/>
                                <w:bCs/>
                                <w:i w:val="0"/>
                                <w:iCs w:val="0"/>
                                <w:color w:val="000000" w:themeColor="text1"/>
                              </w:rPr>
                              <w:t xml:space="preserve">Figure </w:t>
                            </w:r>
                            <w:r w:rsidRPr="006A251A">
                              <w:rPr>
                                <w:b/>
                                <w:bCs/>
                                <w:i w:val="0"/>
                                <w:iCs w:val="0"/>
                                <w:color w:val="000000" w:themeColor="text1"/>
                              </w:rPr>
                              <w:t>S</w:t>
                            </w:r>
                            <w:r w:rsidR="00D10BEE" w:rsidRPr="00D033CF">
                              <w:rPr>
                                <w:b/>
                                <w:bCs/>
                                <w:i w:val="0"/>
                                <w:iCs w:val="0"/>
                                <w:color w:val="000000" w:themeColor="text1"/>
                              </w:rPr>
                              <w:t>1</w:t>
                            </w:r>
                            <w:r w:rsidR="00D10BEE">
                              <w:rPr>
                                <w:b/>
                                <w:bCs/>
                                <w:i w:val="0"/>
                                <w:iCs w:val="0"/>
                                <w:color w:val="000000" w:themeColor="text1"/>
                              </w:rPr>
                              <w:t>0</w:t>
                            </w:r>
                            <w:r>
                              <w:rPr>
                                <w:b/>
                                <w:bCs/>
                                <w:i w:val="0"/>
                                <w:iCs w:val="0"/>
                                <w:color w:val="000000" w:themeColor="text1"/>
                              </w:rPr>
                              <w:t>:</w:t>
                            </w:r>
                            <w:r>
                              <w:rPr>
                                <w:i w:val="0"/>
                                <w:iCs w:val="0"/>
                                <w:color w:val="000000" w:themeColor="text1"/>
                              </w:rPr>
                              <w:t xml:space="preserve"> Representative semi-preparative chromatogram of [</w:t>
                            </w:r>
                            <w:r>
                              <w:rPr>
                                <w:i w:val="0"/>
                                <w:iCs w:val="0"/>
                                <w:color w:val="000000" w:themeColor="text1"/>
                                <w:vertAlign w:val="superscript"/>
                              </w:rPr>
                              <w:t>18</w:t>
                            </w:r>
                            <w:r>
                              <w:rPr>
                                <w:i w:val="0"/>
                                <w:iCs w:val="0"/>
                                <w:color w:val="000000" w:themeColor="text1"/>
                              </w:rPr>
                              <w:t xml:space="preserve">F]Olaparib using an IBA Synthera module. </w:t>
                            </w:r>
                          </w:p>
                          <w:p w14:paraId="34C624F5" w14:textId="4C206B13" w:rsidR="00876440" w:rsidRPr="00CD1BE9" w:rsidRDefault="00876440" w:rsidP="00C54241">
                            <w:pPr>
                              <w:pStyle w:val="Caption"/>
                              <w:jc w:val="left"/>
                              <w:rPr>
                                <w:i w:val="0"/>
                                <w:iCs w:val="0"/>
                                <w:noProof/>
                                <w:color w:val="000000" w:themeColor="text1"/>
                                <w:szCs w:val="22"/>
                              </w:rPr>
                            </w:pPr>
                            <w:r>
                              <w:rPr>
                                <w:i w:val="0"/>
                                <w:iCs w:val="0"/>
                                <w:color w:val="000000" w:themeColor="text1"/>
                              </w:rPr>
                              <w:t xml:space="preserve"> (A) radioactivity chromatogram and (B) UV chromatogram.  The product eluted at around 19 min.</w:t>
                            </w:r>
                          </w:p>
                          <w:p w14:paraId="17574679" w14:textId="77777777" w:rsidR="00876440" w:rsidRDefault="00876440"/>
                        </w:txbxContent>
                      </wps:txbx>
                      <wps:bodyPr rot="0" vert="horz" wrap="square" lIns="91440" tIns="45720" rIns="91440" bIns="45720" anchor="t" anchorCtr="0">
                        <a:noAutofit/>
                      </wps:bodyPr>
                    </wps:wsp>
                  </a:graphicData>
                </a:graphic>
                <wp14:sizeRelH relativeFrom="margin">
                  <wp14:pctWidth>0</wp14:pctWidth>
                </wp14:sizeRelH>
                <wp14:sizeRelV relativeFrom="margin">
                  <wp14:pctHeight>0</wp14:pctHeight>
                </wp14:sizeRelV>
              </wp:anchor>
            </w:drawing>
          </mc:Choice>
          <mc:Fallback>
            <w:pict>
              <v:shape w14:anchorId="24EDBEE6" id="_x0000_s1030" type="#_x0000_t202" style="position:absolute;left:0;text-align:left;margin-left:-29.65pt;margin-top:28.25pt;width:464.8pt;height:282.75pt;z-index:251651584;visibility:visible;mso-wrap-style:square;mso-width-percent:0;mso-height-percent:0;mso-wrap-distance-left:9pt;mso-wrap-distance-top:3.6pt;mso-wrap-distance-right:9pt;mso-wrap-distance-bottom:3.6pt;mso-position-horizontal:absolute;mso-position-horizontal-relative:margin;mso-position-vertical:absolute;mso-position-vertical-relative:text;mso-width-percent:0;mso-height-percent:0;mso-width-relative:margin;mso-height-relative:margin;v-text-anchor:top"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CmdKYNEgIAACcEAAAOAAAAZHJzL2Uyb0RvYy54bWysU9tu2zAMfR+wfxD0vtjJkq4x4hRdugwD&#10;ugvQ7QNoWY6FyaImKbGzrx+luGl2wR6G6UEgReqQPCRXN0On2UE6r9CUfDrJOZNGYK3MruRfPm9f&#10;XHPmA5gaNBpZ8qP0/Gb9/Nmqt4WcYYu6lo4RiPFFb0vehmCLLPOilR34CVppyNig6yCQ6nZZ7aAn&#10;9E5nszy/ynp0tXUopPf0ency8nXCbxopwsem8TIwXXLKLaTbpbuKd7ZeQbFzYFslxjTgH7LoQBkK&#10;eoa6gwBs79RvUJ0SDj02YSKwy7BplJCpBqpmmv9SzUMLVqZaiBxvzzT5/wcrPhwe7CfHwvAaB2pg&#10;KsLbexRfPTO4acHs5K1z2LcSago8jZRlvfXF+DVS7QsfQar+PdbUZNgHTEBD47rICtXJCJ0acDyT&#10;LofABD0ulvlseUUmQbaXpC1nixQDisfv1vnwVmLHolByR11N8HC49yGmA8WjS4zmUat6q7ROittV&#10;G+3YAWgCtumM6D+5acP6ki8XFPvvEHk6f4LoVKBR1qor+fXZCYrI2xtTp0ELoPRJppS1GYmM3J1Y&#10;DEM1MFWXfB4DRF4rrI/ErMPT5NKmkdCi+85ZT1Nbcv9tD05ypt8Z6s5yOp/HMU/KfPFqRoq7tFSX&#10;FjCCoEoeODuJm5BWIzJg8Ja62KjE71MmY8o0jYn2cXPiuF/qyetpv9c/AAAA//8DAFBLAwQUAAYA&#10;CAAAACEAbcS3QuEAAAAKAQAADwAAAGRycy9kb3ducmV2LnhtbEyPy07DMBBF90j8gzVIbFBrk5I0&#10;DZlUCAlEd9BWsHUTN4nwI9huGv6eYQXLmTm6c265noxmo/Khdxbhdi6AKVu7prctwn73NMuBhSht&#10;I7WzCuFbBVhXlxelLBp3tm9q3MaWUYgNhUToYhwKzkPdKSPD3A3K0u3ovJGRRt/yxsszhRvNEyEy&#10;bmRv6UMnB/XYqfpzezII+d3L+BE2i9f3OjvqVbxZjs9fHvH6anq4BxbVFP9g+NUndajI6eBOtglM&#10;I8zS1YJQhDRLgRGQLwUtDghZkgjgVcn/V6h+AAAA//8DAFBLAQItABQABgAIAAAAIQC2gziS/gAA&#10;AOEBAAATAAAAAAAAAAAAAAAAAAAAAABbQ29udGVudF9UeXBlc10ueG1sUEsBAi0AFAAGAAgAAAAh&#10;ADj9If/WAAAAlAEAAAsAAAAAAAAAAAAAAAAALwEAAF9yZWxzLy5yZWxzUEsBAi0AFAAGAAgAAAAh&#10;AKZ0pg0SAgAAJwQAAA4AAAAAAAAAAAAAAAAALgIAAGRycy9lMm9Eb2MueG1sUEsBAi0AFAAGAAgA&#10;AAAhAG3Et0LhAAAACgEAAA8AAAAAAAAAAAAAAAAAbAQAAGRycy9kb3ducmV2LnhtbFBLBQYAAAAA&#10;BAAEAPMAAAB6BQAAAAA=&#10;">
                <v:textbox>
                  <w:txbxContent>
                    <w:p w14:paraId="285C016D" w14:textId="34F83C9D" w:rsidR="00876440" w:rsidRDefault="00876440">
                      <w:r>
                        <w:rPr>
                          <w:noProof/>
                        </w:rPr>
                        <w:drawing>
                          <wp:inline distT="0" distB="0" distL="0" distR="0" wp14:anchorId="0C2D6A48" wp14:editId="323A2695">
                            <wp:extent cx="5732780" cy="2981325"/>
                            <wp:effectExtent l="0" t="0" r="1270" b="9525"/>
                            <wp:docPr id="365908379" name="Picture 1" descr="A graph of a chemical structure&#10;&#10;AI-generated content may be incorrect."/>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365908379" name="Picture 1" descr="A graph of a chemical structure&#10;&#10;AI-generated content may be incorrect."/>
                                    <pic:cNvPicPr>
                                      <a:picLocks noChangeAspect="1"/>
                                    </pic:cNvPicPr>
                                  </pic:nvPicPr>
                                  <pic:blipFill>
                                    <a:blip r:embed="rId38">
                                      <a:extLst>
                                        <a:ext uri="{28A0092B-C50C-407E-A947-70E740481C1C}">
                                          <a14:useLocalDpi xmlns:a14="http://schemas.microsoft.com/office/drawing/2010/main" val="0"/>
                                        </a:ext>
                                      </a:extLst>
                                    </a:blip>
                                    <a:srcRect/>
                                    <a:stretch>
                                      <a:fillRect/>
                                    </a:stretch>
                                  </pic:blipFill>
                                  <pic:spPr bwMode="auto">
                                    <a:xfrm>
                                      <a:off x="0" y="0"/>
                                      <a:ext cx="5732780" cy="2981325"/>
                                    </a:xfrm>
                                    <a:prstGeom prst="rect">
                                      <a:avLst/>
                                    </a:prstGeom>
                                    <a:noFill/>
                                  </pic:spPr>
                                </pic:pic>
                              </a:graphicData>
                            </a:graphic>
                          </wp:inline>
                        </w:drawing>
                      </w:r>
                    </w:p>
                    <w:p w14:paraId="4160AC7E" w14:textId="1686EB50" w:rsidR="00876440" w:rsidRPr="00CD1BE9" w:rsidRDefault="00876440" w:rsidP="00C54241">
                      <w:pPr>
                        <w:pStyle w:val="Caption"/>
                        <w:jc w:val="left"/>
                        <w:rPr>
                          <w:i w:val="0"/>
                          <w:iCs w:val="0"/>
                          <w:noProof/>
                          <w:color w:val="000000" w:themeColor="text1"/>
                          <w:szCs w:val="22"/>
                        </w:rPr>
                      </w:pPr>
                      <w:r w:rsidRPr="00CD1BE9">
                        <w:rPr>
                          <w:b/>
                          <w:bCs/>
                          <w:i w:val="0"/>
                          <w:iCs w:val="0"/>
                          <w:color w:val="000000" w:themeColor="text1"/>
                        </w:rPr>
                        <w:t xml:space="preserve">Figure </w:t>
                      </w:r>
                      <w:r w:rsidRPr="006A251A">
                        <w:rPr>
                          <w:b/>
                          <w:bCs/>
                          <w:i w:val="0"/>
                          <w:iCs w:val="0"/>
                          <w:color w:val="000000" w:themeColor="text1"/>
                        </w:rPr>
                        <w:t>S</w:t>
                      </w:r>
                      <w:r w:rsidR="00D10BEE" w:rsidRPr="00D033CF">
                        <w:rPr>
                          <w:b/>
                          <w:bCs/>
                          <w:i w:val="0"/>
                          <w:iCs w:val="0"/>
                          <w:color w:val="000000" w:themeColor="text1"/>
                        </w:rPr>
                        <w:t>1</w:t>
                      </w:r>
                      <w:r w:rsidR="00D10BEE">
                        <w:rPr>
                          <w:b/>
                          <w:bCs/>
                          <w:i w:val="0"/>
                          <w:iCs w:val="0"/>
                          <w:color w:val="000000" w:themeColor="text1"/>
                        </w:rPr>
                        <w:t>0</w:t>
                      </w:r>
                      <w:r>
                        <w:rPr>
                          <w:b/>
                          <w:bCs/>
                          <w:i w:val="0"/>
                          <w:iCs w:val="0"/>
                          <w:color w:val="000000" w:themeColor="text1"/>
                        </w:rPr>
                        <w:t>:</w:t>
                      </w:r>
                      <w:r>
                        <w:rPr>
                          <w:i w:val="0"/>
                          <w:iCs w:val="0"/>
                          <w:color w:val="000000" w:themeColor="text1"/>
                        </w:rPr>
                        <w:t xml:space="preserve"> Representative semi-preparative chromatogram of [</w:t>
                      </w:r>
                      <w:r>
                        <w:rPr>
                          <w:i w:val="0"/>
                          <w:iCs w:val="0"/>
                          <w:color w:val="000000" w:themeColor="text1"/>
                          <w:vertAlign w:val="superscript"/>
                        </w:rPr>
                        <w:t>18</w:t>
                      </w:r>
                      <w:r>
                        <w:rPr>
                          <w:i w:val="0"/>
                          <w:iCs w:val="0"/>
                          <w:color w:val="000000" w:themeColor="text1"/>
                        </w:rPr>
                        <w:t xml:space="preserve">F]Olaparib using an IBA Synthera module. </w:t>
                      </w:r>
                    </w:p>
                    <w:p w14:paraId="34C624F5" w14:textId="4C206B13" w:rsidR="00876440" w:rsidRPr="00CD1BE9" w:rsidRDefault="00876440" w:rsidP="00C54241">
                      <w:pPr>
                        <w:pStyle w:val="Caption"/>
                        <w:jc w:val="left"/>
                        <w:rPr>
                          <w:i w:val="0"/>
                          <w:iCs w:val="0"/>
                          <w:noProof/>
                          <w:color w:val="000000" w:themeColor="text1"/>
                          <w:szCs w:val="22"/>
                        </w:rPr>
                      </w:pPr>
                      <w:r>
                        <w:rPr>
                          <w:i w:val="0"/>
                          <w:iCs w:val="0"/>
                          <w:color w:val="000000" w:themeColor="text1"/>
                        </w:rPr>
                        <w:t xml:space="preserve"> (A) radioactivity chromatogram and (B) UV chromatogram.  The product eluted at around 19 min.</w:t>
                      </w:r>
                    </w:p>
                    <w:p w14:paraId="17574679" w14:textId="77777777" w:rsidR="00876440" w:rsidRDefault="00876440"/>
                  </w:txbxContent>
                </v:textbox>
                <w10:wrap type="square" anchorx="margin"/>
              </v:shape>
            </w:pict>
          </mc:Fallback>
        </mc:AlternateContent>
      </w:r>
    </w:p>
    <w:p w14:paraId="1204E6B0" w14:textId="7052BC94" w:rsidR="00EE1CC1" w:rsidRDefault="00EE1CC1" w:rsidP="00EE1CC1">
      <w:pPr>
        <w:rPr>
          <w:b/>
          <w:bCs/>
        </w:rPr>
      </w:pPr>
      <w:r w:rsidRPr="00533243">
        <w:rPr>
          <w:b/>
          <w:bCs/>
        </w:rPr>
        <w:t>Quality Control</w:t>
      </w:r>
      <w:r>
        <w:rPr>
          <w:b/>
          <w:bCs/>
        </w:rPr>
        <w:t>:</w:t>
      </w:r>
    </w:p>
    <w:p w14:paraId="7DFE6D16" w14:textId="2429E236" w:rsidR="005C6029" w:rsidRDefault="005C6029" w:rsidP="00EE1CC1">
      <w:pPr>
        <w:rPr>
          <w:b/>
          <w:bCs/>
        </w:rPr>
      </w:pPr>
    </w:p>
    <w:p w14:paraId="72E564C2" w14:textId="0A39E6ED" w:rsidR="00826FAD" w:rsidRDefault="00C40656" w:rsidP="005C6029">
      <w:pPr>
        <w:rPr>
          <w:rFonts w:cs="Arial"/>
          <w:color w:val="000000"/>
        </w:rPr>
      </w:pPr>
      <w:r w:rsidRPr="00C40656">
        <w:rPr>
          <w:rFonts w:cs="Arial"/>
          <w:noProof/>
          <w:color w:val="000000"/>
        </w:rPr>
        <w:lastRenderedPageBreak/>
        <mc:AlternateContent>
          <mc:Choice Requires="wps">
            <w:drawing>
              <wp:anchor distT="45720" distB="45720" distL="114300" distR="114300" simplePos="0" relativeHeight="251641344" behindDoc="0" locked="0" layoutInCell="1" allowOverlap="1" wp14:anchorId="3042F1CC" wp14:editId="23934677">
                <wp:simplePos x="0" y="0"/>
                <wp:positionH relativeFrom="margin">
                  <wp:align>right</wp:align>
                </wp:positionH>
                <wp:positionV relativeFrom="paragraph">
                  <wp:posOffset>1057275</wp:posOffset>
                </wp:positionV>
                <wp:extent cx="5915025" cy="4581525"/>
                <wp:effectExtent l="0" t="0" r="28575" b="28575"/>
                <wp:wrapSquare wrapText="bothSides"/>
                <wp:docPr id="1973512121" name="Text Box 2"/>
                <wp:cNvGraphicFramePr>
                  <a:graphicFrameLocks xmlns:a="http://schemas.openxmlformats.org/drawingml/2006/main"/>
                </wp:cNvGraphicFramePr>
                <a:graphic xmlns:a="http://schemas.openxmlformats.org/drawingml/2006/main">
                  <a:graphicData uri="http://schemas.microsoft.com/office/word/2010/wordprocessingShape">
                    <wps:wsp>
                      <wps:cNvSpPr txBox="1">
                        <a:spLocks noChangeArrowheads="1"/>
                      </wps:cNvSpPr>
                      <wps:spPr bwMode="auto">
                        <a:xfrm>
                          <a:off x="0" y="0"/>
                          <a:ext cx="5915025" cy="4581525"/>
                        </a:xfrm>
                        <a:prstGeom prst="rect">
                          <a:avLst/>
                        </a:prstGeom>
                        <a:solidFill>
                          <a:srgbClr val="FFFFFF"/>
                        </a:solidFill>
                        <a:ln w="9525">
                          <a:solidFill>
                            <a:srgbClr val="000000"/>
                          </a:solidFill>
                          <a:miter lim="800000"/>
                          <a:headEnd/>
                          <a:tailEnd/>
                        </a:ln>
                      </wps:spPr>
                      <wps:txbx>
                        <w:txbxContent>
                          <w:p w14:paraId="30A136C2" w14:textId="14C533DD" w:rsidR="00876440" w:rsidRDefault="00876440">
                            <w:r>
                              <w:rPr>
                                <w:rFonts w:cs="Arial"/>
                                <w:noProof/>
                                <w:color w:val="000000"/>
                              </w:rPr>
                              <w:drawing>
                                <wp:inline distT="0" distB="0" distL="0" distR="0" wp14:anchorId="46DDE7B5" wp14:editId="347E484E">
                                  <wp:extent cx="5572125" cy="4055745"/>
                                  <wp:effectExtent l="0" t="0" r="9525" b="1905"/>
                                  <wp:docPr id="2037406308" name="Picture 2" descr="A graph of a normalized time&#10;&#10;Description automatically generated with medium confidenc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2037406308" name="Picture 2" descr="A graph of a normalized time&#10;&#10;Description automatically generated with medium confidence"/>
                                          <pic:cNvPicPr>
                                            <a:picLocks noChangeAspect="1" noChangeArrowheads="1"/>
                                          </pic:cNvPicPr>
                                        </pic:nvPicPr>
                                        <pic:blipFill rotWithShape="1">
                                          <a:blip r:embed="rId39">
                                            <a:extLst>
                                              <a:ext uri="{28A0092B-C50C-407E-A947-70E740481C1C}">
                                                <a14:useLocalDpi xmlns:a14="http://schemas.microsoft.com/office/drawing/2010/main" val="0"/>
                                              </a:ext>
                                            </a:extLst>
                                          </a:blip>
                                          <a:srcRect r="1439"/>
                                          <a:stretch>
                                            <a:fillRect/>
                                          </a:stretch>
                                        </pic:blipFill>
                                        <pic:spPr bwMode="auto">
                                          <a:xfrm>
                                            <a:off x="0" y="0"/>
                                            <a:ext cx="5581358" cy="4062465"/>
                                          </a:xfrm>
                                          <a:prstGeom prst="rect">
                                            <a:avLst/>
                                          </a:prstGeom>
                                          <a:noFill/>
                                          <a:ln>
                                            <a:noFill/>
                                          </a:ln>
                                          <a:extLst>
                                            <a:ext uri="{53640926-AAD7-44D8-BBD7-CCE9431645EC}">
                                              <a14:shadowObscured xmlns:a14="http://schemas.microsoft.com/office/drawing/2010/main"/>
                                            </a:ext>
                                          </a:extLst>
                                        </pic:spPr>
                                      </pic:pic>
                                    </a:graphicData>
                                  </a:graphic>
                                </wp:inline>
                              </w:drawing>
                            </w:r>
                          </w:p>
                          <w:p w14:paraId="766352B2" w14:textId="50FE1D19" w:rsidR="00876440" w:rsidRPr="0021726A" w:rsidRDefault="00876440" w:rsidP="002D444D">
                            <w:pPr>
                              <w:pStyle w:val="Caption"/>
                              <w:jc w:val="left"/>
                              <w:rPr>
                                <w:i w:val="0"/>
                                <w:iCs w:val="0"/>
                                <w:color w:val="000000" w:themeColor="text1"/>
                              </w:rPr>
                            </w:pPr>
                            <w:r w:rsidRPr="00F254BB">
                              <w:rPr>
                                <w:b/>
                                <w:bCs/>
                                <w:i w:val="0"/>
                                <w:iCs w:val="0"/>
                                <w:color w:val="000000" w:themeColor="text1"/>
                              </w:rPr>
                              <w:t xml:space="preserve">Figure </w:t>
                            </w:r>
                            <w:r w:rsidRPr="006A251A">
                              <w:rPr>
                                <w:b/>
                                <w:bCs/>
                                <w:i w:val="0"/>
                                <w:iCs w:val="0"/>
                                <w:color w:val="000000" w:themeColor="text1"/>
                              </w:rPr>
                              <w:t>S</w:t>
                            </w:r>
                            <w:r w:rsidR="00E65112" w:rsidRPr="006A251A">
                              <w:rPr>
                                <w:b/>
                                <w:bCs/>
                                <w:i w:val="0"/>
                                <w:iCs w:val="0"/>
                                <w:color w:val="000000" w:themeColor="text1"/>
                              </w:rPr>
                              <w:t>11</w:t>
                            </w:r>
                            <w:r>
                              <w:rPr>
                                <w:b/>
                                <w:bCs/>
                                <w:color w:val="000000" w:themeColor="text1"/>
                              </w:rPr>
                              <w:t xml:space="preserve">: </w:t>
                            </w:r>
                            <w:r w:rsidRPr="009D542A">
                              <w:rPr>
                                <w:i w:val="0"/>
                                <w:iCs w:val="0"/>
                                <w:color w:val="000000" w:themeColor="text1"/>
                              </w:rPr>
                              <w:t xml:space="preserve">Representative </w:t>
                            </w:r>
                            <w:r>
                              <w:rPr>
                                <w:i w:val="0"/>
                                <w:iCs w:val="0"/>
                                <w:color w:val="000000" w:themeColor="text1"/>
                              </w:rPr>
                              <w:t>a</w:t>
                            </w:r>
                            <w:r w:rsidRPr="00E7547B">
                              <w:rPr>
                                <w:i w:val="0"/>
                                <w:iCs w:val="0"/>
                                <w:color w:val="000000" w:themeColor="text1"/>
                              </w:rPr>
                              <w:t>nalytical analysis of</w:t>
                            </w:r>
                            <w:r>
                              <w:rPr>
                                <w:b/>
                                <w:bCs/>
                                <w:color w:val="000000" w:themeColor="text1"/>
                              </w:rPr>
                              <w:t xml:space="preserve"> </w:t>
                            </w:r>
                            <w:r>
                              <w:rPr>
                                <w:i w:val="0"/>
                                <w:iCs w:val="0"/>
                                <w:color w:val="000000" w:themeColor="text1"/>
                              </w:rPr>
                              <w:t>[</w:t>
                            </w:r>
                            <w:r>
                              <w:rPr>
                                <w:i w:val="0"/>
                                <w:iCs w:val="0"/>
                                <w:color w:val="000000" w:themeColor="text1"/>
                                <w:vertAlign w:val="superscript"/>
                              </w:rPr>
                              <w:t>18</w:t>
                            </w:r>
                            <w:r>
                              <w:rPr>
                                <w:i w:val="0"/>
                                <w:iCs w:val="0"/>
                                <w:color w:val="000000" w:themeColor="text1"/>
                              </w:rPr>
                              <w:t xml:space="preserve">F]Olaparib, using UPLC. The radiochemical purity of the preparation was </w:t>
                            </w:r>
                            <w:r>
                              <w:rPr>
                                <w:rFonts w:cs="Arial"/>
                                <w:i w:val="0"/>
                                <w:iCs w:val="0"/>
                                <w:color w:val="000000" w:themeColor="text1"/>
                              </w:rPr>
                              <w:t>≥</w:t>
                            </w:r>
                            <w:r>
                              <w:rPr>
                                <w:i w:val="0"/>
                                <w:iCs w:val="0"/>
                                <w:color w:val="000000" w:themeColor="text1"/>
                              </w:rPr>
                              <w:t xml:space="preserve"> 95%. (A) radioactivity chromatogram and (B) UV-chromatogram.</w:t>
                            </w:r>
                          </w:p>
                          <w:p w14:paraId="42DC2D9B" w14:textId="77777777" w:rsidR="00876440" w:rsidRDefault="00876440"/>
                        </w:txbxContent>
                      </wps:txbx>
                      <wps:bodyPr rot="0" vert="horz" wrap="square" lIns="91440" tIns="45720" rIns="91440" bIns="45720" anchor="t" anchorCtr="0">
                        <a:noAutofit/>
                      </wps:bodyPr>
                    </wps:wsp>
                  </a:graphicData>
                </a:graphic>
                <wp14:sizeRelH relativeFrom="margin">
                  <wp14:pctWidth>0</wp14:pctWidth>
                </wp14:sizeRelH>
                <wp14:sizeRelV relativeFrom="margin">
                  <wp14:pctHeight>0</wp14:pctHeight>
                </wp14:sizeRelV>
              </wp:anchor>
            </w:drawing>
          </mc:Choice>
          <mc:Fallback>
            <w:pict>
              <v:shape w14:anchorId="3042F1CC" id="_x0000_s1031" type="#_x0000_t202" style="position:absolute;left:0;text-align:left;margin-left:414.55pt;margin-top:83.25pt;width:465.75pt;height:360.75pt;z-index:251641344;visibility:visible;mso-wrap-style:square;mso-width-percent:0;mso-height-percent:0;mso-wrap-distance-left:9pt;mso-wrap-distance-top:3.6pt;mso-wrap-distance-right:9pt;mso-wrap-distance-bottom:3.6pt;mso-position-horizontal:right;mso-position-horizontal-relative:margin;mso-position-vertical:absolute;mso-position-vertical-relative:text;mso-width-percent:0;mso-height-percent:0;mso-width-relative:margin;mso-height-relative:margin;v-text-anchor:top"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BnucEnEAIAACcEAAAOAAAAZHJzL2Uyb0RvYy54bWysU92u0zAMvkfiHaLcs7bTClu17uiwwxDS&#10;4Uc68ABpmrYRaRySbO14epy0Z2f8iAtELiI7dj7bn+3tzdgrchLWSdAlzRYpJUJzqKVuS/rl8+HF&#10;mhLnma6ZAi1KehaO3uyeP9sOphBL6EDVwhIE0a4YTEk7702RJI53omduAUZoNDZge+ZRtW1SWzYg&#10;eq+SZZq+TAawtbHAhXP4ejcZ6S7iN43g/mPTOOGJKinm5uNt412FO9ltWdFaZjrJ5zTYP2TRM6kx&#10;6AXqjnlGjlb+BtVLbsFB4xcc+gSaRnIRa8BqsvSXah46ZkSsBclx5kKT+3+w/MPpwXyyxI+vYcQG&#10;xiKcuQf+1REN+47pVtxaC0MnWI2Bs0BZMhhXzF8D1a5wAaQa3kONTWZHDxFobGwfWME6CaJjA84X&#10;0sXoCcfHfJPl6TKnhKNtla+zHJUQgxWP3411/q2AngShpBa7GuHZ6d75yfXRJURzoGR9kEpFxbbV&#10;XllyYjgBh3hm9J/clCZDSTch9t8h0nj+BNFLj6OsZF/S9cWJFYG3N7qOg+aZVJOM1Sk9Exm4m1j0&#10;YzUSWSMpIUDgtYL6jMxamCYXNw2FDux3Sgac2pK6b0dmBSXqncbubLLVKox5VFb5qyUq9tpSXVuY&#10;5ghVUk/JJO59XI3AgIZb7GIjI79Pmcwp4zTGDs2bE8b9Wo9eT/u9+wEAAP//AwBQSwMEFAAGAAgA&#10;AAAhALt10+beAAAACAEAAA8AAABkcnMvZG93bnJldi54bWxMj0FPwzAMhe9I/IfISFwQS8egdKXp&#10;hJBAcINtgmvWeG1F4pQk68q/x5zgZvs9PX+vWk3OihFD7D0pmM8yEEiNNz21Crabx8sCREyajLae&#10;UME3RljVpyeVLo0/0huO69QKDqFYagVdSkMpZWw6dDrO/IDE2t4HpxOvoZUm6COHOyuvsiyXTvfE&#10;Hzo94EOHzef64BQU18/jR3xZvL43+d4u08Xt+PQVlDo/m+7vQCSc0p8ZfvEZHWpm2vkDmSisAi6S&#10;+JrnNyBYXi7mPOw4uygykHUl/xeofwAAAP//AwBQSwECLQAUAAYACAAAACEAtoM4kv4AAADhAQAA&#10;EwAAAAAAAAAAAAAAAAAAAAAAW0NvbnRlbnRfVHlwZXNdLnhtbFBLAQItABQABgAIAAAAIQA4/SH/&#10;1gAAAJQBAAALAAAAAAAAAAAAAAAAAC8BAABfcmVscy8ucmVsc1BLAQItABQABgAIAAAAIQBnucEn&#10;EAIAACcEAAAOAAAAAAAAAAAAAAAAAC4CAABkcnMvZTJvRG9jLnhtbFBLAQItABQABgAIAAAAIQC7&#10;ddPm3gAAAAgBAAAPAAAAAAAAAAAAAAAAAGoEAABkcnMvZG93bnJldi54bWxQSwUGAAAAAAQABADz&#10;AAAAdQUAAAAA&#10;">
                <v:textbox>
                  <w:txbxContent>
                    <w:p w14:paraId="30A136C2" w14:textId="14C533DD" w:rsidR="00876440" w:rsidRDefault="00876440">
                      <w:r>
                        <w:rPr>
                          <w:rFonts w:cs="Arial"/>
                          <w:noProof/>
                          <w:color w:val="000000"/>
                        </w:rPr>
                        <w:drawing>
                          <wp:inline distT="0" distB="0" distL="0" distR="0" wp14:anchorId="46DDE7B5" wp14:editId="347E484E">
                            <wp:extent cx="5572125" cy="4055745"/>
                            <wp:effectExtent l="0" t="0" r="9525" b="1905"/>
                            <wp:docPr id="2037406308" name="Picture 2" descr="A graph of a normalized time&#10;&#10;Description automatically generated with medium confidenc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2037406308" name="Picture 2" descr="A graph of a normalized time&#10;&#10;Description automatically generated with medium confidence"/>
                                    <pic:cNvPicPr>
                                      <a:picLocks noChangeAspect="1" noChangeArrowheads="1"/>
                                    </pic:cNvPicPr>
                                  </pic:nvPicPr>
                                  <pic:blipFill rotWithShape="1">
                                    <a:blip r:embed="rId39">
                                      <a:extLst>
                                        <a:ext uri="{28A0092B-C50C-407E-A947-70E740481C1C}">
                                          <a14:useLocalDpi xmlns:a14="http://schemas.microsoft.com/office/drawing/2010/main" val="0"/>
                                        </a:ext>
                                      </a:extLst>
                                    </a:blip>
                                    <a:srcRect r="1439"/>
                                    <a:stretch>
                                      <a:fillRect/>
                                    </a:stretch>
                                  </pic:blipFill>
                                  <pic:spPr bwMode="auto">
                                    <a:xfrm>
                                      <a:off x="0" y="0"/>
                                      <a:ext cx="5581358" cy="4062465"/>
                                    </a:xfrm>
                                    <a:prstGeom prst="rect">
                                      <a:avLst/>
                                    </a:prstGeom>
                                    <a:noFill/>
                                    <a:ln>
                                      <a:noFill/>
                                    </a:ln>
                                    <a:extLst>
                                      <a:ext uri="{53640926-AAD7-44D8-BBD7-CCE9431645EC}">
                                        <a14:shadowObscured xmlns:a14="http://schemas.microsoft.com/office/drawing/2010/main"/>
                                      </a:ext>
                                    </a:extLst>
                                  </pic:spPr>
                                </pic:pic>
                              </a:graphicData>
                            </a:graphic>
                          </wp:inline>
                        </w:drawing>
                      </w:r>
                    </w:p>
                    <w:p w14:paraId="766352B2" w14:textId="50FE1D19" w:rsidR="00876440" w:rsidRPr="0021726A" w:rsidRDefault="00876440" w:rsidP="002D444D">
                      <w:pPr>
                        <w:pStyle w:val="Caption"/>
                        <w:jc w:val="left"/>
                        <w:rPr>
                          <w:i w:val="0"/>
                          <w:iCs w:val="0"/>
                          <w:color w:val="000000" w:themeColor="text1"/>
                        </w:rPr>
                      </w:pPr>
                      <w:r w:rsidRPr="00F254BB">
                        <w:rPr>
                          <w:b/>
                          <w:bCs/>
                          <w:i w:val="0"/>
                          <w:iCs w:val="0"/>
                          <w:color w:val="000000" w:themeColor="text1"/>
                        </w:rPr>
                        <w:t xml:space="preserve">Figure </w:t>
                      </w:r>
                      <w:r w:rsidRPr="006A251A">
                        <w:rPr>
                          <w:b/>
                          <w:bCs/>
                          <w:i w:val="0"/>
                          <w:iCs w:val="0"/>
                          <w:color w:val="000000" w:themeColor="text1"/>
                        </w:rPr>
                        <w:t>S</w:t>
                      </w:r>
                      <w:r w:rsidR="00E65112" w:rsidRPr="006A251A">
                        <w:rPr>
                          <w:b/>
                          <w:bCs/>
                          <w:i w:val="0"/>
                          <w:iCs w:val="0"/>
                          <w:color w:val="000000" w:themeColor="text1"/>
                        </w:rPr>
                        <w:t>11</w:t>
                      </w:r>
                      <w:r>
                        <w:rPr>
                          <w:b/>
                          <w:bCs/>
                          <w:color w:val="000000" w:themeColor="text1"/>
                        </w:rPr>
                        <w:t xml:space="preserve">: </w:t>
                      </w:r>
                      <w:r w:rsidRPr="009D542A">
                        <w:rPr>
                          <w:i w:val="0"/>
                          <w:iCs w:val="0"/>
                          <w:color w:val="000000" w:themeColor="text1"/>
                        </w:rPr>
                        <w:t xml:space="preserve">Representative </w:t>
                      </w:r>
                      <w:r>
                        <w:rPr>
                          <w:i w:val="0"/>
                          <w:iCs w:val="0"/>
                          <w:color w:val="000000" w:themeColor="text1"/>
                        </w:rPr>
                        <w:t>a</w:t>
                      </w:r>
                      <w:r w:rsidRPr="00E7547B">
                        <w:rPr>
                          <w:i w:val="0"/>
                          <w:iCs w:val="0"/>
                          <w:color w:val="000000" w:themeColor="text1"/>
                        </w:rPr>
                        <w:t>nalytical analysis of</w:t>
                      </w:r>
                      <w:r>
                        <w:rPr>
                          <w:b/>
                          <w:bCs/>
                          <w:color w:val="000000" w:themeColor="text1"/>
                        </w:rPr>
                        <w:t xml:space="preserve"> </w:t>
                      </w:r>
                      <w:r>
                        <w:rPr>
                          <w:i w:val="0"/>
                          <w:iCs w:val="0"/>
                          <w:color w:val="000000" w:themeColor="text1"/>
                        </w:rPr>
                        <w:t>[</w:t>
                      </w:r>
                      <w:r>
                        <w:rPr>
                          <w:i w:val="0"/>
                          <w:iCs w:val="0"/>
                          <w:color w:val="000000" w:themeColor="text1"/>
                          <w:vertAlign w:val="superscript"/>
                        </w:rPr>
                        <w:t>18</w:t>
                      </w:r>
                      <w:r>
                        <w:rPr>
                          <w:i w:val="0"/>
                          <w:iCs w:val="0"/>
                          <w:color w:val="000000" w:themeColor="text1"/>
                        </w:rPr>
                        <w:t xml:space="preserve">F]Olaparib, using UPLC. The radiochemical purity of the preparation was </w:t>
                      </w:r>
                      <w:r>
                        <w:rPr>
                          <w:rFonts w:cs="Arial"/>
                          <w:i w:val="0"/>
                          <w:iCs w:val="0"/>
                          <w:color w:val="000000" w:themeColor="text1"/>
                        </w:rPr>
                        <w:t>≥</w:t>
                      </w:r>
                      <w:r>
                        <w:rPr>
                          <w:i w:val="0"/>
                          <w:iCs w:val="0"/>
                          <w:color w:val="000000" w:themeColor="text1"/>
                        </w:rPr>
                        <w:t xml:space="preserve"> 95%. (A) radioactivity chromatogram and (B) UV-chromatogram.</w:t>
                      </w:r>
                    </w:p>
                    <w:p w14:paraId="42DC2D9B" w14:textId="77777777" w:rsidR="00876440" w:rsidRDefault="00876440"/>
                  </w:txbxContent>
                </v:textbox>
                <w10:wrap type="square" anchorx="margin"/>
              </v:shape>
            </w:pict>
          </mc:Fallback>
        </mc:AlternateContent>
      </w:r>
      <w:r w:rsidR="005C6029" w:rsidRPr="004B2531">
        <w:rPr>
          <w:rFonts w:cs="Arial"/>
          <w:color w:val="000000"/>
        </w:rPr>
        <w:t xml:space="preserve">The </w:t>
      </w:r>
      <w:r w:rsidR="00E01E83">
        <w:rPr>
          <w:rFonts w:cs="Arial"/>
          <w:color w:val="000000"/>
        </w:rPr>
        <w:t>analytical</w:t>
      </w:r>
      <w:r w:rsidR="005C6029" w:rsidRPr="004B2531">
        <w:rPr>
          <w:rFonts w:cs="Arial"/>
          <w:color w:val="000000"/>
        </w:rPr>
        <w:t xml:space="preserve"> analysis of the final product was performed on a Waters UPLC with Waters Empower software. </w:t>
      </w:r>
      <w:bookmarkStart w:id="5" w:name="x__Hlk175751372"/>
      <w:r w:rsidR="00233382">
        <w:rPr>
          <w:rFonts w:cs="Arial"/>
          <w:color w:val="000000"/>
        </w:rPr>
        <w:t xml:space="preserve">The column used was </w:t>
      </w:r>
      <w:r w:rsidR="005C6029" w:rsidRPr="004B2531">
        <w:rPr>
          <w:rFonts w:cs="Arial"/>
          <w:color w:val="000000"/>
          <w:bdr w:val="none" w:sz="0" w:space="0" w:color="auto" w:frame="1"/>
        </w:rPr>
        <w:t>Waters Acquity BEH C</w:t>
      </w:r>
      <w:r w:rsidR="005C6029" w:rsidRPr="004B2531">
        <w:rPr>
          <w:rFonts w:cs="Arial"/>
          <w:color w:val="000000"/>
          <w:bdr w:val="none" w:sz="0" w:space="0" w:color="auto" w:frame="1"/>
          <w:vertAlign w:val="subscript"/>
        </w:rPr>
        <w:t>18</w:t>
      </w:r>
      <w:r w:rsidR="005C6029" w:rsidRPr="004B2531">
        <w:rPr>
          <w:rFonts w:cs="Arial"/>
          <w:color w:val="000000"/>
          <w:bdr w:val="none" w:sz="0" w:space="0" w:color="auto" w:frame="1"/>
        </w:rPr>
        <w:t> HPLC column (50 mm × 4.6 mm, 1.7 μm)</w:t>
      </w:r>
      <w:bookmarkEnd w:id="5"/>
      <w:r w:rsidR="005C6029" w:rsidRPr="004B2531">
        <w:rPr>
          <w:rFonts w:cs="Arial"/>
          <w:color w:val="000000"/>
        </w:rPr>
        <w:t xml:space="preserve">. The final product was obtained with the radiochemical purity of </w:t>
      </w:r>
      <w:r w:rsidR="00B27533">
        <w:rPr>
          <w:rFonts w:cs="Arial"/>
          <w:color w:val="000000"/>
        </w:rPr>
        <w:t>≥</w:t>
      </w:r>
      <w:r w:rsidR="005C6029" w:rsidRPr="004B2531">
        <w:rPr>
          <w:rFonts w:cs="Arial"/>
          <w:color w:val="000000"/>
        </w:rPr>
        <w:t xml:space="preserve"> 95</w:t>
      </w:r>
      <w:r w:rsidR="005C6029" w:rsidRPr="00084322">
        <w:rPr>
          <w:rFonts w:cs="Arial"/>
          <w:color w:val="000000"/>
        </w:rPr>
        <w:t>%</w:t>
      </w:r>
      <w:r w:rsidR="00B27533">
        <w:rPr>
          <w:rFonts w:cs="Arial"/>
          <w:color w:val="000000"/>
        </w:rPr>
        <w:t xml:space="preserve"> </w:t>
      </w:r>
      <w:r w:rsidR="00B27533" w:rsidRPr="00D033CF">
        <w:rPr>
          <w:rFonts w:cs="Arial"/>
          <w:color w:val="000000"/>
        </w:rPr>
        <w:t>(</w:t>
      </w:r>
      <w:r w:rsidR="00B27533" w:rsidRPr="006A251A">
        <w:rPr>
          <w:rFonts w:cs="Arial"/>
          <w:b/>
          <w:bCs/>
          <w:color w:val="000000"/>
        </w:rPr>
        <w:t>Fig. S</w:t>
      </w:r>
      <w:r w:rsidR="00E65112" w:rsidRPr="00D033CF">
        <w:rPr>
          <w:rFonts w:cs="Arial"/>
          <w:b/>
          <w:bCs/>
          <w:color w:val="000000"/>
        </w:rPr>
        <w:t>11</w:t>
      </w:r>
      <w:r w:rsidR="00B27533">
        <w:rPr>
          <w:rFonts w:cs="Arial"/>
          <w:color w:val="000000"/>
        </w:rPr>
        <w:t>)</w:t>
      </w:r>
      <w:r w:rsidR="005C6029" w:rsidRPr="00084322">
        <w:rPr>
          <w:rFonts w:cs="Arial"/>
          <w:color w:val="000000"/>
        </w:rPr>
        <w:t>. The molar activity was greater than 8290 ± 5317 mCi/μmol at end of synthesis (EOS) (n = 5).</w:t>
      </w:r>
    </w:p>
    <w:p w14:paraId="4E96A242" w14:textId="77777777" w:rsidR="002224CA" w:rsidRDefault="002224CA" w:rsidP="002224CA"/>
    <w:p w14:paraId="11E19D4A" w14:textId="77777777" w:rsidR="00C80F61" w:rsidRDefault="00C80F61" w:rsidP="001F7453">
      <w:pPr>
        <w:rPr>
          <w:b/>
          <w:bCs/>
          <w:sz w:val="22"/>
          <w:u w:val="single"/>
        </w:rPr>
      </w:pPr>
    </w:p>
    <w:p w14:paraId="374E431A" w14:textId="77777777" w:rsidR="00C80F61" w:rsidRDefault="00C80F61">
      <w:pPr>
        <w:spacing w:line="259" w:lineRule="auto"/>
        <w:contextualSpacing w:val="0"/>
        <w:jc w:val="left"/>
        <w:rPr>
          <w:b/>
          <w:bCs/>
          <w:sz w:val="22"/>
          <w:u w:val="single"/>
        </w:rPr>
      </w:pPr>
      <w:r>
        <w:rPr>
          <w:b/>
          <w:bCs/>
          <w:sz w:val="22"/>
          <w:u w:val="single"/>
        </w:rPr>
        <w:br w:type="page"/>
      </w:r>
    </w:p>
    <w:p w14:paraId="1AAC3109" w14:textId="7635CFD9" w:rsidR="001F7453" w:rsidRPr="00246050" w:rsidRDefault="001F7453" w:rsidP="001F7453">
      <w:pPr>
        <w:rPr>
          <w:b/>
          <w:bCs/>
          <w:sz w:val="22"/>
        </w:rPr>
      </w:pPr>
      <w:r w:rsidRPr="00246050">
        <w:rPr>
          <w:b/>
          <w:bCs/>
          <w:sz w:val="22"/>
        </w:rPr>
        <w:lastRenderedPageBreak/>
        <w:t>TB-PET Studies:</w:t>
      </w:r>
    </w:p>
    <w:p w14:paraId="4BB9C02E" w14:textId="35E6F1B0" w:rsidR="006338AC" w:rsidRDefault="00C1059F" w:rsidP="002224CA">
      <w:pPr>
        <w:rPr>
          <w:rFonts w:cstheme="minorHAnsi"/>
          <w:lang w:val="en"/>
        </w:rPr>
      </w:pPr>
      <w:r>
        <w:rPr>
          <w:rFonts w:cstheme="minorHAnsi"/>
          <w:lang w:val="en"/>
        </w:rPr>
        <w:t xml:space="preserve">Four male Indian origin rhesus </w:t>
      </w:r>
      <w:r w:rsidRPr="00515FB7">
        <w:rPr>
          <w:rFonts w:cstheme="minorHAnsi"/>
          <w:lang w:val="en"/>
        </w:rPr>
        <w:t>macaques</w:t>
      </w:r>
      <w:r>
        <w:rPr>
          <w:rFonts w:cstheme="minorHAnsi"/>
          <w:lang w:val="en"/>
        </w:rPr>
        <w:t>,</w:t>
      </w:r>
      <w:r w:rsidRPr="00515FB7">
        <w:rPr>
          <w:rFonts w:cstheme="minorHAnsi"/>
          <w:lang w:val="en"/>
        </w:rPr>
        <w:t xml:space="preserve"> </w:t>
      </w:r>
      <w:r>
        <w:t>8 to 10</w:t>
      </w:r>
      <w:r w:rsidRPr="00515FB7">
        <w:t xml:space="preserve"> years in age</w:t>
      </w:r>
      <w:r>
        <w:rPr>
          <w:rFonts w:cstheme="minorHAnsi"/>
          <w:lang w:val="en"/>
        </w:rPr>
        <w:t>,</w:t>
      </w:r>
      <w:r w:rsidRPr="00515FB7">
        <w:rPr>
          <w:rFonts w:cstheme="minorHAnsi"/>
          <w:lang w:val="en"/>
        </w:rPr>
        <w:t xml:space="preserve"> w</w:t>
      </w:r>
      <w:r>
        <w:rPr>
          <w:rFonts w:cstheme="minorHAnsi"/>
          <w:lang w:val="en"/>
        </w:rPr>
        <w:t>ere</w:t>
      </w:r>
      <w:r w:rsidRPr="00515FB7">
        <w:rPr>
          <w:rFonts w:cstheme="minorHAnsi"/>
          <w:lang w:val="en"/>
        </w:rPr>
        <w:t xml:space="preserve"> included in this study</w:t>
      </w:r>
      <w:r>
        <w:rPr>
          <w:rFonts w:cstheme="minorHAnsi"/>
          <w:lang w:val="en"/>
        </w:rPr>
        <w:t>.</w:t>
      </w:r>
      <w:r w:rsidR="002B2BDE" w:rsidRPr="002B2BDE">
        <w:rPr>
          <w:rFonts w:cs="Arial"/>
          <w:color w:val="000000" w:themeColor="text1"/>
        </w:rPr>
        <w:t xml:space="preserve"> </w:t>
      </w:r>
      <w:r w:rsidR="002B2BDE" w:rsidRPr="70093F53">
        <w:rPr>
          <w:rFonts w:cs="Arial"/>
          <w:color w:val="000000" w:themeColor="text1"/>
        </w:rPr>
        <w:t xml:space="preserve">A crossover experimental design was conducted </w:t>
      </w:r>
      <w:r w:rsidR="002B2BDE" w:rsidRPr="5E4C8692">
        <w:rPr>
          <w:rFonts w:cs="Arial"/>
          <w:color w:val="000000" w:themeColor="text1"/>
        </w:rPr>
        <w:t xml:space="preserve">to examine </w:t>
      </w:r>
      <w:r w:rsidR="002B2BDE" w:rsidRPr="12C83AED">
        <w:rPr>
          <w:rFonts w:cs="Arial"/>
          <w:color w:val="000000" w:themeColor="text1"/>
        </w:rPr>
        <w:t xml:space="preserve">the biodistribution differences between </w:t>
      </w:r>
      <w:r w:rsidR="002B2BDE" w:rsidRPr="70093F53">
        <w:rPr>
          <w:rFonts w:eastAsia="Arial" w:cs="Arial"/>
          <w:color w:val="000000" w:themeColor="text1"/>
        </w:rPr>
        <w:t>[</w:t>
      </w:r>
      <w:r w:rsidR="002B2BDE" w:rsidRPr="70093F53">
        <w:rPr>
          <w:rFonts w:eastAsia="Arial" w:cs="Arial"/>
          <w:color w:val="000000" w:themeColor="text1"/>
          <w:vertAlign w:val="superscript"/>
        </w:rPr>
        <w:t>18</w:t>
      </w:r>
      <w:r w:rsidR="002B2BDE" w:rsidRPr="70093F53">
        <w:rPr>
          <w:rFonts w:eastAsia="Arial" w:cs="Arial"/>
          <w:color w:val="000000" w:themeColor="text1"/>
        </w:rPr>
        <w:t>F]</w:t>
      </w:r>
      <w:r w:rsidR="002B2BDE">
        <w:rPr>
          <w:rFonts w:eastAsia="Arial" w:cs="Arial"/>
          <w:color w:val="000000" w:themeColor="text1"/>
        </w:rPr>
        <w:t>O</w:t>
      </w:r>
      <w:r w:rsidR="002B2BDE" w:rsidRPr="70093F53">
        <w:rPr>
          <w:rFonts w:eastAsia="Arial" w:cs="Arial"/>
          <w:color w:val="000000" w:themeColor="text1"/>
        </w:rPr>
        <w:t>laparib and [</w:t>
      </w:r>
      <w:r w:rsidR="002B2BDE" w:rsidRPr="70093F53">
        <w:rPr>
          <w:rFonts w:eastAsia="Arial" w:cs="Arial"/>
          <w:color w:val="000000" w:themeColor="text1"/>
          <w:vertAlign w:val="superscript"/>
        </w:rPr>
        <w:t>11</w:t>
      </w:r>
      <w:r w:rsidR="002B2BDE" w:rsidRPr="70093F53">
        <w:rPr>
          <w:rFonts w:eastAsia="Arial" w:cs="Arial"/>
          <w:color w:val="000000" w:themeColor="text1"/>
        </w:rPr>
        <w:t>C]</w:t>
      </w:r>
      <w:r w:rsidR="002B2BDE">
        <w:rPr>
          <w:rFonts w:eastAsia="Arial" w:cs="Arial"/>
          <w:color w:val="000000" w:themeColor="text1"/>
        </w:rPr>
        <w:t>N</w:t>
      </w:r>
      <w:r w:rsidR="002B2BDE" w:rsidRPr="70093F53">
        <w:rPr>
          <w:rFonts w:eastAsia="Arial" w:cs="Arial"/>
          <w:color w:val="000000" w:themeColor="text1"/>
        </w:rPr>
        <w:t>iraparib</w:t>
      </w:r>
      <w:r w:rsidR="002B2BDE" w:rsidRPr="0DD428AE">
        <w:rPr>
          <w:rFonts w:eastAsia="Arial" w:cs="Arial"/>
          <w:color w:val="000000" w:themeColor="text1"/>
        </w:rPr>
        <w:t>.</w:t>
      </w:r>
      <w:r w:rsidR="002B2BDE">
        <w:rPr>
          <w:rFonts w:eastAsia="Arial" w:cs="Arial"/>
          <w:color w:val="000000" w:themeColor="text1"/>
        </w:rPr>
        <w:t xml:space="preserve"> The study metrics is shown in </w:t>
      </w:r>
      <w:r w:rsidR="002B2BDE" w:rsidRPr="002B2BDE">
        <w:rPr>
          <w:rFonts w:eastAsia="Arial" w:cs="Arial"/>
          <w:b/>
          <w:bCs/>
          <w:color w:val="000000" w:themeColor="text1"/>
        </w:rPr>
        <w:t>Table S</w:t>
      </w:r>
      <w:r w:rsidR="00F66FA3">
        <w:rPr>
          <w:rFonts w:eastAsia="Arial" w:cs="Arial"/>
          <w:b/>
          <w:bCs/>
          <w:color w:val="000000" w:themeColor="text1"/>
        </w:rPr>
        <w:t>4</w:t>
      </w:r>
      <w:r w:rsidR="002B2BDE" w:rsidRPr="002B2BDE">
        <w:rPr>
          <w:rFonts w:eastAsia="Arial" w:cs="Arial"/>
          <w:b/>
          <w:bCs/>
          <w:color w:val="000000" w:themeColor="text1"/>
        </w:rPr>
        <w:t>.</w:t>
      </w:r>
    </w:p>
    <w:p w14:paraId="784F3DD6" w14:textId="77777777" w:rsidR="00C1059F" w:rsidRDefault="00C1059F" w:rsidP="002224CA">
      <w:pPr>
        <w:rPr>
          <w:b/>
        </w:rPr>
      </w:pPr>
    </w:p>
    <w:p w14:paraId="5D76783A" w14:textId="693253B7" w:rsidR="002224CA" w:rsidRDefault="00F2711F" w:rsidP="002224CA">
      <w:pPr>
        <w:rPr>
          <w:b/>
        </w:rPr>
      </w:pPr>
      <w:r>
        <w:rPr>
          <w:b/>
        </w:rPr>
        <w:t>Table S</w:t>
      </w:r>
      <w:r w:rsidR="00F66FA3">
        <w:rPr>
          <w:b/>
        </w:rPr>
        <w:t>4</w:t>
      </w:r>
      <w:r>
        <w:rPr>
          <w:b/>
        </w:rPr>
        <w:t xml:space="preserve">: </w:t>
      </w:r>
      <w:r w:rsidR="002224CA" w:rsidRPr="00C524A2">
        <w:rPr>
          <w:bCs/>
        </w:rPr>
        <w:t xml:space="preserve">Study </w:t>
      </w:r>
      <w:r w:rsidR="00686995" w:rsidRPr="00C524A2">
        <w:rPr>
          <w:bCs/>
        </w:rPr>
        <w:t>m</w:t>
      </w:r>
      <w:r w:rsidR="002224CA" w:rsidRPr="00C524A2">
        <w:rPr>
          <w:bCs/>
        </w:rPr>
        <w:t>etrics</w:t>
      </w:r>
      <w:r w:rsidR="00C425DD" w:rsidRPr="00C524A2">
        <w:rPr>
          <w:bCs/>
        </w:rPr>
        <w:t xml:space="preserve"> of four </w:t>
      </w:r>
      <w:r w:rsidR="00686995" w:rsidRPr="00C524A2">
        <w:rPr>
          <w:bCs/>
        </w:rPr>
        <w:t>nonhuman primate used in the paired PET imaging</w:t>
      </w:r>
    </w:p>
    <w:p w14:paraId="24EF43BB" w14:textId="77777777" w:rsidR="002224CA" w:rsidRDefault="002224CA" w:rsidP="002224CA">
      <w:pPr>
        <w:rPr>
          <w:b/>
        </w:rPr>
      </w:pPr>
    </w:p>
    <w:tbl>
      <w:tblPr>
        <w:tblStyle w:val="ListTable1Light1"/>
        <w:tblW w:w="9037" w:type="dxa"/>
        <w:jc w:val="center"/>
        <w:tblLook w:val="04A0" w:firstRow="1" w:lastRow="0" w:firstColumn="1" w:lastColumn="0" w:noHBand="0" w:noVBand="1"/>
      </w:tblPr>
      <w:tblGrid>
        <w:gridCol w:w="1301"/>
        <w:gridCol w:w="1934"/>
        <w:gridCol w:w="1934"/>
        <w:gridCol w:w="1934"/>
        <w:gridCol w:w="1934"/>
      </w:tblGrid>
      <w:tr w:rsidR="002224CA" w:rsidRPr="00564D72" w14:paraId="781884A6" w14:textId="77777777" w:rsidTr="001458D7">
        <w:trPr>
          <w:cnfStyle w:val="100000000000" w:firstRow="1" w:lastRow="0" w:firstColumn="0" w:lastColumn="0" w:oddVBand="0" w:evenVBand="0" w:oddHBand="0" w:evenHBand="0" w:firstRowFirstColumn="0" w:firstRowLastColumn="0" w:lastRowFirstColumn="0" w:lastRowLastColumn="0"/>
          <w:trHeight w:val="246"/>
          <w:jc w:val="center"/>
        </w:trPr>
        <w:tc>
          <w:tcPr>
            <w:cnfStyle w:val="001000000000" w:firstRow="0" w:lastRow="0" w:firstColumn="1" w:lastColumn="0" w:oddVBand="0" w:evenVBand="0" w:oddHBand="0" w:evenHBand="0" w:firstRowFirstColumn="0" w:firstRowLastColumn="0" w:lastRowFirstColumn="0" w:lastRowLastColumn="0"/>
            <w:tcW w:w="1301" w:type="dxa"/>
            <w:noWrap/>
            <w:hideMark/>
          </w:tcPr>
          <w:p w14:paraId="0A061DAD" w14:textId="77777777" w:rsidR="002224CA" w:rsidRPr="00564D72" w:rsidRDefault="002224CA" w:rsidP="00876440">
            <w:pPr>
              <w:contextualSpacing w:val="0"/>
              <w:jc w:val="left"/>
              <w:rPr>
                <w:rFonts w:eastAsia="Times New Roman" w:cs="Arial"/>
                <w:kern w:val="0"/>
                <w:sz w:val="20"/>
                <w:szCs w:val="20"/>
                <w14:ligatures w14:val="none"/>
              </w:rPr>
            </w:pPr>
          </w:p>
        </w:tc>
        <w:tc>
          <w:tcPr>
            <w:tcW w:w="1934" w:type="dxa"/>
            <w:noWrap/>
            <w:hideMark/>
          </w:tcPr>
          <w:p w14:paraId="27AD26ED" w14:textId="77777777" w:rsidR="002224CA" w:rsidRPr="00564D72" w:rsidRDefault="002224CA" w:rsidP="00876440">
            <w:pPr>
              <w:contextualSpacing w:val="0"/>
              <w:jc w:val="center"/>
              <w:cnfStyle w:val="100000000000" w:firstRow="1"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NHP-1</w:t>
            </w:r>
          </w:p>
        </w:tc>
        <w:tc>
          <w:tcPr>
            <w:tcW w:w="1934" w:type="dxa"/>
            <w:noWrap/>
            <w:hideMark/>
          </w:tcPr>
          <w:p w14:paraId="38BB2AF7" w14:textId="77777777" w:rsidR="002224CA" w:rsidRPr="00564D72" w:rsidRDefault="002224CA" w:rsidP="00876440">
            <w:pPr>
              <w:contextualSpacing w:val="0"/>
              <w:jc w:val="center"/>
              <w:cnfStyle w:val="100000000000" w:firstRow="1"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NHP-2</w:t>
            </w:r>
          </w:p>
        </w:tc>
        <w:tc>
          <w:tcPr>
            <w:tcW w:w="1934" w:type="dxa"/>
            <w:noWrap/>
            <w:hideMark/>
          </w:tcPr>
          <w:p w14:paraId="7F6C0989" w14:textId="74FBF20A" w:rsidR="002224CA" w:rsidRPr="00564D72" w:rsidRDefault="002224CA" w:rsidP="00876440">
            <w:pPr>
              <w:contextualSpacing w:val="0"/>
              <w:jc w:val="center"/>
              <w:cnfStyle w:val="100000000000" w:firstRow="1"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NHP-3</w:t>
            </w:r>
            <w:r w:rsidR="000C55FE">
              <w:rPr>
                <w:i/>
                <w:iCs/>
                <w:noProof/>
              </w:rPr>
              <mc:AlternateContent>
                <mc:Choice Requires="wps">
                  <w:drawing>
                    <wp:anchor distT="0" distB="0" distL="114300" distR="114300" simplePos="0" relativeHeight="251661824" behindDoc="0" locked="0" layoutInCell="1" allowOverlap="1" wp14:anchorId="6CA1C7BA" wp14:editId="078784BD">
                      <wp:simplePos x="0" y="0"/>
                      <wp:positionH relativeFrom="column">
                        <wp:posOffset>-5002530</wp:posOffset>
                      </wp:positionH>
                      <wp:positionV relativeFrom="paragraph">
                        <wp:posOffset>-1899920</wp:posOffset>
                      </wp:positionV>
                      <wp:extent cx="635000" cy="635000"/>
                      <wp:effectExtent l="12700" t="12700" r="9525" b="9525"/>
                      <wp:wrapNone/>
                      <wp:docPr id="520623566" name="Text Box 11"/>
                      <wp:cNvGraphicFramePr>
                        <a:graphicFrameLocks xmlns:a="http://schemas.openxmlformats.org/drawingml/2006/main"/>
                      </wp:cNvGraphicFramePr>
                      <a:graphic xmlns:a="http://schemas.openxmlformats.org/drawingml/2006/main">
                        <a:graphicData uri="http://schemas.microsoft.com/office/word/2010/wordprocessingShape">
                          <wps:wsp>
                            <wps:cNvSpPr txBox="1">
                              <a:spLocks noChangeArrowheads="1"/>
                            </wps:cNvSpPr>
                            <wps:spPr bwMode="auto">
                              <a:xfrm>
                                <a:off x="0" y="0"/>
                                <a:ext cx="635000" cy="635000"/>
                              </a:xfrm>
                              <a:prstGeom prst="rect">
                                <a:avLst/>
                              </a:prstGeom>
                              <a:solidFill>
                                <a:srgbClr val="FFFFFF"/>
                              </a:solidFill>
                              <a:ln w="9525">
                                <a:solidFill>
                                  <a:srgbClr val="000000"/>
                                </a:solidFill>
                                <a:miter lim="800000"/>
                                <a:headEnd/>
                                <a:tailEnd/>
                              </a:ln>
                            </wps:spPr>
                            <wps:txbx>
                              <w:txbxContent>
                                <w:p w14:paraId="3903BE37" w14:textId="77777777" w:rsidR="00876440" w:rsidRDefault="00876440">
                                  <w:r>
                                    <w:rPr>
                                      <w:rFonts w:cs="Arial"/>
                                      <w:noProof/>
                                      <w:color w:val="000000"/>
                                    </w:rPr>
                                    <w:drawing>
                                      <wp:inline distT="0" distB="0" distL="0" distR="0" wp14:anchorId="46DDE7B5" wp14:editId="347E484E">
                                        <wp:extent cx="5572125" cy="4055745"/>
                                        <wp:effectExtent l="0" t="0" r="9525" b="1905"/>
                                        <wp:docPr id="986486432" name="Picture 2" descr="A graph of a normalized time&#10;&#10;Description automatically generated with medium confidenc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2037406308" name="Picture 2" descr="A graph of a normalized time&#10;&#10;Description automatically generated with medium confidence"/>
                                                <pic:cNvPicPr>
                                                  <a:picLocks noChangeAspect="1" noChangeArrowheads="1"/>
                                                </pic:cNvPicPr>
                                              </pic:nvPicPr>
                                              <pic:blipFill rotWithShape="1">
                                                <a:blip r:embed="rId39">
                                                  <a:extLst>
                                                    <a:ext uri="{28A0092B-C50C-407E-A947-70E740481C1C}">
                                                      <a14:useLocalDpi xmlns:a14="http://schemas.microsoft.com/office/drawing/2010/main" val="0"/>
                                                    </a:ext>
                                                  </a:extLst>
                                                </a:blip>
                                                <a:srcRect r="1439"/>
                                                <a:stretch>
                                                  <a:fillRect/>
                                                </a:stretch>
                                              </pic:blipFill>
                                              <pic:spPr bwMode="auto">
                                                <a:xfrm>
                                                  <a:off x="0" y="0"/>
                                                  <a:ext cx="5581358" cy="4062465"/>
                                                </a:xfrm>
                                                <a:prstGeom prst="rect">
                                                  <a:avLst/>
                                                </a:prstGeom>
                                                <a:noFill/>
                                                <a:ln>
                                                  <a:noFill/>
                                                </a:ln>
                                                <a:extLst>
                                                  <a:ext uri="{53640926-AAD7-44D8-BBD7-CCE9431645EC}">
                                                    <a14:shadowObscured xmlns:a14="http://schemas.microsoft.com/office/drawing/2010/main"/>
                                                  </a:ext>
                                                </a:extLst>
                                              </pic:spPr>
                                            </pic:pic>
                                          </a:graphicData>
                                        </a:graphic>
                                      </wp:inline>
                                    </w:drawing>
                                  </w:r>
                                </w:p>
                                <w:p w14:paraId="5FA522EA" w14:textId="77777777" w:rsidR="00876440" w:rsidRPr="0021726A" w:rsidRDefault="00876440" w:rsidP="002D444D">
                                  <w:pPr>
                                    <w:pStyle w:val="Caption"/>
                                    <w:jc w:val="left"/>
                                    <w:rPr>
                                      <w:i w:val="0"/>
                                      <w:iCs w:val="0"/>
                                      <w:color w:val="000000" w:themeColor="text1"/>
                                    </w:rPr>
                                  </w:pPr>
                                  <w:r w:rsidRPr="00F254BB">
                                    <w:rPr>
                                      <w:b/>
                                      <w:bCs/>
                                      <w:i w:val="0"/>
                                      <w:iCs w:val="0"/>
                                      <w:color w:val="000000" w:themeColor="text1"/>
                                    </w:rPr>
                                    <w:t xml:space="preserve">Figure </w:t>
                                  </w:r>
                                  <w:r w:rsidRPr="006A251A">
                                    <w:rPr>
                                      <w:b/>
                                      <w:bCs/>
                                      <w:i w:val="0"/>
                                      <w:iCs w:val="0"/>
                                      <w:color w:val="000000" w:themeColor="text1"/>
                                    </w:rPr>
                                    <w:t>S</w:t>
                                  </w:r>
                                  <w:r w:rsidR="00E65112" w:rsidRPr="006A251A">
                                    <w:rPr>
                                      <w:b/>
                                      <w:bCs/>
                                      <w:i w:val="0"/>
                                      <w:iCs w:val="0"/>
                                      <w:color w:val="000000" w:themeColor="text1"/>
                                    </w:rPr>
                                    <w:t>11</w:t>
                                  </w:r>
                                  <w:r>
                                    <w:rPr>
                                      <w:b/>
                                      <w:bCs/>
                                      <w:color w:val="000000" w:themeColor="text1"/>
                                    </w:rPr>
                                    <w:t xml:space="preserve">: </w:t>
                                  </w:r>
                                  <w:r w:rsidRPr="009D542A">
                                    <w:rPr>
                                      <w:i w:val="0"/>
                                      <w:iCs w:val="0"/>
                                      <w:color w:val="000000" w:themeColor="text1"/>
                                    </w:rPr>
                                    <w:t xml:space="preserve">Representative </w:t>
                                  </w:r>
                                  <w:r>
                                    <w:rPr>
                                      <w:i w:val="0"/>
                                      <w:iCs w:val="0"/>
                                      <w:color w:val="000000" w:themeColor="text1"/>
                                    </w:rPr>
                                    <w:t>a</w:t>
                                  </w:r>
                                  <w:r w:rsidRPr="00E7547B">
                                    <w:rPr>
                                      <w:i w:val="0"/>
                                      <w:iCs w:val="0"/>
                                      <w:color w:val="000000" w:themeColor="text1"/>
                                    </w:rPr>
                                    <w:t>nalytical analysis of</w:t>
                                  </w:r>
                                  <w:r>
                                    <w:rPr>
                                      <w:b/>
                                      <w:bCs/>
                                      <w:color w:val="000000" w:themeColor="text1"/>
                                    </w:rPr>
                                    <w:t xml:space="preserve"> </w:t>
                                  </w:r>
                                  <w:r>
                                    <w:rPr>
                                      <w:i w:val="0"/>
                                      <w:iCs w:val="0"/>
                                      <w:color w:val="000000" w:themeColor="text1"/>
                                    </w:rPr>
                                    <w:t>[</w:t>
                                  </w:r>
                                  <w:r>
                                    <w:rPr>
                                      <w:i w:val="0"/>
                                      <w:iCs w:val="0"/>
                                      <w:color w:val="000000" w:themeColor="text1"/>
                                      <w:vertAlign w:val="superscript"/>
                                    </w:rPr>
                                    <w:t>18</w:t>
                                  </w:r>
                                  <w:r>
                                    <w:rPr>
                                      <w:i w:val="0"/>
                                      <w:iCs w:val="0"/>
                                      <w:color w:val="000000" w:themeColor="text1"/>
                                    </w:rPr>
                                    <w:t xml:space="preserve">F]Olaparib, using UPLC. The radiochemical purity of the preparation was </w:t>
                                  </w:r>
                                  <w:r>
                                    <w:rPr>
                                      <w:rFonts w:cs="Arial"/>
                                      <w:i w:val="0"/>
                                      <w:iCs w:val="0"/>
                                      <w:color w:val="000000" w:themeColor="text1"/>
                                    </w:rPr>
                                    <w:t>≥</w:t>
                                  </w:r>
                                  <w:r>
                                    <w:rPr>
                                      <w:i w:val="0"/>
                                      <w:iCs w:val="0"/>
                                      <w:color w:val="000000" w:themeColor="text1"/>
                                    </w:rPr>
                                    <w:t xml:space="preserve"> 95%. (A) radioactivity chromatogram and (B) UV-chromatogram.</w:t>
                                  </w:r>
                                </w:p>
                                <w:p w14:paraId="5D394A2A" w14:textId="77777777" w:rsidR="00876440" w:rsidRDefault="00876440"/>
                                <w:p w14:paraId="49693FE2" w14:textId="77777777" w:rsidR="00876440" w:rsidRDefault="00876440">
                                  <w:r>
                                    <w:rPr>
                                      <w:noProof/>
                                    </w:rPr>
                                    <w:drawing>
                                      <wp:inline distT="0" distB="0" distL="0" distR="0" wp14:anchorId="0C2D6A48" wp14:editId="323A2695">
                                        <wp:extent cx="5732780" cy="2981325"/>
                                        <wp:effectExtent l="0" t="0" r="1270" b="9525"/>
                                        <wp:docPr id="966355307" name="Picture 1" descr="A graph of a chemical structure&#10;&#10;AI-generated content may be incorrect."/>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365908379" name="Picture 1" descr="A graph of a chemical structure&#10;&#10;AI-generated content may be incorrect."/>
                                                <pic:cNvPicPr>
                                                  <a:picLocks noChangeAspect="1"/>
                                                </pic:cNvPicPr>
                                              </pic:nvPicPr>
                                              <pic:blipFill>
                                                <a:blip r:embed="rId38">
                                                  <a:extLst>
                                                    <a:ext uri="{28A0092B-C50C-407E-A947-70E740481C1C}">
                                                      <a14:useLocalDpi xmlns:a14="http://schemas.microsoft.com/office/drawing/2010/main" val="0"/>
                                                    </a:ext>
                                                  </a:extLst>
                                                </a:blip>
                                                <a:srcRect/>
                                                <a:stretch>
                                                  <a:fillRect/>
                                                </a:stretch>
                                              </pic:blipFill>
                                              <pic:spPr bwMode="auto">
                                                <a:xfrm>
                                                  <a:off x="0" y="0"/>
                                                  <a:ext cx="5732780" cy="2981325"/>
                                                </a:xfrm>
                                                <a:prstGeom prst="rect">
                                                  <a:avLst/>
                                                </a:prstGeom>
                                                <a:noFill/>
                                              </pic:spPr>
                                            </pic:pic>
                                          </a:graphicData>
                                        </a:graphic>
                                      </wp:inline>
                                    </w:drawing>
                                  </w:r>
                                </w:p>
                                <w:p w14:paraId="65C4AE1F" w14:textId="77777777" w:rsidR="00876440" w:rsidRPr="00CD1BE9" w:rsidRDefault="00876440" w:rsidP="00C54241">
                                  <w:pPr>
                                    <w:pStyle w:val="Caption"/>
                                    <w:jc w:val="left"/>
                                    <w:rPr>
                                      <w:i w:val="0"/>
                                      <w:iCs w:val="0"/>
                                      <w:noProof/>
                                      <w:color w:val="000000" w:themeColor="text1"/>
                                      <w:szCs w:val="22"/>
                                    </w:rPr>
                                  </w:pPr>
                                  <w:r w:rsidRPr="00CD1BE9">
                                    <w:rPr>
                                      <w:b/>
                                      <w:bCs/>
                                      <w:i w:val="0"/>
                                      <w:iCs w:val="0"/>
                                      <w:color w:val="000000" w:themeColor="text1"/>
                                    </w:rPr>
                                    <w:t xml:space="preserve">Figure </w:t>
                                  </w:r>
                                  <w:r w:rsidRPr="006A251A">
                                    <w:rPr>
                                      <w:b/>
                                      <w:bCs/>
                                      <w:i w:val="0"/>
                                      <w:iCs w:val="0"/>
                                      <w:color w:val="000000" w:themeColor="text1"/>
                                    </w:rPr>
                                    <w:t>S</w:t>
                                  </w:r>
                                  <w:r w:rsidR="00D10BEE" w:rsidRPr="00D033CF">
                                    <w:rPr>
                                      <w:b/>
                                      <w:bCs/>
                                      <w:i w:val="0"/>
                                      <w:iCs w:val="0"/>
                                      <w:color w:val="000000" w:themeColor="text1"/>
                                    </w:rPr>
                                    <w:t>1</w:t>
                                  </w:r>
                                  <w:r w:rsidR="00D10BEE">
                                    <w:rPr>
                                      <w:b/>
                                      <w:bCs/>
                                      <w:i w:val="0"/>
                                      <w:iCs w:val="0"/>
                                      <w:color w:val="000000" w:themeColor="text1"/>
                                    </w:rPr>
                                    <w:t>0</w:t>
                                  </w:r>
                                  <w:r>
                                    <w:rPr>
                                      <w:b/>
                                      <w:bCs/>
                                      <w:i w:val="0"/>
                                      <w:iCs w:val="0"/>
                                      <w:color w:val="000000" w:themeColor="text1"/>
                                    </w:rPr>
                                    <w:t>:</w:t>
                                  </w:r>
                                  <w:r>
                                    <w:rPr>
                                      <w:i w:val="0"/>
                                      <w:iCs w:val="0"/>
                                      <w:color w:val="000000" w:themeColor="text1"/>
                                    </w:rPr>
                                    <w:t xml:space="preserve"> Representative semi-preparative chromatogram of [</w:t>
                                  </w:r>
                                  <w:r>
                                    <w:rPr>
                                      <w:i w:val="0"/>
                                      <w:iCs w:val="0"/>
                                      <w:color w:val="000000" w:themeColor="text1"/>
                                      <w:vertAlign w:val="superscript"/>
                                    </w:rPr>
                                    <w:t>18</w:t>
                                  </w:r>
                                  <w:r>
                                    <w:rPr>
                                      <w:i w:val="0"/>
                                      <w:iCs w:val="0"/>
                                      <w:color w:val="000000" w:themeColor="text1"/>
                                    </w:rPr>
                                    <w:t xml:space="preserve">F]Olaparib using an IBA Synthera module. </w:t>
                                  </w:r>
                                </w:p>
                                <w:p w14:paraId="4558C01D" w14:textId="77777777" w:rsidR="00876440" w:rsidRPr="00CD1BE9" w:rsidRDefault="00876440" w:rsidP="00C54241">
                                  <w:pPr>
                                    <w:pStyle w:val="Caption"/>
                                    <w:jc w:val="left"/>
                                    <w:rPr>
                                      <w:i w:val="0"/>
                                      <w:iCs w:val="0"/>
                                      <w:noProof/>
                                      <w:color w:val="000000" w:themeColor="text1"/>
                                      <w:szCs w:val="22"/>
                                    </w:rPr>
                                  </w:pPr>
                                  <w:r>
                                    <w:rPr>
                                      <w:i w:val="0"/>
                                      <w:iCs w:val="0"/>
                                      <w:color w:val="000000" w:themeColor="text1"/>
                                    </w:rPr>
                                    <w:t xml:space="preserve"> (A) radioactivity chromatogram and (B) UV chromatogram.  The product eluted at around 19 min.</w:t>
                                  </w:r>
                                </w:p>
                                <w:p w14:paraId="78CF051A" w14:textId="77777777" w:rsidR="00876440" w:rsidRDefault="00876440"/>
                                <w:p w14:paraId="7CDDEF9D" w14:textId="42A8306F" w:rsidR="00876440" w:rsidRDefault="000C55FE">
                                  <w:r>
                                    <w:rPr>
                                      <w:noProof/>
                                    </w:rPr>
                                    <w:drawing>
                                      <wp:inline distT="0" distB="0" distL="0" distR="0" wp14:anchorId="13210106" wp14:editId="310908ED">
                                        <wp:extent cx="5189220" cy="1769110"/>
                                        <wp:effectExtent l="0" t="0" r="0" b="0"/>
                                        <wp:docPr id="11" name="Picture 34"/>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11"/>
                                                <pic:cNvPicPr>
                                                  <a:picLocks noChangeAspect="1" noChangeArrowheads="1"/>
                                                </pic:cNvPicPr>
                                              </pic:nvPicPr>
                                              <pic:blipFill>
                                                <a:blip r:embed="rId40">
                                                  <a:extLst>
                                                    <a:ext uri="{28A0092B-C50C-407E-A947-70E740481C1C}">
                                                      <a14:useLocalDpi xmlns:a14="http://schemas.microsoft.com/office/drawing/2010/main" val="0"/>
                                                    </a:ext>
                                                  </a:extLst>
                                                </a:blip>
                                                <a:srcRect/>
                                                <a:stretch>
                                                  <a:fillRect/>
                                                </a:stretch>
                                              </pic:blipFill>
                                              <pic:spPr bwMode="auto">
                                                <a:xfrm>
                                                  <a:off x="0" y="0"/>
                                                  <a:ext cx="5189220" cy="1769110"/>
                                                </a:xfrm>
                                                <a:prstGeom prst="rect">
                                                  <a:avLst/>
                                                </a:prstGeom>
                                                <a:noFill/>
                                                <a:ln>
                                                  <a:noFill/>
                                                </a:ln>
                                              </pic:spPr>
                                            </pic:pic>
                                          </a:graphicData>
                                        </a:graphic>
                                      </wp:inline>
                                    </w:drawing>
                                  </w:r>
                                </w:p>
                                <w:p w14:paraId="1A5690C6" w14:textId="77777777" w:rsidR="00876440" w:rsidRPr="00EB6429" w:rsidRDefault="00876440" w:rsidP="00104BA4">
                                  <w:pPr>
                                    <w:pStyle w:val="Caption"/>
                                    <w:rPr>
                                      <w:i w:val="0"/>
                                      <w:iCs w:val="0"/>
                                    </w:rPr>
                                  </w:pPr>
                                  <w:r w:rsidRPr="00BB4D1F">
                                    <w:rPr>
                                      <w:b/>
                                      <w:bCs/>
                                      <w:i w:val="0"/>
                                      <w:iCs w:val="0"/>
                                      <w:color w:val="000000" w:themeColor="text1"/>
                                    </w:rPr>
                                    <w:t>Scheme S</w:t>
                                  </w:r>
                                  <w:r>
                                    <w:rPr>
                                      <w:b/>
                                      <w:bCs/>
                                      <w:i w:val="0"/>
                                      <w:iCs w:val="0"/>
                                      <w:color w:val="000000" w:themeColor="text1"/>
                                    </w:rPr>
                                    <w:t xml:space="preserve">3: </w:t>
                                  </w:r>
                                  <w:r>
                                    <w:rPr>
                                      <w:i w:val="0"/>
                                      <w:iCs w:val="0"/>
                                      <w:color w:val="000000" w:themeColor="text1"/>
                                    </w:rPr>
                                    <w:t xml:space="preserve">The radiosynthesis of </w:t>
                                  </w:r>
                                  <w:r w:rsidRPr="00502FCD">
                                    <w:rPr>
                                      <w:i w:val="0"/>
                                      <w:iCs w:val="0"/>
                                    </w:rPr>
                                    <w:t>[</w:t>
                                  </w:r>
                                  <w:r w:rsidRPr="00502FCD">
                                    <w:rPr>
                                      <w:i w:val="0"/>
                                      <w:iCs w:val="0"/>
                                      <w:vertAlign w:val="superscript"/>
                                    </w:rPr>
                                    <w:t>18</w:t>
                                  </w:r>
                                  <w:r w:rsidRPr="00502FCD">
                                    <w:rPr>
                                      <w:i w:val="0"/>
                                      <w:iCs w:val="0"/>
                                    </w:rPr>
                                    <w:t>F]Olaparib</w:t>
                                  </w:r>
                                  <w:r>
                                    <w:rPr>
                                      <w:i w:val="0"/>
                                      <w:iCs w:val="0"/>
                                    </w:rPr>
                                    <w:t xml:space="preserve"> utilized a copper mediated radiofluorination.</w:t>
                                  </w:r>
                                </w:p>
                                <w:p w14:paraId="05FCAC43" w14:textId="77777777" w:rsidR="00876440" w:rsidRDefault="00876440"/>
                                <w:p w14:paraId="4BB8D5BD" w14:textId="77777777" w:rsidR="00876440" w:rsidRDefault="00876440">
                                  <w:r>
                                    <w:rPr>
                                      <w:noProof/>
                                    </w:rPr>
                                    <w:drawing>
                                      <wp:inline distT="0" distB="0" distL="0" distR="0" wp14:anchorId="2E074F95" wp14:editId="3544C5B2">
                                        <wp:extent cx="5486400" cy="4357962"/>
                                        <wp:effectExtent l="0" t="0" r="0" b="5080"/>
                                        <wp:docPr id="2136812842" name="Picture 1" descr="A graph of a radio wave&#10;&#10;AI-generated content may be incorrect."/>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149138231" name="Picture 1" descr="A graph of a radio wave&#10;&#10;AI-generated content may be incorrect."/>
                                                <pic:cNvPicPr>
                                                  <a:picLocks noChangeAspect="1"/>
                                                </pic:cNvPicPr>
                                              </pic:nvPicPr>
                                              <pic:blipFill rotWithShape="1">
                                                <a:blip r:embed="rId34" cstate="print">
                                                  <a:extLst>
                                                    <a:ext uri="{28A0092B-C50C-407E-A947-70E740481C1C}">
                                                      <a14:useLocalDpi xmlns:a14="http://schemas.microsoft.com/office/drawing/2010/main" val="0"/>
                                                    </a:ext>
                                                  </a:extLst>
                                                </a:blip>
                                                <a:srcRect r="3480"/>
                                                <a:stretch>
                                                  <a:fillRect/>
                                                </a:stretch>
                                              </pic:blipFill>
                                              <pic:spPr bwMode="auto">
                                                <a:xfrm>
                                                  <a:off x="0" y="0"/>
                                                  <a:ext cx="5486400" cy="4357962"/>
                                                </a:xfrm>
                                                <a:prstGeom prst="rect">
                                                  <a:avLst/>
                                                </a:prstGeom>
                                                <a:noFill/>
                                                <a:ln>
                                                  <a:noFill/>
                                                </a:ln>
                                                <a:extLst>
                                                  <a:ext uri="{53640926-AAD7-44D8-BBD7-CCE9431645EC}">
                                                    <a14:shadowObscured xmlns:a14="http://schemas.microsoft.com/office/drawing/2010/main"/>
                                                  </a:ext>
                                                </a:extLst>
                                              </pic:spPr>
                                            </pic:pic>
                                          </a:graphicData>
                                        </a:graphic>
                                      </wp:inline>
                                    </w:drawing>
                                  </w:r>
                                </w:p>
                                <w:p w14:paraId="0CECA135" w14:textId="77777777" w:rsidR="00876440" w:rsidRPr="0021726A" w:rsidRDefault="00876440" w:rsidP="00E261F3">
                                  <w:pPr>
                                    <w:pStyle w:val="Caption"/>
                                    <w:jc w:val="left"/>
                                    <w:rPr>
                                      <w:i w:val="0"/>
                                      <w:iCs w:val="0"/>
                                      <w:color w:val="000000" w:themeColor="text1"/>
                                    </w:rPr>
                                  </w:pPr>
                                  <w:r w:rsidRPr="00F254BB">
                                    <w:rPr>
                                      <w:b/>
                                      <w:bCs/>
                                      <w:i w:val="0"/>
                                      <w:iCs w:val="0"/>
                                      <w:color w:val="000000" w:themeColor="text1"/>
                                    </w:rPr>
                                    <w:t>Figure S</w:t>
                                  </w:r>
                                  <w:r w:rsidR="00016710">
                                    <w:rPr>
                                      <w:b/>
                                      <w:bCs/>
                                      <w:i w:val="0"/>
                                      <w:iCs w:val="0"/>
                                      <w:color w:val="000000" w:themeColor="text1"/>
                                    </w:rPr>
                                    <w:t>9</w:t>
                                  </w:r>
                                  <w:r>
                                    <w:rPr>
                                      <w:b/>
                                      <w:bCs/>
                                      <w:color w:val="000000" w:themeColor="text1"/>
                                    </w:rPr>
                                    <w:t xml:space="preserve">: </w:t>
                                  </w:r>
                                  <w:r w:rsidRPr="009D542A">
                                    <w:rPr>
                                      <w:i w:val="0"/>
                                      <w:iCs w:val="0"/>
                                      <w:color w:val="000000" w:themeColor="text1"/>
                                    </w:rPr>
                                    <w:t xml:space="preserve">Representative </w:t>
                                  </w:r>
                                  <w:r>
                                    <w:rPr>
                                      <w:i w:val="0"/>
                                      <w:iCs w:val="0"/>
                                      <w:color w:val="000000" w:themeColor="text1"/>
                                    </w:rPr>
                                    <w:t>a</w:t>
                                  </w:r>
                                  <w:r w:rsidRPr="00E7547B">
                                    <w:rPr>
                                      <w:i w:val="0"/>
                                      <w:iCs w:val="0"/>
                                      <w:color w:val="000000" w:themeColor="text1"/>
                                    </w:rPr>
                                    <w:t>nalytical analysis of</w:t>
                                  </w:r>
                                  <w:r>
                                    <w:rPr>
                                      <w:b/>
                                      <w:bCs/>
                                      <w:color w:val="000000" w:themeColor="text1"/>
                                    </w:rPr>
                                    <w:t xml:space="preserve"> </w:t>
                                  </w:r>
                                  <w:r>
                                    <w:rPr>
                                      <w:i w:val="0"/>
                                      <w:iCs w:val="0"/>
                                      <w:color w:val="000000" w:themeColor="text1"/>
                                    </w:rPr>
                                    <w:t>[</w:t>
                                  </w:r>
                                  <w:r>
                                    <w:rPr>
                                      <w:i w:val="0"/>
                                      <w:iCs w:val="0"/>
                                      <w:color w:val="000000" w:themeColor="text1"/>
                                      <w:vertAlign w:val="superscript"/>
                                    </w:rPr>
                                    <w:t>11</w:t>
                                  </w:r>
                                  <w:r>
                                    <w:rPr>
                                      <w:i w:val="0"/>
                                      <w:iCs w:val="0"/>
                                      <w:color w:val="000000" w:themeColor="text1"/>
                                    </w:rPr>
                                    <w:t xml:space="preserve">C]Niraparib, using UPLC. The radiochemical purity of the preparation was </w:t>
                                  </w:r>
                                  <w:r>
                                    <w:rPr>
                                      <w:rFonts w:cs="Arial"/>
                                      <w:i w:val="0"/>
                                      <w:iCs w:val="0"/>
                                      <w:color w:val="000000" w:themeColor="text1"/>
                                    </w:rPr>
                                    <w:t>≥</w:t>
                                  </w:r>
                                  <w:r>
                                    <w:rPr>
                                      <w:i w:val="0"/>
                                      <w:iCs w:val="0"/>
                                      <w:color w:val="000000" w:themeColor="text1"/>
                                    </w:rPr>
                                    <w:t xml:space="preserve"> 95%. (A) radioactivity chromatogram and (B) UV-chromatogram.</w:t>
                                  </w:r>
                                </w:p>
                                <w:p w14:paraId="6CF13728" w14:textId="77777777" w:rsidR="00876440" w:rsidRDefault="00876440"/>
                                <w:p w14:paraId="143428E2" w14:textId="77777777" w:rsidR="00876440" w:rsidRPr="00CD1BE9" w:rsidRDefault="00876440" w:rsidP="000C6CB0">
                                  <w:pPr>
                                    <w:pStyle w:val="Caption"/>
                                    <w:jc w:val="left"/>
                                    <w:rPr>
                                      <w:i w:val="0"/>
                                      <w:iCs w:val="0"/>
                                      <w:noProof/>
                                      <w:color w:val="000000" w:themeColor="text1"/>
                                      <w:szCs w:val="22"/>
                                    </w:rPr>
                                  </w:pPr>
                                  <w:r w:rsidRPr="00CD1BE9">
                                    <w:rPr>
                                      <w:b/>
                                      <w:bCs/>
                                      <w:i w:val="0"/>
                                      <w:iCs w:val="0"/>
                                      <w:color w:val="000000" w:themeColor="text1"/>
                                    </w:rPr>
                                    <w:t xml:space="preserve">Figure </w:t>
                                  </w:r>
                                  <w:r w:rsidRPr="006A251A">
                                    <w:rPr>
                                      <w:b/>
                                      <w:bCs/>
                                      <w:i w:val="0"/>
                                      <w:iCs w:val="0"/>
                                      <w:color w:val="000000" w:themeColor="text1"/>
                                    </w:rPr>
                                    <w:t>S</w:t>
                                  </w:r>
                                  <w:r w:rsidR="00016710" w:rsidRPr="006A251A">
                                    <w:rPr>
                                      <w:b/>
                                      <w:bCs/>
                                      <w:i w:val="0"/>
                                      <w:iCs w:val="0"/>
                                      <w:color w:val="000000" w:themeColor="text1"/>
                                    </w:rPr>
                                    <w:t>8</w:t>
                                  </w:r>
                                  <w:r>
                                    <w:rPr>
                                      <w:b/>
                                      <w:bCs/>
                                      <w:i w:val="0"/>
                                      <w:iCs w:val="0"/>
                                      <w:color w:val="000000" w:themeColor="text1"/>
                                    </w:rPr>
                                    <w:t>:</w:t>
                                  </w:r>
                                  <w:r>
                                    <w:rPr>
                                      <w:i w:val="0"/>
                                      <w:iCs w:val="0"/>
                                      <w:color w:val="000000" w:themeColor="text1"/>
                                    </w:rPr>
                                    <w:t xml:space="preserve"> Representative semi-preparative chromatogram of [</w:t>
                                  </w:r>
                                  <w:r>
                                    <w:rPr>
                                      <w:i w:val="0"/>
                                      <w:iCs w:val="0"/>
                                      <w:color w:val="000000" w:themeColor="text1"/>
                                      <w:vertAlign w:val="superscript"/>
                                    </w:rPr>
                                    <w:t>11</w:t>
                                  </w:r>
                                  <w:r>
                                    <w:rPr>
                                      <w:i w:val="0"/>
                                      <w:iCs w:val="0"/>
                                      <w:color w:val="000000" w:themeColor="text1"/>
                                    </w:rPr>
                                    <w:t xml:space="preserve">C]niraparib using a Synthra HCN Plus module. </w:t>
                                  </w:r>
                                </w:p>
                                <w:p w14:paraId="30112784" w14:textId="77777777" w:rsidR="00876440" w:rsidRPr="00CD1BE9" w:rsidRDefault="00876440" w:rsidP="000C6CB0">
                                  <w:pPr>
                                    <w:pStyle w:val="Caption"/>
                                    <w:jc w:val="left"/>
                                    <w:rPr>
                                      <w:i w:val="0"/>
                                      <w:iCs w:val="0"/>
                                      <w:noProof/>
                                      <w:color w:val="000000" w:themeColor="text1"/>
                                      <w:szCs w:val="22"/>
                                    </w:rPr>
                                  </w:pPr>
                                  <w:r>
                                    <w:rPr>
                                      <w:i w:val="0"/>
                                      <w:iCs w:val="0"/>
                                      <w:color w:val="000000" w:themeColor="text1"/>
                                    </w:rPr>
                                    <w:t xml:space="preserve"> (A) UV chromatogram and (B) radioactivity chromatogram.  The product eluted at around 8 min.</w:t>
                                  </w:r>
                                </w:p>
                                <w:p w14:paraId="1D25BC63" w14:textId="77777777" w:rsidR="00876440" w:rsidRDefault="00876440" w:rsidP="000C6CB0">
                                  <w:pPr>
                                    <w:jc w:val="left"/>
                                  </w:pPr>
                                </w:p>
                                <w:p w14:paraId="79CEF905" w14:textId="77777777" w:rsidR="00876440" w:rsidRDefault="00876440">
                                  <w:r w:rsidRPr="003E1D17">
                                    <w:rPr>
                                      <w:noProof/>
                                    </w:rPr>
                                    <w:drawing>
                                      <wp:inline distT="0" distB="0" distL="0" distR="0" wp14:anchorId="0A94814C" wp14:editId="122C3630">
                                        <wp:extent cx="3518341" cy="3840480"/>
                                        <wp:effectExtent l="0" t="0" r="6350" b="7620"/>
                                        <wp:docPr id="908652637"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7"/>
                                                <pic:cNvPicPr>
                                                  <a:picLocks noChangeAspect="1" noChangeArrowheads="1"/>
                                                </pic:cNvPicPr>
                                              </pic:nvPicPr>
                                              <pic:blipFill>
                                                <a:blip r:embed="rId33">
                                                  <a:extLst>
                                                    <a:ext uri="{28A0092B-C50C-407E-A947-70E740481C1C}">
                                                      <a14:useLocalDpi xmlns:a14="http://schemas.microsoft.com/office/drawing/2010/main" val="0"/>
                                                    </a:ext>
                                                  </a:extLst>
                                                </a:blip>
                                                <a:srcRect/>
                                                <a:stretch>
                                                  <a:fillRect/>
                                                </a:stretch>
                                              </pic:blipFill>
                                              <pic:spPr bwMode="auto">
                                                <a:xfrm>
                                                  <a:off x="0" y="0"/>
                                                  <a:ext cx="3518341" cy="3840480"/>
                                                </a:xfrm>
                                                <a:prstGeom prst="rect">
                                                  <a:avLst/>
                                                </a:prstGeom>
                                                <a:noFill/>
                                                <a:ln>
                                                  <a:noFill/>
                                                </a:ln>
                                              </pic:spPr>
                                            </pic:pic>
                                          </a:graphicData>
                                        </a:graphic>
                                      </wp:inline>
                                    </w:drawing>
                                  </w:r>
                                </w:p>
                                <w:p w14:paraId="15630161" w14:textId="77777777" w:rsidR="003C2A90" w:rsidRDefault="003C2A90" w:rsidP="003C2A90">
                                  <w:r>
                                    <w:rPr>
                                      <w:noProof/>
                                    </w:rPr>
                                    <w:drawing>
                                      <wp:inline distT="0" distB="0" distL="0" distR="0" wp14:anchorId="17544A6B" wp14:editId="17B7AADD">
                                        <wp:extent cx="5734050" cy="2462530"/>
                                        <wp:effectExtent l="0" t="0" r="0" b="0"/>
                                        <wp:docPr id="1101934693" name="Picture 1" descr="A diagram of a machine&#10;&#10;AI-generated content may be incorrect."/>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682034047" name="Picture 1" descr="A diagram of a machine&#10;&#10;AI-generated content may be incorrect."/>
                                                <pic:cNvPicPr>
                                                  <a:picLocks noChangeAspect="1" noChangeArrowheads="1"/>
                                                </pic:cNvPicPr>
                                              </pic:nvPicPr>
                                              <pic:blipFill>
                                                <a:blip r:embed="rId32">
                                                  <a:extLst>
                                                    <a:ext uri="{28A0092B-C50C-407E-A947-70E740481C1C}">
                                                      <a14:useLocalDpi xmlns:a14="http://schemas.microsoft.com/office/drawing/2010/main" val="0"/>
                                                    </a:ext>
                                                  </a:extLst>
                                                </a:blip>
                                                <a:srcRect/>
                                                <a:stretch>
                                                  <a:fillRect/>
                                                </a:stretch>
                                              </pic:blipFill>
                                              <pic:spPr bwMode="auto">
                                                <a:xfrm>
                                                  <a:off x="0" y="0"/>
                                                  <a:ext cx="5734050" cy="2462530"/>
                                                </a:xfrm>
                                                <a:prstGeom prst="rect">
                                                  <a:avLst/>
                                                </a:prstGeom>
                                                <a:noFill/>
                                                <a:ln>
                                                  <a:noFill/>
                                                </a:ln>
                                              </pic:spPr>
                                            </pic:pic>
                                          </a:graphicData>
                                        </a:graphic>
                                      </wp:inline>
                                    </w:drawing>
                                  </w:r>
                                </w:p>
                                <w:p w14:paraId="12389599" w14:textId="77777777" w:rsidR="003C2A90" w:rsidRDefault="003C2A90" w:rsidP="003C2A90"/>
                                <w:p w14:paraId="1FCFBA44" w14:textId="77777777" w:rsidR="003C2A90" w:rsidRPr="00CD1BE9" w:rsidRDefault="003C2A90" w:rsidP="003C2A90">
                                  <w:pPr>
                                    <w:pStyle w:val="Caption"/>
                                    <w:jc w:val="left"/>
                                    <w:rPr>
                                      <w:i w:val="0"/>
                                      <w:iCs w:val="0"/>
                                      <w:noProof/>
                                      <w:color w:val="000000" w:themeColor="text1"/>
                                      <w:szCs w:val="22"/>
                                    </w:rPr>
                                  </w:pPr>
                                  <w:r w:rsidRPr="00CD1BE9">
                                    <w:rPr>
                                      <w:b/>
                                      <w:bCs/>
                                      <w:i w:val="0"/>
                                      <w:iCs w:val="0"/>
                                      <w:color w:val="000000" w:themeColor="text1"/>
                                    </w:rPr>
                                    <w:t xml:space="preserve">Figure </w:t>
                                  </w:r>
                                  <w:r w:rsidRPr="006A251A">
                                    <w:rPr>
                                      <w:b/>
                                      <w:bCs/>
                                      <w:i w:val="0"/>
                                      <w:iCs w:val="0"/>
                                      <w:color w:val="000000" w:themeColor="text1"/>
                                    </w:rPr>
                                    <w:t>S</w:t>
                                  </w:r>
                                  <w:r w:rsidR="00016710" w:rsidRPr="006A251A">
                                    <w:rPr>
                                      <w:b/>
                                      <w:bCs/>
                                      <w:i w:val="0"/>
                                      <w:iCs w:val="0"/>
                                      <w:color w:val="000000" w:themeColor="text1"/>
                                    </w:rPr>
                                    <w:t>7</w:t>
                                  </w:r>
                                  <w:r>
                                    <w:rPr>
                                      <w:b/>
                                      <w:bCs/>
                                      <w:i w:val="0"/>
                                      <w:iCs w:val="0"/>
                                      <w:color w:val="000000" w:themeColor="text1"/>
                                    </w:rPr>
                                    <w:t>:</w:t>
                                  </w:r>
                                  <w:r>
                                    <w:rPr>
                                      <w:i w:val="0"/>
                                      <w:iCs w:val="0"/>
                                      <w:color w:val="000000" w:themeColor="text1"/>
                                    </w:rPr>
                                    <w:t xml:space="preserve"> Synthesis layout of [</w:t>
                                  </w:r>
                                  <w:r>
                                    <w:rPr>
                                      <w:i w:val="0"/>
                                      <w:iCs w:val="0"/>
                                      <w:color w:val="000000" w:themeColor="text1"/>
                                      <w:vertAlign w:val="superscript"/>
                                    </w:rPr>
                                    <w:t>11</w:t>
                                  </w:r>
                                  <w:r>
                                    <w:rPr>
                                      <w:i w:val="0"/>
                                      <w:iCs w:val="0"/>
                                      <w:color w:val="000000" w:themeColor="text1"/>
                                    </w:rPr>
                                    <w:t xml:space="preserve">C]Niraparib on Synthra HCN Plus module. </w:t>
                                  </w:r>
                                </w:p>
                              </w:txbxContent>
                            </wps:txbx>
                            <wps:bodyPr rot="0" vert="horz" wrap="square" lIns="91440" tIns="45720" rIns="91440" bIns="45720" anchor="t" anchorCtr="0" upright="1">
                              <a:noAutofit/>
                            </wps:bodyPr>
                          </wps:wsp>
                        </a:graphicData>
                      </a:graphic>
                      <wp14:sizeRelH relativeFrom="page">
                        <wp14:pctWidth>0</wp14:pctWidth>
                      </wp14:sizeRelH>
                      <wp14:sizeRelV relativeFrom="page">
                        <wp14:pctHeight>0</wp14:pctHeight>
                      </wp14:sizeRelV>
                    </wp:anchor>
                  </w:drawing>
                </mc:Choice>
                <mc:Fallback>
                  <w:pict>
                    <v:shape w14:anchorId="6CA1C7BA" id="Text Box 11" o:spid="_x0000_s1032" type="#_x0000_t202" style="position:absolute;left:0;text-align:left;margin-left:-393.9pt;margin-top:-149.6pt;width:50pt;height:50pt;z-index:251661824;visibility:visible;mso-wrap-style:square;mso-width-percent:0;mso-height-percent:0;mso-wrap-distance-left:9pt;mso-wrap-distance-top:0;mso-wrap-distance-right:9pt;mso-wrap-distance-bottom:0;mso-position-horizontal:absolute;mso-position-horizontal-relative:text;mso-position-vertical:absolute;mso-position-vertical-relative:text;mso-width-percent:0;mso-height-percent:0;mso-width-relative:page;mso-height-relative:page;v-text-anchor:top"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Bvw66yGAIAADEEAAAOAAAAZHJzL2Uyb0RvYy54bWysU9tu2zAMfR+wfxD0vtjJkq414hRdugwD&#10;ugvQ7QNkWY6FyaJGKbG7rx8lu2nWYS/D/CCQJnVInkOtr4fOsKNCr8GWfD7LOVNWQq3tvuTfvu5e&#10;XXLmg7C1MGBVyR+U59ebly/WvSvUAlowtUJGINYXvSt5G4IrsszLVnXCz8ApS8EGsBOBXNxnNYqe&#10;0DuTLfL8IusBa4cglff093YM8k3Cbxolw+em8SowU3LqLaQT01nFM9usRbFH4VotpzbEP3TRCW2p&#10;6AnqVgTBDqj/gOq0RPDQhJmELoOm0VKlGWiaef5smvtWOJVmIXK8O9Hk/x+s/HS8d1+QheEtDCRg&#10;GsK7O5DfPbOwbYXdqxtE6Fslaio8j5RlvfPFdDVS7QsfQar+I9QksjgESEBDg11kheZkhE4CPJxI&#10;V0Ngkn5evF7lOUUkhSY7VhDF42WHPrxX0LFolBxJ0wQujnc+jKmPKbGWB6PrnTYmObivtgbZUZD+&#10;u/Sl/p+lGcv6kl+tFqtx/r9CUKex2bHqb5U6HWiRje5KfnlKEkVk7Z2t6YIogtBmtGk6YycaI3Mj&#10;h2GoBqZroiEWiKxWUD8Qrwjj3tI7I6MF/MlZTztbcv/jIFBxZj5Y0uZqvlzGJU/OcvVmQQ6eR6rz&#10;iLCSoEoeOBvNbRgfxsGh3rdUadwGCzekZ6MT109dTe3TXia1pjcUF//cT1lPL33zCwAA//8DAFBL&#10;AwQUAAYACAAAACEAmNt86uIAAAAPAQAADwAAAGRycy9kb3ducmV2LnhtbEyPzU7DMBCE70i8g7VI&#10;XFDqNKD8EadCSCC4lVKVqxu7SYS9DrGbhrdnywVus7Oj2W+r1WwNm/Toe4cClosYmMbGqR5bAdv3&#10;pygH5oNEJY1DLeBbe1jVlxeVLJU74ZueNqFlVIK+lAK6EIaSc9902kq/cING2h3caGWgcWy5GuWJ&#10;yq3hSRyn3Moe6UInB/3Y6eZzc7QC8ruX6cO/3q53TXowRbjJpuevUYjrq/nhHljQc/gLwxmf0KEm&#10;pr07ovLMCIiyPCP2QCopigQYZaL019uTWp49Xlf8/x/1DwAAAP//AwBQSwECLQAUAAYACAAAACEA&#10;toM4kv4AAADhAQAAEwAAAAAAAAAAAAAAAAAAAAAAW0NvbnRlbnRfVHlwZXNdLnhtbFBLAQItABQA&#10;BgAIAAAAIQA4/SH/1gAAAJQBAAALAAAAAAAAAAAAAAAAAC8BAABfcmVscy8ucmVsc1BLAQItABQA&#10;BgAIAAAAIQBvw66yGAIAADEEAAAOAAAAAAAAAAAAAAAAAC4CAABkcnMvZTJvRG9jLnhtbFBLAQIt&#10;ABQABgAIAAAAIQCY23zq4gAAAA8BAAAPAAAAAAAAAAAAAAAAAHIEAABkcnMvZG93bnJldi54bWxQ&#10;SwUGAAAAAAQABADzAAAAgQUAAAAA&#10;">
                      <v:textbox>
                        <w:txbxContent>
                          <w:p w14:paraId="3903BE37" w14:textId="77777777" w:rsidR="00876440" w:rsidRDefault="00876440">
                            <w:r>
                              <w:rPr>
                                <w:rFonts w:cs="Arial"/>
                                <w:noProof/>
                                <w:color w:val="000000"/>
                              </w:rPr>
                              <w:drawing>
                                <wp:inline distT="0" distB="0" distL="0" distR="0" wp14:anchorId="46DDE7B5" wp14:editId="347E484E">
                                  <wp:extent cx="5572125" cy="4055745"/>
                                  <wp:effectExtent l="0" t="0" r="9525" b="1905"/>
                                  <wp:docPr id="986486432" name="Picture 2" descr="A graph of a normalized time&#10;&#10;Description automatically generated with medium confidence"/>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2037406308" name="Picture 2" descr="A graph of a normalized time&#10;&#10;Description automatically generated with medium confidence"/>
                                          <pic:cNvPicPr>
                                            <a:picLocks noChangeAspect="1" noChangeArrowheads="1"/>
                                          </pic:cNvPicPr>
                                        </pic:nvPicPr>
                                        <pic:blipFill rotWithShape="1">
                                          <a:blip r:embed="rId39">
                                            <a:extLst>
                                              <a:ext uri="{28A0092B-C50C-407E-A947-70E740481C1C}">
                                                <a14:useLocalDpi xmlns:a14="http://schemas.microsoft.com/office/drawing/2010/main" val="0"/>
                                              </a:ext>
                                            </a:extLst>
                                          </a:blip>
                                          <a:srcRect r="1439"/>
                                          <a:stretch>
                                            <a:fillRect/>
                                          </a:stretch>
                                        </pic:blipFill>
                                        <pic:spPr bwMode="auto">
                                          <a:xfrm>
                                            <a:off x="0" y="0"/>
                                            <a:ext cx="5581358" cy="4062465"/>
                                          </a:xfrm>
                                          <a:prstGeom prst="rect">
                                            <a:avLst/>
                                          </a:prstGeom>
                                          <a:noFill/>
                                          <a:ln>
                                            <a:noFill/>
                                          </a:ln>
                                          <a:extLst>
                                            <a:ext uri="{53640926-AAD7-44D8-BBD7-CCE9431645EC}">
                                              <a14:shadowObscured xmlns:a14="http://schemas.microsoft.com/office/drawing/2010/main"/>
                                            </a:ext>
                                          </a:extLst>
                                        </pic:spPr>
                                      </pic:pic>
                                    </a:graphicData>
                                  </a:graphic>
                                </wp:inline>
                              </w:drawing>
                            </w:r>
                          </w:p>
                          <w:p w14:paraId="5FA522EA" w14:textId="77777777" w:rsidR="00876440" w:rsidRPr="0021726A" w:rsidRDefault="00876440" w:rsidP="002D444D">
                            <w:pPr>
                              <w:pStyle w:val="Caption"/>
                              <w:jc w:val="left"/>
                              <w:rPr>
                                <w:i w:val="0"/>
                                <w:iCs w:val="0"/>
                                <w:color w:val="000000" w:themeColor="text1"/>
                              </w:rPr>
                            </w:pPr>
                            <w:r w:rsidRPr="00F254BB">
                              <w:rPr>
                                <w:b/>
                                <w:bCs/>
                                <w:i w:val="0"/>
                                <w:iCs w:val="0"/>
                                <w:color w:val="000000" w:themeColor="text1"/>
                              </w:rPr>
                              <w:t xml:space="preserve">Figure </w:t>
                            </w:r>
                            <w:r w:rsidRPr="006A251A">
                              <w:rPr>
                                <w:b/>
                                <w:bCs/>
                                <w:i w:val="0"/>
                                <w:iCs w:val="0"/>
                                <w:color w:val="000000" w:themeColor="text1"/>
                              </w:rPr>
                              <w:t>S</w:t>
                            </w:r>
                            <w:r w:rsidR="00E65112" w:rsidRPr="006A251A">
                              <w:rPr>
                                <w:b/>
                                <w:bCs/>
                                <w:i w:val="0"/>
                                <w:iCs w:val="0"/>
                                <w:color w:val="000000" w:themeColor="text1"/>
                              </w:rPr>
                              <w:t>11</w:t>
                            </w:r>
                            <w:r>
                              <w:rPr>
                                <w:b/>
                                <w:bCs/>
                                <w:color w:val="000000" w:themeColor="text1"/>
                              </w:rPr>
                              <w:t xml:space="preserve">: </w:t>
                            </w:r>
                            <w:r w:rsidRPr="009D542A">
                              <w:rPr>
                                <w:i w:val="0"/>
                                <w:iCs w:val="0"/>
                                <w:color w:val="000000" w:themeColor="text1"/>
                              </w:rPr>
                              <w:t xml:space="preserve">Representative </w:t>
                            </w:r>
                            <w:r>
                              <w:rPr>
                                <w:i w:val="0"/>
                                <w:iCs w:val="0"/>
                                <w:color w:val="000000" w:themeColor="text1"/>
                              </w:rPr>
                              <w:t>a</w:t>
                            </w:r>
                            <w:r w:rsidRPr="00E7547B">
                              <w:rPr>
                                <w:i w:val="0"/>
                                <w:iCs w:val="0"/>
                                <w:color w:val="000000" w:themeColor="text1"/>
                              </w:rPr>
                              <w:t>nalytical analysis of</w:t>
                            </w:r>
                            <w:r>
                              <w:rPr>
                                <w:b/>
                                <w:bCs/>
                                <w:color w:val="000000" w:themeColor="text1"/>
                              </w:rPr>
                              <w:t xml:space="preserve"> </w:t>
                            </w:r>
                            <w:r>
                              <w:rPr>
                                <w:i w:val="0"/>
                                <w:iCs w:val="0"/>
                                <w:color w:val="000000" w:themeColor="text1"/>
                              </w:rPr>
                              <w:t>[</w:t>
                            </w:r>
                            <w:r>
                              <w:rPr>
                                <w:i w:val="0"/>
                                <w:iCs w:val="0"/>
                                <w:color w:val="000000" w:themeColor="text1"/>
                                <w:vertAlign w:val="superscript"/>
                              </w:rPr>
                              <w:t>18</w:t>
                            </w:r>
                            <w:r>
                              <w:rPr>
                                <w:i w:val="0"/>
                                <w:iCs w:val="0"/>
                                <w:color w:val="000000" w:themeColor="text1"/>
                              </w:rPr>
                              <w:t xml:space="preserve">F]Olaparib, using UPLC. The radiochemical purity of the preparation was </w:t>
                            </w:r>
                            <w:r>
                              <w:rPr>
                                <w:rFonts w:cs="Arial"/>
                                <w:i w:val="0"/>
                                <w:iCs w:val="0"/>
                                <w:color w:val="000000" w:themeColor="text1"/>
                              </w:rPr>
                              <w:t>≥</w:t>
                            </w:r>
                            <w:r>
                              <w:rPr>
                                <w:i w:val="0"/>
                                <w:iCs w:val="0"/>
                                <w:color w:val="000000" w:themeColor="text1"/>
                              </w:rPr>
                              <w:t xml:space="preserve"> 95%. (A) radioactivity chromatogram and (B) UV-chromatogram.</w:t>
                            </w:r>
                          </w:p>
                          <w:p w14:paraId="5D394A2A" w14:textId="77777777" w:rsidR="00876440" w:rsidRDefault="00876440"/>
                          <w:p w14:paraId="49693FE2" w14:textId="77777777" w:rsidR="00876440" w:rsidRDefault="00876440">
                            <w:r>
                              <w:rPr>
                                <w:noProof/>
                              </w:rPr>
                              <w:drawing>
                                <wp:inline distT="0" distB="0" distL="0" distR="0" wp14:anchorId="0C2D6A48" wp14:editId="323A2695">
                                  <wp:extent cx="5732780" cy="2981325"/>
                                  <wp:effectExtent l="0" t="0" r="1270" b="9525"/>
                                  <wp:docPr id="966355307" name="Picture 1" descr="A graph of a chemical structure&#10;&#10;AI-generated content may be incorrect."/>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365908379" name="Picture 1" descr="A graph of a chemical structure&#10;&#10;AI-generated content may be incorrect."/>
                                          <pic:cNvPicPr>
                                            <a:picLocks noChangeAspect="1"/>
                                          </pic:cNvPicPr>
                                        </pic:nvPicPr>
                                        <pic:blipFill>
                                          <a:blip r:embed="rId38">
                                            <a:extLst>
                                              <a:ext uri="{28A0092B-C50C-407E-A947-70E740481C1C}">
                                                <a14:useLocalDpi xmlns:a14="http://schemas.microsoft.com/office/drawing/2010/main" val="0"/>
                                              </a:ext>
                                            </a:extLst>
                                          </a:blip>
                                          <a:srcRect/>
                                          <a:stretch>
                                            <a:fillRect/>
                                          </a:stretch>
                                        </pic:blipFill>
                                        <pic:spPr bwMode="auto">
                                          <a:xfrm>
                                            <a:off x="0" y="0"/>
                                            <a:ext cx="5732780" cy="2981325"/>
                                          </a:xfrm>
                                          <a:prstGeom prst="rect">
                                            <a:avLst/>
                                          </a:prstGeom>
                                          <a:noFill/>
                                        </pic:spPr>
                                      </pic:pic>
                                    </a:graphicData>
                                  </a:graphic>
                                </wp:inline>
                              </w:drawing>
                            </w:r>
                          </w:p>
                          <w:p w14:paraId="65C4AE1F" w14:textId="77777777" w:rsidR="00876440" w:rsidRPr="00CD1BE9" w:rsidRDefault="00876440" w:rsidP="00C54241">
                            <w:pPr>
                              <w:pStyle w:val="Caption"/>
                              <w:jc w:val="left"/>
                              <w:rPr>
                                <w:i w:val="0"/>
                                <w:iCs w:val="0"/>
                                <w:noProof/>
                                <w:color w:val="000000" w:themeColor="text1"/>
                                <w:szCs w:val="22"/>
                              </w:rPr>
                            </w:pPr>
                            <w:r w:rsidRPr="00CD1BE9">
                              <w:rPr>
                                <w:b/>
                                <w:bCs/>
                                <w:i w:val="0"/>
                                <w:iCs w:val="0"/>
                                <w:color w:val="000000" w:themeColor="text1"/>
                              </w:rPr>
                              <w:t xml:space="preserve">Figure </w:t>
                            </w:r>
                            <w:r w:rsidRPr="006A251A">
                              <w:rPr>
                                <w:b/>
                                <w:bCs/>
                                <w:i w:val="0"/>
                                <w:iCs w:val="0"/>
                                <w:color w:val="000000" w:themeColor="text1"/>
                              </w:rPr>
                              <w:t>S</w:t>
                            </w:r>
                            <w:r w:rsidR="00D10BEE" w:rsidRPr="00D033CF">
                              <w:rPr>
                                <w:b/>
                                <w:bCs/>
                                <w:i w:val="0"/>
                                <w:iCs w:val="0"/>
                                <w:color w:val="000000" w:themeColor="text1"/>
                              </w:rPr>
                              <w:t>1</w:t>
                            </w:r>
                            <w:r w:rsidR="00D10BEE">
                              <w:rPr>
                                <w:b/>
                                <w:bCs/>
                                <w:i w:val="0"/>
                                <w:iCs w:val="0"/>
                                <w:color w:val="000000" w:themeColor="text1"/>
                              </w:rPr>
                              <w:t>0</w:t>
                            </w:r>
                            <w:r>
                              <w:rPr>
                                <w:b/>
                                <w:bCs/>
                                <w:i w:val="0"/>
                                <w:iCs w:val="0"/>
                                <w:color w:val="000000" w:themeColor="text1"/>
                              </w:rPr>
                              <w:t>:</w:t>
                            </w:r>
                            <w:r>
                              <w:rPr>
                                <w:i w:val="0"/>
                                <w:iCs w:val="0"/>
                                <w:color w:val="000000" w:themeColor="text1"/>
                              </w:rPr>
                              <w:t xml:space="preserve"> Representative semi-preparative chromatogram of [</w:t>
                            </w:r>
                            <w:r>
                              <w:rPr>
                                <w:i w:val="0"/>
                                <w:iCs w:val="0"/>
                                <w:color w:val="000000" w:themeColor="text1"/>
                                <w:vertAlign w:val="superscript"/>
                              </w:rPr>
                              <w:t>18</w:t>
                            </w:r>
                            <w:r>
                              <w:rPr>
                                <w:i w:val="0"/>
                                <w:iCs w:val="0"/>
                                <w:color w:val="000000" w:themeColor="text1"/>
                              </w:rPr>
                              <w:t xml:space="preserve">F]Olaparib using an IBA Synthera module. </w:t>
                            </w:r>
                          </w:p>
                          <w:p w14:paraId="4558C01D" w14:textId="77777777" w:rsidR="00876440" w:rsidRPr="00CD1BE9" w:rsidRDefault="00876440" w:rsidP="00C54241">
                            <w:pPr>
                              <w:pStyle w:val="Caption"/>
                              <w:jc w:val="left"/>
                              <w:rPr>
                                <w:i w:val="0"/>
                                <w:iCs w:val="0"/>
                                <w:noProof/>
                                <w:color w:val="000000" w:themeColor="text1"/>
                                <w:szCs w:val="22"/>
                              </w:rPr>
                            </w:pPr>
                            <w:r>
                              <w:rPr>
                                <w:i w:val="0"/>
                                <w:iCs w:val="0"/>
                                <w:color w:val="000000" w:themeColor="text1"/>
                              </w:rPr>
                              <w:t xml:space="preserve"> (A) radioactivity chromatogram and (B) UV chromatogram.  The product eluted at around 19 min.</w:t>
                            </w:r>
                          </w:p>
                          <w:p w14:paraId="78CF051A" w14:textId="77777777" w:rsidR="00876440" w:rsidRDefault="00876440"/>
                          <w:p w14:paraId="7CDDEF9D" w14:textId="42A8306F" w:rsidR="00876440" w:rsidRDefault="000C55FE">
                            <w:r>
                              <w:rPr>
                                <w:noProof/>
                              </w:rPr>
                              <w:drawing>
                                <wp:inline distT="0" distB="0" distL="0" distR="0" wp14:anchorId="13210106" wp14:editId="310908ED">
                                  <wp:extent cx="5189220" cy="1769110"/>
                                  <wp:effectExtent l="0" t="0" r="0" b="0"/>
                                  <wp:docPr id="11" name="Picture 34"/>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11"/>
                                          <pic:cNvPicPr>
                                            <a:picLocks noChangeAspect="1" noChangeArrowheads="1"/>
                                          </pic:cNvPicPr>
                                        </pic:nvPicPr>
                                        <pic:blipFill>
                                          <a:blip r:embed="rId40">
                                            <a:extLst>
                                              <a:ext uri="{28A0092B-C50C-407E-A947-70E740481C1C}">
                                                <a14:useLocalDpi xmlns:a14="http://schemas.microsoft.com/office/drawing/2010/main" val="0"/>
                                              </a:ext>
                                            </a:extLst>
                                          </a:blip>
                                          <a:srcRect/>
                                          <a:stretch>
                                            <a:fillRect/>
                                          </a:stretch>
                                        </pic:blipFill>
                                        <pic:spPr bwMode="auto">
                                          <a:xfrm>
                                            <a:off x="0" y="0"/>
                                            <a:ext cx="5189220" cy="1769110"/>
                                          </a:xfrm>
                                          <a:prstGeom prst="rect">
                                            <a:avLst/>
                                          </a:prstGeom>
                                          <a:noFill/>
                                          <a:ln>
                                            <a:noFill/>
                                          </a:ln>
                                        </pic:spPr>
                                      </pic:pic>
                                    </a:graphicData>
                                  </a:graphic>
                                </wp:inline>
                              </w:drawing>
                            </w:r>
                          </w:p>
                          <w:p w14:paraId="1A5690C6" w14:textId="77777777" w:rsidR="00876440" w:rsidRPr="00EB6429" w:rsidRDefault="00876440" w:rsidP="00104BA4">
                            <w:pPr>
                              <w:pStyle w:val="Caption"/>
                              <w:rPr>
                                <w:i w:val="0"/>
                                <w:iCs w:val="0"/>
                              </w:rPr>
                            </w:pPr>
                            <w:r w:rsidRPr="00BB4D1F">
                              <w:rPr>
                                <w:b/>
                                <w:bCs/>
                                <w:i w:val="0"/>
                                <w:iCs w:val="0"/>
                                <w:color w:val="000000" w:themeColor="text1"/>
                              </w:rPr>
                              <w:t>Scheme S</w:t>
                            </w:r>
                            <w:r>
                              <w:rPr>
                                <w:b/>
                                <w:bCs/>
                                <w:i w:val="0"/>
                                <w:iCs w:val="0"/>
                                <w:color w:val="000000" w:themeColor="text1"/>
                              </w:rPr>
                              <w:t xml:space="preserve">3: </w:t>
                            </w:r>
                            <w:r>
                              <w:rPr>
                                <w:i w:val="0"/>
                                <w:iCs w:val="0"/>
                                <w:color w:val="000000" w:themeColor="text1"/>
                              </w:rPr>
                              <w:t xml:space="preserve">The radiosynthesis of </w:t>
                            </w:r>
                            <w:r w:rsidRPr="00502FCD">
                              <w:rPr>
                                <w:i w:val="0"/>
                                <w:iCs w:val="0"/>
                              </w:rPr>
                              <w:t>[</w:t>
                            </w:r>
                            <w:r w:rsidRPr="00502FCD">
                              <w:rPr>
                                <w:i w:val="0"/>
                                <w:iCs w:val="0"/>
                                <w:vertAlign w:val="superscript"/>
                              </w:rPr>
                              <w:t>18</w:t>
                            </w:r>
                            <w:r w:rsidRPr="00502FCD">
                              <w:rPr>
                                <w:i w:val="0"/>
                                <w:iCs w:val="0"/>
                              </w:rPr>
                              <w:t>F]Olaparib</w:t>
                            </w:r>
                            <w:r>
                              <w:rPr>
                                <w:i w:val="0"/>
                                <w:iCs w:val="0"/>
                              </w:rPr>
                              <w:t xml:space="preserve"> utilized a copper mediated radiofluorination.</w:t>
                            </w:r>
                          </w:p>
                          <w:p w14:paraId="05FCAC43" w14:textId="77777777" w:rsidR="00876440" w:rsidRDefault="00876440"/>
                          <w:p w14:paraId="4BB8D5BD" w14:textId="77777777" w:rsidR="00876440" w:rsidRDefault="00876440">
                            <w:r>
                              <w:rPr>
                                <w:noProof/>
                              </w:rPr>
                              <w:drawing>
                                <wp:inline distT="0" distB="0" distL="0" distR="0" wp14:anchorId="2E074F95" wp14:editId="3544C5B2">
                                  <wp:extent cx="5486400" cy="4357962"/>
                                  <wp:effectExtent l="0" t="0" r="0" b="5080"/>
                                  <wp:docPr id="2136812842" name="Picture 1" descr="A graph of a radio wave&#10;&#10;AI-generated content may be incorrect."/>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1149138231" name="Picture 1" descr="A graph of a radio wave&#10;&#10;AI-generated content may be incorrect."/>
                                          <pic:cNvPicPr>
                                            <a:picLocks noChangeAspect="1"/>
                                          </pic:cNvPicPr>
                                        </pic:nvPicPr>
                                        <pic:blipFill rotWithShape="1">
                                          <a:blip r:embed="rId34" cstate="print">
                                            <a:extLst>
                                              <a:ext uri="{28A0092B-C50C-407E-A947-70E740481C1C}">
                                                <a14:useLocalDpi xmlns:a14="http://schemas.microsoft.com/office/drawing/2010/main" val="0"/>
                                              </a:ext>
                                            </a:extLst>
                                          </a:blip>
                                          <a:srcRect r="3480"/>
                                          <a:stretch>
                                            <a:fillRect/>
                                          </a:stretch>
                                        </pic:blipFill>
                                        <pic:spPr bwMode="auto">
                                          <a:xfrm>
                                            <a:off x="0" y="0"/>
                                            <a:ext cx="5486400" cy="4357962"/>
                                          </a:xfrm>
                                          <a:prstGeom prst="rect">
                                            <a:avLst/>
                                          </a:prstGeom>
                                          <a:noFill/>
                                          <a:ln>
                                            <a:noFill/>
                                          </a:ln>
                                          <a:extLst>
                                            <a:ext uri="{53640926-AAD7-44D8-BBD7-CCE9431645EC}">
                                              <a14:shadowObscured xmlns:a14="http://schemas.microsoft.com/office/drawing/2010/main"/>
                                            </a:ext>
                                          </a:extLst>
                                        </pic:spPr>
                                      </pic:pic>
                                    </a:graphicData>
                                  </a:graphic>
                                </wp:inline>
                              </w:drawing>
                            </w:r>
                          </w:p>
                          <w:p w14:paraId="0CECA135" w14:textId="77777777" w:rsidR="00876440" w:rsidRPr="0021726A" w:rsidRDefault="00876440" w:rsidP="00E261F3">
                            <w:pPr>
                              <w:pStyle w:val="Caption"/>
                              <w:jc w:val="left"/>
                              <w:rPr>
                                <w:i w:val="0"/>
                                <w:iCs w:val="0"/>
                                <w:color w:val="000000" w:themeColor="text1"/>
                              </w:rPr>
                            </w:pPr>
                            <w:r w:rsidRPr="00F254BB">
                              <w:rPr>
                                <w:b/>
                                <w:bCs/>
                                <w:i w:val="0"/>
                                <w:iCs w:val="0"/>
                                <w:color w:val="000000" w:themeColor="text1"/>
                              </w:rPr>
                              <w:t>Figure S</w:t>
                            </w:r>
                            <w:r w:rsidR="00016710">
                              <w:rPr>
                                <w:b/>
                                <w:bCs/>
                                <w:i w:val="0"/>
                                <w:iCs w:val="0"/>
                                <w:color w:val="000000" w:themeColor="text1"/>
                              </w:rPr>
                              <w:t>9</w:t>
                            </w:r>
                            <w:r>
                              <w:rPr>
                                <w:b/>
                                <w:bCs/>
                                <w:color w:val="000000" w:themeColor="text1"/>
                              </w:rPr>
                              <w:t xml:space="preserve">: </w:t>
                            </w:r>
                            <w:r w:rsidRPr="009D542A">
                              <w:rPr>
                                <w:i w:val="0"/>
                                <w:iCs w:val="0"/>
                                <w:color w:val="000000" w:themeColor="text1"/>
                              </w:rPr>
                              <w:t xml:space="preserve">Representative </w:t>
                            </w:r>
                            <w:r>
                              <w:rPr>
                                <w:i w:val="0"/>
                                <w:iCs w:val="0"/>
                                <w:color w:val="000000" w:themeColor="text1"/>
                              </w:rPr>
                              <w:t>a</w:t>
                            </w:r>
                            <w:r w:rsidRPr="00E7547B">
                              <w:rPr>
                                <w:i w:val="0"/>
                                <w:iCs w:val="0"/>
                                <w:color w:val="000000" w:themeColor="text1"/>
                              </w:rPr>
                              <w:t>nalytical analysis of</w:t>
                            </w:r>
                            <w:r>
                              <w:rPr>
                                <w:b/>
                                <w:bCs/>
                                <w:color w:val="000000" w:themeColor="text1"/>
                              </w:rPr>
                              <w:t xml:space="preserve"> </w:t>
                            </w:r>
                            <w:r>
                              <w:rPr>
                                <w:i w:val="0"/>
                                <w:iCs w:val="0"/>
                                <w:color w:val="000000" w:themeColor="text1"/>
                              </w:rPr>
                              <w:t>[</w:t>
                            </w:r>
                            <w:r>
                              <w:rPr>
                                <w:i w:val="0"/>
                                <w:iCs w:val="0"/>
                                <w:color w:val="000000" w:themeColor="text1"/>
                                <w:vertAlign w:val="superscript"/>
                              </w:rPr>
                              <w:t>11</w:t>
                            </w:r>
                            <w:r>
                              <w:rPr>
                                <w:i w:val="0"/>
                                <w:iCs w:val="0"/>
                                <w:color w:val="000000" w:themeColor="text1"/>
                              </w:rPr>
                              <w:t xml:space="preserve">C]Niraparib, using UPLC. The radiochemical purity of the preparation was </w:t>
                            </w:r>
                            <w:r>
                              <w:rPr>
                                <w:rFonts w:cs="Arial"/>
                                <w:i w:val="0"/>
                                <w:iCs w:val="0"/>
                                <w:color w:val="000000" w:themeColor="text1"/>
                              </w:rPr>
                              <w:t>≥</w:t>
                            </w:r>
                            <w:r>
                              <w:rPr>
                                <w:i w:val="0"/>
                                <w:iCs w:val="0"/>
                                <w:color w:val="000000" w:themeColor="text1"/>
                              </w:rPr>
                              <w:t xml:space="preserve"> 95%. (A) radioactivity chromatogram and (B) UV-chromatogram.</w:t>
                            </w:r>
                          </w:p>
                          <w:p w14:paraId="6CF13728" w14:textId="77777777" w:rsidR="00876440" w:rsidRDefault="00876440"/>
                          <w:p w14:paraId="143428E2" w14:textId="77777777" w:rsidR="00876440" w:rsidRPr="00CD1BE9" w:rsidRDefault="00876440" w:rsidP="000C6CB0">
                            <w:pPr>
                              <w:pStyle w:val="Caption"/>
                              <w:jc w:val="left"/>
                              <w:rPr>
                                <w:i w:val="0"/>
                                <w:iCs w:val="0"/>
                                <w:noProof/>
                                <w:color w:val="000000" w:themeColor="text1"/>
                                <w:szCs w:val="22"/>
                              </w:rPr>
                            </w:pPr>
                            <w:r w:rsidRPr="00CD1BE9">
                              <w:rPr>
                                <w:b/>
                                <w:bCs/>
                                <w:i w:val="0"/>
                                <w:iCs w:val="0"/>
                                <w:color w:val="000000" w:themeColor="text1"/>
                              </w:rPr>
                              <w:t xml:space="preserve">Figure </w:t>
                            </w:r>
                            <w:r w:rsidRPr="006A251A">
                              <w:rPr>
                                <w:b/>
                                <w:bCs/>
                                <w:i w:val="0"/>
                                <w:iCs w:val="0"/>
                                <w:color w:val="000000" w:themeColor="text1"/>
                              </w:rPr>
                              <w:t>S</w:t>
                            </w:r>
                            <w:r w:rsidR="00016710" w:rsidRPr="006A251A">
                              <w:rPr>
                                <w:b/>
                                <w:bCs/>
                                <w:i w:val="0"/>
                                <w:iCs w:val="0"/>
                                <w:color w:val="000000" w:themeColor="text1"/>
                              </w:rPr>
                              <w:t>8</w:t>
                            </w:r>
                            <w:r>
                              <w:rPr>
                                <w:b/>
                                <w:bCs/>
                                <w:i w:val="0"/>
                                <w:iCs w:val="0"/>
                                <w:color w:val="000000" w:themeColor="text1"/>
                              </w:rPr>
                              <w:t>:</w:t>
                            </w:r>
                            <w:r>
                              <w:rPr>
                                <w:i w:val="0"/>
                                <w:iCs w:val="0"/>
                                <w:color w:val="000000" w:themeColor="text1"/>
                              </w:rPr>
                              <w:t xml:space="preserve"> Representative semi-preparative chromatogram of [</w:t>
                            </w:r>
                            <w:r>
                              <w:rPr>
                                <w:i w:val="0"/>
                                <w:iCs w:val="0"/>
                                <w:color w:val="000000" w:themeColor="text1"/>
                                <w:vertAlign w:val="superscript"/>
                              </w:rPr>
                              <w:t>11</w:t>
                            </w:r>
                            <w:r>
                              <w:rPr>
                                <w:i w:val="0"/>
                                <w:iCs w:val="0"/>
                                <w:color w:val="000000" w:themeColor="text1"/>
                              </w:rPr>
                              <w:t xml:space="preserve">C]niraparib using a Synthra HCN Plus module. </w:t>
                            </w:r>
                          </w:p>
                          <w:p w14:paraId="30112784" w14:textId="77777777" w:rsidR="00876440" w:rsidRPr="00CD1BE9" w:rsidRDefault="00876440" w:rsidP="000C6CB0">
                            <w:pPr>
                              <w:pStyle w:val="Caption"/>
                              <w:jc w:val="left"/>
                              <w:rPr>
                                <w:i w:val="0"/>
                                <w:iCs w:val="0"/>
                                <w:noProof/>
                                <w:color w:val="000000" w:themeColor="text1"/>
                                <w:szCs w:val="22"/>
                              </w:rPr>
                            </w:pPr>
                            <w:r>
                              <w:rPr>
                                <w:i w:val="0"/>
                                <w:iCs w:val="0"/>
                                <w:color w:val="000000" w:themeColor="text1"/>
                              </w:rPr>
                              <w:t xml:space="preserve"> (A) UV chromatogram and (B) radioactivity chromatogram.  The product eluted at around 8 min.</w:t>
                            </w:r>
                          </w:p>
                          <w:p w14:paraId="1D25BC63" w14:textId="77777777" w:rsidR="00876440" w:rsidRDefault="00876440" w:rsidP="000C6CB0">
                            <w:pPr>
                              <w:jc w:val="left"/>
                            </w:pPr>
                          </w:p>
                          <w:p w14:paraId="79CEF905" w14:textId="77777777" w:rsidR="00876440" w:rsidRDefault="00876440">
                            <w:r w:rsidRPr="003E1D17">
                              <w:rPr>
                                <w:noProof/>
                              </w:rPr>
                              <w:drawing>
                                <wp:inline distT="0" distB="0" distL="0" distR="0" wp14:anchorId="0A94814C" wp14:editId="122C3630">
                                  <wp:extent cx="3518341" cy="3840480"/>
                                  <wp:effectExtent l="0" t="0" r="6350" b="7620"/>
                                  <wp:docPr id="908652637" name="Picture 1"/>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27"/>
                                          <pic:cNvPicPr>
                                            <a:picLocks noChangeAspect="1" noChangeArrowheads="1"/>
                                          </pic:cNvPicPr>
                                        </pic:nvPicPr>
                                        <pic:blipFill>
                                          <a:blip r:embed="rId33">
                                            <a:extLst>
                                              <a:ext uri="{28A0092B-C50C-407E-A947-70E740481C1C}">
                                                <a14:useLocalDpi xmlns:a14="http://schemas.microsoft.com/office/drawing/2010/main" val="0"/>
                                              </a:ext>
                                            </a:extLst>
                                          </a:blip>
                                          <a:srcRect/>
                                          <a:stretch>
                                            <a:fillRect/>
                                          </a:stretch>
                                        </pic:blipFill>
                                        <pic:spPr bwMode="auto">
                                          <a:xfrm>
                                            <a:off x="0" y="0"/>
                                            <a:ext cx="3518341" cy="3840480"/>
                                          </a:xfrm>
                                          <a:prstGeom prst="rect">
                                            <a:avLst/>
                                          </a:prstGeom>
                                          <a:noFill/>
                                          <a:ln>
                                            <a:noFill/>
                                          </a:ln>
                                        </pic:spPr>
                                      </pic:pic>
                                    </a:graphicData>
                                  </a:graphic>
                                </wp:inline>
                              </w:drawing>
                            </w:r>
                          </w:p>
                          <w:p w14:paraId="15630161" w14:textId="77777777" w:rsidR="003C2A90" w:rsidRDefault="003C2A90" w:rsidP="003C2A90">
                            <w:r>
                              <w:rPr>
                                <w:noProof/>
                              </w:rPr>
                              <w:drawing>
                                <wp:inline distT="0" distB="0" distL="0" distR="0" wp14:anchorId="17544A6B" wp14:editId="17B7AADD">
                                  <wp:extent cx="5734050" cy="2462530"/>
                                  <wp:effectExtent l="0" t="0" r="0" b="0"/>
                                  <wp:docPr id="1101934693" name="Picture 1" descr="A diagram of a machine&#10;&#10;AI-generated content may be incorrect."/>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682034047" name="Picture 1" descr="A diagram of a machine&#10;&#10;AI-generated content may be incorrect."/>
                                          <pic:cNvPicPr>
                                            <a:picLocks noChangeAspect="1" noChangeArrowheads="1"/>
                                          </pic:cNvPicPr>
                                        </pic:nvPicPr>
                                        <pic:blipFill>
                                          <a:blip r:embed="rId32">
                                            <a:extLst>
                                              <a:ext uri="{28A0092B-C50C-407E-A947-70E740481C1C}">
                                                <a14:useLocalDpi xmlns:a14="http://schemas.microsoft.com/office/drawing/2010/main" val="0"/>
                                              </a:ext>
                                            </a:extLst>
                                          </a:blip>
                                          <a:srcRect/>
                                          <a:stretch>
                                            <a:fillRect/>
                                          </a:stretch>
                                        </pic:blipFill>
                                        <pic:spPr bwMode="auto">
                                          <a:xfrm>
                                            <a:off x="0" y="0"/>
                                            <a:ext cx="5734050" cy="2462530"/>
                                          </a:xfrm>
                                          <a:prstGeom prst="rect">
                                            <a:avLst/>
                                          </a:prstGeom>
                                          <a:noFill/>
                                          <a:ln>
                                            <a:noFill/>
                                          </a:ln>
                                        </pic:spPr>
                                      </pic:pic>
                                    </a:graphicData>
                                  </a:graphic>
                                </wp:inline>
                              </w:drawing>
                            </w:r>
                          </w:p>
                          <w:p w14:paraId="12389599" w14:textId="77777777" w:rsidR="003C2A90" w:rsidRDefault="003C2A90" w:rsidP="003C2A90"/>
                          <w:p w14:paraId="1FCFBA44" w14:textId="77777777" w:rsidR="003C2A90" w:rsidRPr="00CD1BE9" w:rsidRDefault="003C2A90" w:rsidP="003C2A90">
                            <w:pPr>
                              <w:pStyle w:val="Caption"/>
                              <w:jc w:val="left"/>
                              <w:rPr>
                                <w:i w:val="0"/>
                                <w:iCs w:val="0"/>
                                <w:noProof/>
                                <w:color w:val="000000" w:themeColor="text1"/>
                                <w:szCs w:val="22"/>
                              </w:rPr>
                            </w:pPr>
                            <w:r w:rsidRPr="00CD1BE9">
                              <w:rPr>
                                <w:b/>
                                <w:bCs/>
                                <w:i w:val="0"/>
                                <w:iCs w:val="0"/>
                                <w:color w:val="000000" w:themeColor="text1"/>
                              </w:rPr>
                              <w:t xml:space="preserve">Figure </w:t>
                            </w:r>
                            <w:r w:rsidRPr="006A251A">
                              <w:rPr>
                                <w:b/>
                                <w:bCs/>
                                <w:i w:val="0"/>
                                <w:iCs w:val="0"/>
                                <w:color w:val="000000" w:themeColor="text1"/>
                              </w:rPr>
                              <w:t>S</w:t>
                            </w:r>
                            <w:r w:rsidR="00016710" w:rsidRPr="006A251A">
                              <w:rPr>
                                <w:b/>
                                <w:bCs/>
                                <w:i w:val="0"/>
                                <w:iCs w:val="0"/>
                                <w:color w:val="000000" w:themeColor="text1"/>
                              </w:rPr>
                              <w:t>7</w:t>
                            </w:r>
                            <w:r>
                              <w:rPr>
                                <w:b/>
                                <w:bCs/>
                                <w:i w:val="0"/>
                                <w:iCs w:val="0"/>
                                <w:color w:val="000000" w:themeColor="text1"/>
                              </w:rPr>
                              <w:t>:</w:t>
                            </w:r>
                            <w:r>
                              <w:rPr>
                                <w:i w:val="0"/>
                                <w:iCs w:val="0"/>
                                <w:color w:val="000000" w:themeColor="text1"/>
                              </w:rPr>
                              <w:t xml:space="preserve"> Synthesis layout of [</w:t>
                            </w:r>
                            <w:r>
                              <w:rPr>
                                <w:i w:val="0"/>
                                <w:iCs w:val="0"/>
                                <w:color w:val="000000" w:themeColor="text1"/>
                                <w:vertAlign w:val="superscript"/>
                              </w:rPr>
                              <w:t>11</w:t>
                            </w:r>
                            <w:r>
                              <w:rPr>
                                <w:i w:val="0"/>
                                <w:iCs w:val="0"/>
                                <w:color w:val="000000" w:themeColor="text1"/>
                              </w:rPr>
                              <w:t xml:space="preserve">C]Niraparib on Synthra HCN Plus module. </w:t>
                            </w:r>
                          </w:p>
                        </w:txbxContent>
                      </v:textbox>
                    </v:shape>
                  </w:pict>
                </mc:Fallback>
              </mc:AlternateContent>
            </w:r>
          </w:p>
        </w:tc>
        <w:tc>
          <w:tcPr>
            <w:tcW w:w="1934" w:type="dxa"/>
            <w:noWrap/>
            <w:hideMark/>
          </w:tcPr>
          <w:p w14:paraId="6EB6DBBB" w14:textId="77777777" w:rsidR="002224CA" w:rsidRPr="00564D72" w:rsidRDefault="002224CA" w:rsidP="00876440">
            <w:pPr>
              <w:contextualSpacing w:val="0"/>
              <w:jc w:val="center"/>
              <w:cnfStyle w:val="100000000000" w:firstRow="1"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NHP-4</w:t>
            </w:r>
          </w:p>
        </w:tc>
      </w:tr>
      <w:tr w:rsidR="002224CA" w:rsidRPr="00564D72" w14:paraId="2453D4BE" w14:textId="77777777" w:rsidTr="001458D7">
        <w:trPr>
          <w:cnfStyle w:val="000000100000" w:firstRow="0" w:lastRow="0" w:firstColumn="0" w:lastColumn="0" w:oddVBand="0" w:evenVBand="0" w:oddHBand="1" w:evenHBand="0" w:firstRowFirstColumn="0" w:firstRowLastColumn="0" w:lastRowFirstColumn="0" w:lastRowLastColumn="0"/>
          <w:trHeight w:val="246"/>
          <w:jc w:val="center"/>
        </w:trPr>
        <w:tc>
          <w:tcPr>
            <w:cnfStyle w:val="001000000000" w:firstRow="0" w:lastRow="0" w:firstColumn="1" w:lastColumn="0" w:oddVBand="0" w:evenVBand="0" w:oddHBand="0" w:evenHBand="0" w:firstRowFirstColumn="0" w:firstRowLastColumn="0" w:lastRowFirstColumn="0" w:lastRowLastColumn="0"/>
            <w:tcW w:w="1301" w:type="dxa"/>
            <w:noWrap/>
            <w:vAlign w:val="center"/>
            <w:hideMark/>
          </w:tcPr>
          <w:p w14:paraId="5FA5CDE9" w14:textId="77777777" w:rsidR="002224CA" w:rsidRPr="00564D72" w:rsidRDefault="002224CA" w:rsidP="00876440">
            <w:pPr>
              <w:contextualSpacing w:val="0"/>
              <w:jc w:val="left"/>
              <w:rPr>
                <w:rFonts w:eastAsia="Times New Roman" w:cs="Arial"/>
                <w:b w:val="0"/>
                <w:color w:val="000000"/>
                <w:kern w:val="0"/>
                <w:sz w:val="20"/>
                <w:szCs w:val="20"/>
                <w14:ligatures w14:val="none"/>
              </w:rPr>
            </w:pPr>
            <w:r w:rsidRPr="00564D72">
              <w:rPr>
                <w:rFonts w:eastAsia="Times New Roman" w:cs="Arial"/>
                <w:b w:val="0"/>
                <w:color w:val="000000"/>
                <w:kern w:val="0"/>
                <w:sz w:val="20"/>
                <w:szCs w:val="20"/>
                <w14:ligatures w14:val="none"/>
              </w:rPr>
              <w:t>Age (Year)</w:t>
            </w:r>
          </w:p>
        </w:tc>
        <w:tc>
          <w:tcPr>
            <w:tcW w:w="1934" w:type="dxa"/>
            <w:noWrap/>
            <w:vAlign w:val="center"/>
            <w:hideMark/>
          </w:tcPr>
          <w:p w14:paraId="76D95C5A" w14:textId="77777777" w:rsidR="002224CA" w:rsidRPr="00564D72" w:rsidRDefault="002224CA" w:rsidP="00876440">
            <w:pPr>
              <w:contextualSpacing w:val="0"/>
              <w:jc w:val="center"/>
              <w:cnfStyle w:val="000000100000" w:firstRow="0" w:lastRow="0" w:firstColumn="0" w:lastColumn="0" w:oddVBand="0" w:evenVBand="0" w:oddHBand="1"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8</w:t>
            </w:r>
          </w:p>
        </w:tc>
        <w:tc>
          <w:tcPr>
            <w:tcW w:w="1934" w:type="dxa"/>
            <w:noWrap/>
            <w:vAlign w:val="center"/>
            <w:hideMark/>
          </w:tcPr>
          <w:p w14:paraId="0BB8DA71" w14:textId="77777777" w:rsidR="002224CA" w:rsidRPr="00564D72" w:rsidRDefault="002224CA" w:rsidP="00876440">
            <w:pPr>
              <w:contextualSpacing w:val="0"/>
              <w:jc w:val="center"/>
              <w:cnfStyle w:val="000000100000" w:firstRow="0" w:lastRow="0" w:firstColumn="0" w:lastColumn="0" w:oddVBand="0" w:evenVBand="0" w:oddHBand="1"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8</w:t>
            </w:r>
          </w:p>
        </w:tc>
        <w:tc>
          <w:tcPr>
            <w:tcW w:w="1934" w:type="dxa"/>
            <w:noWrap/>
            <w:vAlign w:val="center"/>
            <w:hideMark/>
          </w:tcPr>
          <w:p w14:paraId="4DA0CA56" w14:textId="77777777" w:rsidR="002224CA" w:rsidRPr="00564D72" w:rsidRDefault="002224CA" w:rsidP="00876440">
            <w:pPr>
              <w:contextualSpacing w:val="0"/>
              <w:jc w:val="center"/>
              <w:cnfStyle w:val="000000100000" w:firstRow="0" w:lastRow="0" w:firstColumn="0" w:lastColumn="0" w:oddVBand="0" w:evenVBand="0" w:oddHBand="1"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9</w:t>
            </w:r>
          </w:p>
        </w:tc>
        <w:tc>
          <w:tcPr>
            <w:tcW w:w="1934" w:type="dxa"/>
            <w:noWrap/>
            <w:vAlign w:val="center"/>
            <w:hideMark/>
          </w:tcPr>
          <w:p w14:paraId="2C7F224E" w14:textId="77777777" w:rsidR="002224CA" w:rsidRPr="00564D72" w:rsidRDefault="002224CA" w:rsidP="00876440">
            <w:pPr>
              <w:contextualSpacing w:val="0"/>
              <w:jc w:val="center"/>
              <w:cnfStyle w:val="000000100000" w:firstRow="0" w:lastRow="0" w:firstColumn="0" w:lastColumn="0" w:oddVBand="0" w:evenVBand="0" w:oddHBand="1"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10</w:t>
            </w:r>
          </w:p>
        </w:tc>
      </w:tr>
      <w:tr w:rsidR="002224CA" w:rsidRPr="00564D72" w14:paraId="3E1740D3" w14:textId="77777777" w:rsidTr="001458D7">
        <w:trPr>
          <w:trHeight w:val="308"/>
          <w:jc w:val="center"/>
        </w:trPr>
        <w:tc>
          <w:tcPr>
            <w:cnfStyle w:val="001000000000" w:firstRow="0" w:lastRow="0" w:firstColumn="1" w:lastColumn="0" w:oddVBand="0" w:evenVBand="0" w:oddHBand="0" w:evenHBand="0" w:firstRowFirstColumn="0" w:firstRowLastColumn="0" w:lastRowFirstColumn="0" w:lastRowLastColumn="0"/>
            <w:tcW w:w="1301" w:type="dxa"/>
            <w:noWrap/>
            <w:vAlign w:val="center"/>
            <w:hideMark/>
          </w:tcPr>
          <w:p w14:paraId="3F153EA9" w14:textId="77777777" w:rsidR="002224CA" w:rsidRPr="00564D72" w:rsidRDefault="002224CA" w:rsidP="00876440">
            <w:pPr>
              <w:contextualSpacing w:val="0"/>
              <w:jc w:val="left"/>
              <w:rPr>
                <w:rFonts w:eastAsia="Times New Roman" w:cs="Arial"/>
                <w:b w:val="0"/>
                <w:color w:val="000000"/>
                <w:kern w:val="0"/>
                <w:sz w:val="20"/>
                <w:szCs w:val="20"/>
                <w14:ligatures w14:val="none"/>
              </w:rPr>
            </w:pPr>
            <w:r w:rsidRPr="00564D72">
              <w:rPr>
                <w:rFonts w:eastAsia="Times New Roman" w:cs="Arial"/>
                <w:b w:val="0"/>
                <w:color w:val="000000"/>
                <w:kern w:val="0"/>
                <w:sz w:val="20"/>
                <w:szCs w:val="20"/>
                <w14:ligatures w14:val="none"/>
              </w:rPr>
              <w:t>First scan</w:t>
            </w:r>
          </w:p>
        </w:tc>
        <w:tc>
          <w:tcPr>
            <w:tcW w:w="1934" w:type="dxa"/>
            <w:noWrap/>
            <w:vAlign w:val="center"/>
            <w:hideMark/>
          </w:tcPr>
          <w:p w14:paraId="2D11B7BB" w14:textId="77777777" w:rsidR="002224CA" w:rsidRPr="00564D72" w:rsidRDefault="002224CA" w:rsidP="00876440">
            <w:pPr>
              <w:contextualSpacing w:val="0"/>
              <w:jc w:val="center"/>
              <w:cnfStyle w:val="000000000000" w:firstRow="0"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w:t>
            </w:r>
            <w:r w:rsidRPr="00564D72">
              <w:rPr>
                <w:rFonts w:eastAsia="Times New Roman" w:cs="Arial"/>
                <w:color w:val="000000"/>
                <w:kern w:val="0"/>
                <w:sz w:val="20"/>
                <w:szCs w:val="20"/>
                <w:vertAlign w:val="superscript"/>
                <w14:ligatures w14:val="none"/>
              </w:rPr>
              <w:t>11</w:t>
            </w:r>
            <w:r w:rsidRPr="00564D72">
              <w:rPr>
                <w:rFonts w:eastAsia="Times New Roman" w:cs="Arial"/>
                <w:color w:val="000000"/>
                <w:kern w:val="0"/>
                <w:sz w:val="20"/>
                <w:szCs w:val="20"/>
                <w14:ligatures w14:val="none"/>
              </w:rPr>
              <w:t>C]Niraparib</w:t>
            </w:r>
          </w:p>
        </w:tc>
        <w:tc>
          <w:tcPr>
            <w:tcW w:w="1934" w:type="dxa"/>
            <w:noWrap/>
            <w:vAlign w:val="center"/>
            <w:hideMark/>
          </w:tcPr>
          <w:p w14:paraId="1BC24EB6" w14:textId="77777777" w:rsidR="002224CA" w:rsidRPr="00564D72" w:rsidRDefault="002224CA" w:rsidP="00876440">
            <w:pPr>
              <w:contextualSpacing w:val="0"/>
              <w:jc w:val="center"/>
              <w:cnfStyle w:val="000000000000" w:firstRow="0"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w:t>
            </w:r>
            <w:r w:rsidRPr="00564D72">
              <w:rPr>
                <w:rFonts w:eastAsia="Times New Roman" w:cs="Arial"/>
                <w:color w:val="000000"/>
                <w:kern w:val="0"/>
                <w:sz w:val="20"/>
                <w:szCs w:val="20"/>
                <w:vertAlign w:val="superscript"/>
                <w14:ligatures w14:val="none"/>
              </w:rPr>
              <w:t>11</w:t>
            </w:r>
            <w:r w:rsidRPr="00564D72">
              <w:rPr>
                <w:rFonts w:eastAsia="Times New Roman" w:cs="Arial"/>
                <w:color w:val="000000"/>
                <w:kern w:val="0"/>
                <w:sz w:val="20"/>
                <w:szCs w:val="20"/>
                <w14:ligatures w14:val="none"/>
              </w:rPr>
              <w:t>C]Niraparib</w:t>
            </w:r>
          </w:p>
        </w:tc>
        <w:tc>
          <w:tcPr>
            <w:tcW w:w="1934" w:type="dxa"/>
            <w:noWrap/>
            <w:vAlign w:val="center"/>
            <w:hideMark/>
          </w:tcPr>
          <w:p w14:paraId="0852646D" w14:textId="77777777" w:rsidR="002224CA" w:rsidRPr="00564D72" w:rsidRDefault="002224CA" w:rsidP="00876440">
            <w:pPr>
              <w:contextualSpacing w:val="0"/>
              <w:jc w:val="center"/>
              <w:cnfStyle w:val="000000000000" w:firstRow="0"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w:t>
            </w:r>
            <w:r w:rsidRPr="00564D72">
              <w:rPr>
                <w:rFonts w:eastAsia="Times New Roman" w:cs="Arial"/>
                <w:color w:val="000000"/>
                <w:kern w:val="0"/>
                <w:sz w:val="20"/>
                <w:szCs w:val="20"/>
                <w:vertAlign w:val="superscript"/>
                <w14:ligatures w14:val="none"/>
              </w:rPr>
              <w:t>18</w:t>
            </w:r>
            <w:r w:rsidRPr="00564D72">
              <w:rPr>
                <w:rFonts w:eastAsia="Times New Roman" w:cs="Arial"/>
                <w:color w:val="000000"/>
                <w:kern w:val="0"/>
                <w:sz w:val="20"/>
                <w:szCs w:val="20"/>
                <w14:ligatures w14:val="none"/>
              </w:rPr>
              <w:t>F]Olaparib</w:t>
            </w:r>
          </w:p>
        </w:tc>
        <w:tc>
          <w:tcPr>
            <w:tcW w:w="1934" w:type="dxa"/>
            <w:noWrap/>
            <w:vAlign w:val="center"/>
            <w:hideMark/>
          </w:tcPr>
          <w:p w14:paraId="5BE367F0" w14:textId="77777777" w:rsidR="002224CA" w:rsidRPr="00564D72" w:rsidRDefault="002224CA" w:rsidP="00876440">
            <w:pPr>
              <w:contextualSpacing w:val="0"/>
              <w:jc w:val="center"/>
              <w:cnfStyle w:val="000000000000" w:firstRow="0"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w:t>
            </w:r>
            <w:r w:rsidRPr="00564D72">
              <w:rPr>
                <w:rFonts w:eastAsia="Times New Roman" w:cs="Arial"/>
                <w:color w:val="000000"/>
                <w:kern w:val="0"/>
                <w:sz w:val="20"/>
                <w:szCs w:val="20"/>
                <w:vertAlign w:val="superscript"/>
                <w14:ligatures w14:val="none"/>
              </w:rPr>
              <w:t>18</w:t>
            </w:r>
            <w:r w:rsidRPr="00564D72">
              <w:rPr>
                <w:rFonts w:eastAsia="Times New Roman" w:cs="Arial"/>
                <w:color w:val="000000"/>
                <w:kern w:val="0"/>
                <w:sz w:val="20"/>
                <w:szCs w:val="20"/>
                <w14:ligatures w14:val="none"/>
              </w:rPr>
              <w:t>F]Olaparib</w:t>
            </w:r>
          </w:p>
        </w:tc>
      </w:tr>
      <w:tr w:rsidR="002224CA" w:rsidRPr="00564D72" w14:paraId="25B09EF7" w14:textId="77777777" w:rsidTr="001458D7">
        <w:trPr>
          <w:cnfStyle w:val="000000100000" w:firstRow="0" w:lastRow="0" w:firstColumn="0" w:lastColumn="0" w:oddVBand="0" w:evenVBand="0" w:oddHBand="1" w:evenHBand="0" w:firstRowFirstColumn="0" w:firstRowLastColumn="0" w:lastRowFirstColumn="0" w:lastRowLastColumn="0"/>
          <w:trHeight w:val="308"/>
          <w:jc w:val="center"/>
        </w:trPr>
        <w:tc>
          <w:tcPr>
            <w:cnfStyle w:val="001000000000" w:firstRow="0" w:lastRow="0" w:firstColumn="1" w:lastColumn="0" w:oddVBand="0" w:evenVBand="0" w:oddHBand="0" w:evenHBand="0" w:firstRowFirstColumn="0" w:firstRowLastColumn="0" w:lastRowFirstColumn="0" w:lastRowLastColumn="0"/>
            <w:tcW w:w="1301" w:type="dxa"/>
            <w:noWrap/>
            <w:vAlign w:val="center"/>
            <w:hideMark/>
          </w:tcPr>
          <w:p w14:paraId="1D1EA1F1" w14:textId="77777777" w:rsidR="002224CA" w:rsidRPr="00564D72" w:rsidRDefault="002224CA" w:rsidP="00876440">
            <w:pPr>
              <w:contextualSpacing w:val="0"/>
              <w:jc w:val="left"/>
              <w:rPr>
                <w:rFonts w:eastAsia="Times New Roman" w:cs="Arial"/>
                <w:b w:val="0"/>
                <w:color w:val="000000"/>
                <w:kern w:val="0"/>
                <w:sz w:val="20"/>
                <w:szCs w:val="20"/>
                <w14:ligatures w14:val="none"/>
              </w:rPr>
            </w:pPr>
            <w:r w:rsidRPr="00564D72">
              <w:rPr>
                <w:rFonts w:eastAsia="Times New Roman" w:cs="Arial"/>
                <w:b w:val="0"/>
                <w:color w:val="000000"/>
                <w:kern w:val="0"/>
                <w:sz w:val="20"/>
                <w:szCs w:val="20"/>
                <w14:ligatures w14:val="none"/>
              </w:rPr>
              <w:t>Injection dose (MBq)</w:t>
            </w:r>
          </w:p>
        </w:tc>
        <w:tc>
          <w:tcPr>
            <w:tcW w:w="1934" w:type="dxa"/>
            <w:noWrap/>
            <w:vAlign w:val="center"/>
            <w:hideMark/>
          </w:tcPr>
          <w:p w14:paraId="3B37525F" w14:textId="77777777" w:rsidR="002224CA" w:rsidRPr="00564D72" w:rsidRDefault="002224CA" w:rsidP="00876440">
            <w:pPr>
              <w:contextualSpacing w:val="0"/>
              <w:jc w:val="center"/>
              <w:cnfStyle w:val="000000100000" w:firstRow="0" w:lastRow="0" w:firstColumn="0" w:lastColumn="0" w:oddVBand="0" w:evenVBand="0" w:oddHBand="1"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102.5</w:t>
            </w:r>
          </w:p>
        </w:tc>
        <w:tc>
          <w:tcPr>
            <w:tcW w:w="1934" w:type="dxa"/>
            <w:noWrap/>
            <w:vAlign w:val="center"/>
            <w:hideMark/>
          </w:tcPr>
          <w:p w14:paraId="545FECB7" w14:textId="77777777" w:rsidR="002224CA" w:rsidRPr="00564D72" w:rsidRDefault="002224CA" w:rsidP="00876440">
            <w:pPr>
              <w:contextualSpacing w:val="0"/>
              <w:jc w:val="center"/>
              <w:cnfStyle w:val="000000100000" w:firstRow="0" w:lastRow="0" w:firstColumn="0" w:lastColumn="0" w:oddVBand="0" w:evenVBand="0" w:oddHBand="1"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108.5</w:t>
            </w:r>
          </w:p>
        </w:tc>
        <w:tc>
          <w:tcPr>
            <w:tcW w:w="1934" w:type="dxa"/>
            <w:noWrap/>
            <w:vAlign w:val="center"/>
            <w:hideMark/>
          </w:tcPr>
          <w:p w14:paraId="7F08F906" w14:textId="77777777" w:rsidR="002224CA" w:rsidRPr="00564D72" w:rsidRDefault="002224CA" w:rsidP="00876440">
            <w:pPr>
              <w:contextualSpacing w:val="0"/>
              <w:jc w:val="center"/>
              <w:cnfStyle w:val="000000100000" w:firstRow="0" w:lastRow="0" w:firstColumn="0" w:lastColumn="0" w:oddVBand="0" w:evenVBand="0" w:oddHBand="1"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114.8</w:t>
            </w:r>
          </w:p>
        </w:tc>
        <w:tc>
          <w:tcPr>
            <w:tcW w:w="1934" w:type="dxa"/>
            <w:noWrap/>
            <w:vAlign w:val="center"/>
            <w:hideMark/>
          </w:tcPr>
          <w:p w14:paraId="16466580" w14:textId="77777777" w:rsidR="002224CA" w:rsidRPr="00564D72" w:rsidRDefault="002224CA" w:rsidP="00876440">
            <w:pPr>
              <w:contextualSpacing w:val="0"/>
              <w:jc w:val="center"/>
              <w:cnfStyle w:val="000000100000" w:firstRow="0" w:lastRow="0" w:firstColumn="0" w:lastColumn="0" w:oddVBand="0" w:evenVBand="0" w:oddHBand="1"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115.2</w:t>
            </w:r>
          </w:p>
        </w:tc>
      </w:tr>
      <w:tr w:rsidR="002224CA" w:rsidRPr="00564D72" w14:paraId="52597B3E" w14:textId="77777777" w:rsidTr="001458D7">
        <w:trPr>
          <w:trHeight w:val="308"/>
          <w:jc w:val="center"/>
        </w:trPr>
        <w:tc>
          <w:tcPr>
            <w:cnfStyle w:val="001000000000" w:firstRow="0" w:lastRow="0" w:firstColumn="1" w:lastColumn="0" w:oddVBand="0" w:evenVBand="0" w:oddHBand="0" w:evenHBand="0" w:firstRowFirstColumn="0" w:firstRowLastColumn="0" w:lastRowFirstColumn="0" w:lastRowLastColumn="0"/>
            <w:tcW w:w="1301" w:type="dxa"/>
            <w:noWrap/>
            <w:vAlign w:val="center"/>
            <w:hideMark/>
          </w:tcPr>
          <w:p w14:paraId="03CF3DCE" w14:textId="77777777" w:rsidR="002224CA" w:rsidRPr="00564D72" w:rsidRDefault="002224CA" w:rsidP="00876440">
            <w:pPr>
              <w:contextualSpacing w:val="0"/>
              <w:jc w:val="left"/>
              <w:rPr>
                <w:rFonts w:eastAsia="Times New Roman" w:cs="Arial"/>
                <w:b w:val="0"/>
                <w:color w:val="000000"/>
                <w:kern w:val="0"/>
                <w:sz w:val="20"/>
                <w:szCs w:val="20"/>
                <w14:ligatures w14:val="none"/>
              </w:rPr>
            </w:pPr>
            <w:r w:rsidRPr="00564D72">
              <w:rPr>
                <w:rFonts w:eastAsia="Times New Roman" w:cs="Arial"/>
                <w:b w:val="0"/>
                <w:color w:val="000000"/>
                <w:kern w:val="0"/>
                <w:sz w:val="20"/>
                <w:szCs w:val="20"/>
                <w14:ligatures w14:val="none"/>
              </w:rPr>
              <w:t>Body weight (Kg)</w:t>
            </w:r>
          </w:p>
        </w:tc>
        <w:tc>
          <w:tcPr>
            <w:tcW w:w="1934" w:type="dxa"/>
            <w:noWrap/>
            <w:vAlign w:val="center"/>
            <w:hideMark/>
          </w:tcPr>
          <w:p w14:paraId="4082B3AB" w14:textId="77777777" w:rsidR="002224CA" w:rsidRPr="00564D72" w:rsidRDefault="002224CA" w:rsidP="00876440">
            <w:pPr>
              <w:contextualSpacing w:val="0"/>
              <w:jc w:val="center"/>
              <w:cnfStyle w:val="000000000000" w:firstRow="0"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12.1</w:t>
            </w:r>
          </w:p>
        </w:tc>
        <w:tc>
          <w:tcPr>
            <w:tcW w:w="1934" w:type="dxa"/>
            <w:noWrap/>
            <w:vAlign w:val="center"/>
            <w:hideMark/>
          </w:tcPr>
          <w:p w14:paraId="71338AEC" w14:textId="77777777" w:rsidR="002224CA" w:rsidRPr="00564D72" w:rsidRDefault="002224CA" w:rsidP="00876440">
            <w:pPr>
              <w:contextualSpacing w:val="0"/>
              <w:jc w:val="center"/>
              <w:cnfStyle w:val="000000000000" w:firstRow="0"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13.0</w:t>
            </w:r>
          </w:p>
        </w:tc>
        <w:tc>
          <w:tcPr>
            <w:tcW w:w="1934" w:type="dxa"/>
            <w:noWrap/>
            <w:vAlign w:val="center"/>
            <w:hideMark/>
          </w:tcPr>
          <w:p w14:paraId="61657DD6" w14:textId="77777777" w:rsidR="002224CA" w:rsidRPr="00564D72" w:rsidRDefault="002224CA" w:rsidP="00876440">
            <w:pPr>
              <w:contextualSpacing w:val="0"/>
              <w:jc w:val="center"/>
              <w:cnfStyle w:val="000000000000" w:firstRow="0"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17.6</w:t>
            </w:r>
          </w:p>
        </w:tc>
        <w:tc>
          <w:tcPr>
            <w:tcW w:w="1934" w:type="dxa"/>
            <w:noWrap/>
            <w:vAlign w:val="center"/>
            <w:hideMark/>
          </w:tcPr>
          <w:p w14:paraId="0D996F8F" w14:textId="77777777" w:rsidR="002224CA" w:rsidRPr="00564D72" w:rsidRDefault="002224CA" w:rsidP="00876440">
            <w:pPr>
              <w:contextualSpacing w:val="0"/>
              <w:jc w:val="center"/>
              <w:cnfStyle w:val="000000000000" w:firstRow="0"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17.1</w:t>
            </w:r>
          </w:p>
        </w:tc>
      </w:tr>
      <w:tr w:rsidR="002224CA" w:rsidRPr="00564D72" w14:paraId="7E2944F1" w14:textId="77777777" w:rsidTr="001458D7">
        <w:trPr>
          <w:cnfStyle w:val="000000100000" w:firstRow="0" w:lastRow="0" w:firstColumn="0" w:lastColumn="0" w:oddVBand="0" w:evenVBand="0" w:oddHBand="1" w:evenHBand="0" w:firstRowFirstColumn="0" w:firstRowLastColumn="0" w:lastRowFirstColumn="0" w:lastRowLastColumn="0"/>
          <w:trHeight w:val="308"/>
          <w:jc w:val="center"/>
        </w:trPr>
        <w:tc>
          <w:tcPr>
            <w:cnfStyle w:val="001000000000" w:firstRow="0" w:lastRow="0" w:firstColumn="1" w:lastColumn="0" w:oddVBand="0" w:evenVBand="0" w:oddHBand="0" w:evenHBand="0" w:firstRowFirstColumn="0" w:firstRowLastColumn="0" w:lastRowFirstColumn="0" w:lastRowLastColumn="0"/>
            <w:tcW w:w="1301" w:type="dxa"/>
            <w:noWrap/>
            <w:vAlign w:val="center"/>
            <w:hideMark/>
          </w:tcPr>
          <w:p w14:paraId="4DD9DF80" w14:textId="77777777" w:rsidR="002224CA" w:rsidRPr="00564D72" w:rsidRDefault="002224CA" w:rsidP="00876440">
            <w:pPr>
              <w:contextualSpacing w:val="0"/>
              <w:jc w:val="left"/>
              <w:rPr>
                <w:rFonts w:eastAsia="Times New Roman" w:cs="Arial"/>
                <w:b w:val="0"/>
                <w:color w:val="000000"/>
                <w:kern w:val="0"/>
                <w:sz w:val="20"/>
                <w:szCs w:val="20"/>
                <w14:ligatures w14:val="none"/>
              </w:rPr>
            </w:pPr>
            <w:r w:rsidRPr="00564D72">
              <w:rPr>
                <w:rFonts w:eastAsia="Times New Roman" w:cs="Arial"/>
                <w:b w:val="0"/>
                <w:color w:val="000000"/>
                <w:kern w:val="0"/>
                <w:sz w:val="20"/>
                <w:szCs w:val="20"/>
                <w14:ligatures w14:val="none"/>
              </w:rPr>
              <w:t>Second scan</w:t>
            </w:r>
          </w:p>
        </w:tc>
        <w:tc>
          <w:tcPr>
            <w:tcW w:w="1934" w:type="dxa"/>
            <w:noWrap/>
            <w:vAlign w:val="center"/>
            <w:hideMark/>
          </w:tcPr>
          <w:p w14:paraId="3A601382" w14:textId="77777777" w:rsidR="002224CA" w:rsidRPr="00564D72" w:rsidRDefault="002224CA" w:rsidP="00876440">
            <w:pPr>
              <w:contextualSpacing w:val="0"/>
              <w:jc w:val="center"/>
              <w:cnfStyle w:val="000000100000" w:firstRow="0" w:lastRow="0" w:firstColumn="0" w:lastColumn="0" w:oddVBand="0" w:evenVBand="0" w:oddHBand="1"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w:t>
            </w:r>
            <w:r w:rsidRPr="00564D72">
              <w:rPr>
                <w:rFonts w:eastAsia="Times New Roman" w:cs="Arial"/>
                <w:color w:val="000000"/>
                <w:kern w:val="0"/>
                <w:sz w:val="20"/>
                <w:szCs w:val="20"/>
                <w:vertAlign w:val="superscript"/>
                <w14:ligatures w14:val="none"/>
              </w:rPr>
              <w:t>18</w:t>
            </w:r>
            <w:r w:rsidRPr="00564D72">
              <w:rPr>
                <w:rFonts w:eastAsia="Times New Roman" w:cs="Arial"/>
                <w:color w:val="000000"/>
                <w:kern w:val="0"/>
                <w:sz w:val="20"/>
                <w:szCs w:val="20"/>
                <w14:ligatures w14:val="none"/>
              </w:rPr>
              <w:t>F]Olaparib</w:t>
            </w:r>
          </w:p>
        </w:tc>
        <w:tc>
          <w:tcPr>
            <w:tcW w:w="1934" w:type="dxa"/>
            <w:noWrap/>
            <w:vAlign w:val="center"/>
            <w:hideMark/>
          </w:tcPr>
          <w:p w14:paraId="12D92C2F" w14:textId="77777777" w:rsidR="002224CA" w:rsidRPr="00564D72" w:rsidRDefault="002224CA" w:rsidP="00876440">
            <w:pPr>
              <w:contextualSpacing w:val="0"/>
              <w:jc w:val="center"/>
              <w:cnfStyle w:val="000000100000" w:firstRow="0" w:lastRow="0" w:firstColumn="0" w:lastColumn="0" w:oddVBand="0" w:evenVBand="0" w:oddHBand="1"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w:t>
            </w:r>
            <w:r w:rsidRPr="00564D72">
              <w:rPr>
                <w:rFonts w:eastAsia="Times New Roman" w:cs="Arial"/>
                <w:color w:val="000000"/>
                <w:kern w:val="0"/>
                <w:sz w:val="20"/>
                <w:szCs w:val="20"/>
                <w:vertAlign w:val="superscript"/>
                <w14:ligatures w14:val="none"/>
              </w:rPr>
              <w:t>18</w:t>
            </w:r>
            <w:r w:rsidRPr="00564D72">
              <w:rPr>
                <w:rFonts w:eastAsia="Times New Roman" w:cs="Arial"/>
                <w:color w:val="000000"/>
                <w:kern w:val="0"/>
                <w:sz w:val="20"/>
                <w:szCs w:val="20"/>
                <w14:ligatures w14:val="none"/>
              </w:rPr>
              <w:t>F]Olaparib</w:t>
            </w:r>
          </w:p>
        </w:tc>
        <w:tc>
          <w:tcPr>
            <w:tcW w:w="1934" w:type="dxa"/>
            <w:noWrap/>
            <w:vAlign w:val="center"/>
            <w:hideMark/>
          </w:tcPr>
          <w:p w14:paraId="3080C544" w14:textId="77777777" w:rsidR="002224CA" w:rsidRPr="00564D72" w:rsidRDefault="002224CA" w:rsidP="00876440">
            <w:pPr>
              <w:contextualSpacing w:val="0"/>
              <w:jc w:val="center"/>
              <w:cnfStyle w:val="000000100000" w:firstRow="0" w:lastRow="0" w:firstColumn="0" w:lastColumn="0" w:oddVBand="0" w:evenVBand="0" w:oddHBand="1"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w:t>
            </w:r>
            <w:r w:rsidRPr="00564D72">
              <w:rPr>
                <w:rFonts w:eastAsia="Times New Roman" w:cs="Arial"/>
                <w:color w:val="000000"/>
                <w:kern w:val="0"/>
                <w:sz w:val="20"/>
                <w:szCs w:val="20"/>
                <w:vertAlign w:val="superscript"/>
                <w14:ligatures w14:val="none"/>
              </w:rPr>
              <w:t>11</w:t>
            </w:r>
            <w:r w:rsidRPr="00564D72">
              <w:rPr>
                <w:rFonts w:eastAsia="Times New Roman" w:cs="Arial"/>
                <w:color w:val="000000"/>
                <w:kern w:val="0"/>
                <w:sz w:val="20"/>
                <w:szCs w:val="20"/>
                <w14:ligatures w14:val="none"/>
              </w:rPr>
              <w:t>C]Niraparib</w:t>
            </w:r>
          </w:p>
        </w:tc>
        <w:tc>
          <w:tcPr>
            <w:tcW w:w="1934" w:type="dxa"/>
            <w:noWrap/>
            <w:vAlign w:val="center"/>
            <w:hideMark/>
          </w:tcPr>
          <w:p w14:paraId="571C9266" w14:textId="77777777" w:rsidR="002224CA" w:rsidRPr="00564D72" w:rsidRDefault="002224CA" w:rsidP="00876440">
            <w:pPr>
              <w:contextualSpacing w:val="0"/>
              <w:jc w:val="center"/>
              <w:cnfStyle w:val="000000100000" w:firstRow="0" w:lastRow="0" w:firstColumn="0" w:lastColumn="0" w:oddVBand="0" w:evenVBand="0" w:oddHBand="1"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w:t>
            </w:r>
            <w:r w:rsidRPr="00564D72">
              <w:rPr>
                <w:rFonts w:eastAsia="Times New Roman" w:cs="Arial"/>
                <w:color w:val="000000"/>
                <w:kern w:val="0"/>
                <w:sz w:val="20"/>
                <w:szCs w:val="20"/>
                <w:vertAlign w:val="superscript"/>
                <w14:ligatures w14:val="none"/>
              </w:rPr>
              <w:t>11</w:t>
            </w:r>
            <w:r w:rsidRPr="00564D72">
              <w:rPr>
                <w:rFonts w:eastAsia="Times New Roman" w:cs="Arial"/>
                <w:color w:val="000000"/>
                <w:kern w:val="0"/>
                <w:sz w:val="20"/>
                <w:szCs w:val="20"/>
                <w14:ligatures w14:val="none"/>
              </w:rPr>
              <w:t>C]Niraparib</w:t>
            </w:r>
          </w:p>
        </w:tc>
      </w:tr>
      <w:tr w:rsidR="002224CA" w:rsidRPr="00564D72" w14:paraId="1CF14390" w14:textId="77777777" w:rsidTr="001458D7">
        <w:trPr>
          <w:trHeight w:val="308"/>
          <w:jc w:val="center"/>
        </w:trPr>
        <w:tc>
          <w:tcPr>
            <w:cnfStyle w:val="001000000000" w:firstRow="0" w:lastRow="0" w:firstColumn="1" w:lastColumn="0" w:oddVBand="0" w:evenVBand="0" w:oddHBand="0" w:evenHBand="0" w:firstRowFirstColumn="0" w:firstRowLastColumn="0" w:lastRowFirstColumn="0" w:lastRowLastColumn="0"/>
            <w:tcW w:w="1301" w:type="dxa"/>
            <w:noWrap/>
            <w:vAlign w:val="center"/>
            <w:hideMark/>
          </w:tcPr>
          <w:p w14:paraId="1046D55A" w14:textId="77777777" w:rsidR="002224CA" w:rsidRPr="00564D72" w:rsidRDefault="002224CA" w:rsidP="00876440">
            <w:pPr>
              <w:contextualSpacing w:val="0"/>
              <w:jc w:val="left"/>
              <w:rPr>
                <w:rFonts w:eastAsia="Times New Roman" w:cs="Arial"/>
                <w:b w:val="0"/>
                <w:color w:val="000000"/>
                <w:kern w:val="0"/>
                <w:sz w:val="20"/>
                <w:szCs w:val="20"/>
                <w14:ligatures w14:val="none"/>
              </w:rPr>
            </w:pPr>
            <w:r w:rsidRPr="00564D72">
              <w:rPr>
                <w:rFonts w:eastAsia="Times New Roman" w:cs="Arial"/>
                <w:b w:val="0"/>
                <w:color w:val="000000"/>
                <w:kern w:val="0"/>
                <w:sz w:val="20"/>
                <w:szCs w:val="20"/>
                <w14:ligatures w14:val="none"/>
              </w:rPr>
              <w:t>Injection dose (MBq)</w:t>
            </w:r>
          </w:p>
        </w:tc>
        <w:tc>
          <w:tcPr>
            <w:tcW w:w="1934" w:type="dxa"/>
            <w:noWrap/>
            <w:vAlign w:val="center"/>
            <w:hideMark/>
          </w:tcPr>
          <w:p w14:paraId="0873A4A8" w14:textId="77777777" w:rsidR="002224CA" w:rsidRPr="00564D72" w:rsidRDefault="002224CA" w:rsidP="00876440">
            <w:pPr>
              <w:contextualSpacing w:val="0"/>
              <w:jc w:val="center"/>
              <w:cnfStyle w:val="000000000000" w:firstRow="0"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116.6</w:t>
            </w:r>
          </w:p>
        </w:tc>
        <w:tc>
          <w:tcPr>
            <w:tcW w:w="1934" w:type="dxa"/>
            <w:noWrap/>
            <w:vAlign w:val="center"/>
            <w:hideMark/>
          </w:tcPr>
          <w:p w14:paraId="57807508" w14:textId="77777777" w:rsidR="002224CA" w:rsidRPr="00564D72" w:rsidRDefault="002224CA" w:rsidP="00876440">
            <w:pPr>
              <w:contextualSpacing w:val="0"/>
              <w:jc w:val="center"/>
              <w:cnfStyle w:val="000000000000" w:firstRow="0"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111.0</w:t>
            </w:r>
          </w:p>
        </w:tc>
        <w:tc>
          <w:tcPr>
            <w:tcW w:w="1934" w:type="dxa"/>
            <w:noWrap/>
            <w:vAlign w:val="center"/>
            <w:hideMark/>
          </w:tcPr>
          <w:p w14:paraId="76168FFD" w14:textId="77777777" w:rsidR="002224CA" w:rsidRPr="00564D72" w:rsidRDefault="002224CA" w:rsidP="00876440">
            <w:pPr>
              <w:contextualSpacing w:val="0"/>
              <w:jc w:val="center"/>
              <w:cnfStyle w:val="000000000000" w:firstRow="0"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183.6</w:t>
            </w:r>
          </w:p>
        </w:tc>
        <w:tc>
          <w:tcPr>
            <w:tcW w:w="1934" w:type="dxa"/>
            <w:noWrap/>
            <w:vAlign w:val="center"/>
            <w:hideMark/>
          </w:tcPr>
          <w:p w14:paraId="5A9EE62D" w14:textId="77777777" w:rsidR="002224CA" w:rsidRPr="00564D72" w:rsidRDefault="002224CA" w:rsidP="00876440">
            <w:pPr>
              <w:contextualSpacing w:val="0"/>
              <w:jc w:val="center"/>
              <w:cnfStyle w:val="000000000000" w:firstRow="0"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93.5</w:t>
            </w:r>
          </w:p>
        </w:tc>
      </w:tr>
      <w:tr w:rsidR="002224CA" w:rsidRPr="00564D72" w14:paraId="00694FB0" w14:textId="77777777" w:rsidTr="001458D7">
        <w:trPr>
          <w:cnfStyle w:val="000000100000" w:firstRow="0" w:lastRow="0" w:firstColumn="0" w:lastColumn="0" w:oddVBand="0" w:evenVBand="0" w:oddHBand="1" w:evenHBand="0" w:firstRowFirstColumn="0" w:firstRowLastColumn="0" w:lastRowFirstColumn="0" w:lastRowLastColumn="0"/>
          <w:trHeight w:val="308"/>
          <w:jc w:val="center"/>
        </w:trPr>
        <w:tc>
          <w:tcPr>
            <w:cnfStyle w:val="001000000000" w:firstRow="0" w:lastRow="0" w:firstColumn="1" w:lastColumn="0" w:oddVBand="0" w:evenVBand="0" w:oddHBand="0" w:evenHBand="0" w:firstRowFirstColumn="0" w:firstRowLastColumn="0" w:lastRowFirstColumn="0" w:lastRowLastColumn="0"/>
            <w:tcW w:w="1301" w:type="dxa"/>
            <w:noWrap/>
            <w:vAlign w:val="center"/>
            <w:hideMark/>
          </w:tcPr>
          <w:p w14:paraId="6EB99E69" w14:textId="77777777" w:rsidR="002224CA" w:rsidRPr="00564D72" w:rsidRDefault="002224CA" w:rsidP="00876440">
            <w:pPr>
              <w:contextualSpacing w:val="0"/>
              <w:jc w:val="left"/>
              <w:rPr>
                <w:rFonts w:eastAsia="Times New Roman" w:cs="Arial"/>
                <w:b w:val="0"/>
                <w:color w:val="000000"/>
                <w:kern w:val="0"/>
                <w:sz w:val="20"/>
                <w:szCs w:val="20"/>
                <w14:ligatures w14:val="none"/>
              </w:rPr>
            </w:pPr>
            <w:r w:rsidRPr="00564D72">
              <w:rPr>
                <w:rFonts w:eastAsia="Times New Roman" w:cs="Arial"/>
                <w:b w:val="0"/>
                <w:color w:val="000000"/>
                <w:kern w:val="0"/>
                <w:sz w:val="20"/>
                <w:szCs w:val="20"/>
                <w14:ligatures w14:val="none"/>
              </w:rPr>
              <w:t>Body weight (Kg)</w:t>
            </w:r>
          </w:p>
        </w:tc>
        <w:tc>
          <w:tcPr>
            <w:tcW w:w="1934" w:type="dxa"/>
            <w:noWrap/>
            <w:vAlign w:val="center"/>
            <w:hideMark/>
          </w:tcPr>
          <w:p w14:paraId="61FF1DB3" w14:textId="77777777" w:rsidR="002224CA" w:rsidRPr="00564D72" w:rsidRDefault="002224CA" w:rsidP="00876440">
            <w:pPr>
              <w:contextualSpacing w:val="0"/>
              <w:jc w:val="center"/>
              <w:cnfStyle w:val="000000100000" w:firstRow="0" w:lastRow="0" w:firstColumn="0" w:lastColumn="0" w:oddVBand="0" w:evenVBand="0" w:oddHBand="1"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13.3</w:t>
            </w:r>
          </w:p>
        </w:tc>
        <w:tc>
          <w:tcPr>
            <w:tcW w:w="1934" w:type="dxa"/>
            <w:noWrap/>
            <w:vAlign w:val="center"/>
            <w:hideMark/>
          </w:tcPr>
          <w:p w14:paraId="13234A1A" w14:textId="77777777" w:rsidR="002224CA" w:rsidRPr="00564D72" w:rsidRDefault="002224CA" w:rsidP="00876440">
            <w:pPr>
              <w:contextualSpacing w:val="0"/>
              <w:jc w:val="center"/>
              <w:cnfStyle w:val="000000100000" w:firstRow="0" w:lastRow="0" w:firstColumn="0" w:lastColumn="0" w:oddVBand="0" w:evenVBand="0" w:oddHBand="1"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14.2</w:t>
            </w:r>
          </w:p>
        </w:tc>
        <w:tc>
          <w:tcPr>
            <w:tcW w:w="1934" w:type="dxa"/>
            <w:noWrap/>
            <w:vAlign w:val="center"/>
            <w:hideMark/>
          </w:tcPr>
          <w:p w14:paraId="4BDE7467" w14:textId="77777777" w:rsidR="002224CA" w:rsidRPr="00564D72" w:rsidRDefault="002224CA" w:rsidP="00876440">
            <w:pPr>
              <w:contextualSpacing w:val="0"/>
              <w:jc w:val="center"/>
              <w:cnfStyle w:val="000000100000" w:firstRow="0" w:lastRow="0" w:firstColumn="0" w:lastColumn="0" w:oddVBand="0" w:evenVBand="0" w:oddHBand="1"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16.5</w:t>
            </w:r>
          </w:p>
        </w:tc>
        <w:tc>
          <w:tcPr>
            <w:tcW w:w="1934" w:type="dxa"/>
            <w:noWrap/>
            <w:vAlign w:val="center"/>
            <w:hideMark/>
          </w:tcPr>
          <w:p w14:paraId="30246CA9" w14:textId="77777777" w:rsidR="002224CA" w:rsidRPr="00564D72" w:rsidRDefault="002224CA" w:rsidP="00876440">
            <w:pPr>
              <w:contextualSpacing w:val="0"/>
              <w:jc w:val="center"/>
              <w:cnfStyle w:val="000000100000" w:firstRow="0" w:lastRow="0" w:firstColumn="0" w:lastColumn="0" w:oddVBand="0" w:evenVBand="0" w:oddHBand="1"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17.3</w:t>
            </w:r>
          </w:p>
        </w:tc>
      </w:tr>
      <w:tr w:rsidR="002224CA" w:rsidRPr="00564D72" w14:paraId="20D26345" w14:textId="77777777" w:rsidTr="001458D7">
        <w:trPr>
          <w:trHeight w:val="308"/>
          <w:jc w:val="center"/>
        </w:trPr>
        <w:tc>
          <w:tcPr>
            <w:cnfStyle w:val="001000000000" w:firstRow="0" w:lastRow="0" w:firstColumn="1" w:lastColumn="0" w:oddVBand="0" w:evenVBand="0" w:oddHBand="0" w:evenHBand="0" w:firstRowFirstColumn="0" w:firstRowLastColumn="0" w:lastRowFirstColumn="0" w:lastRowLastColumn="0"/>
            <w:tcW w:w="1301" w:type="dxa"/>
            <w:noWrap/>
            <w:vAlign w:val="center"/>
            <w:hideMark/>
          </w:tcPr>
          <w:p w14:paraId="6322C091" w14:textId="77777777" w:rsidR="002224CA" w:rsidRPr="00564D72" w:rsidRDefault="002224CA" w:rsidP="00876440">
            <w:pPr>
              <w:contextualSpacing w:val="0"/>
              <w:jc w:val="left"/>
              <w:rPr>
                <w:rFonts w:eastAsia="Times New Roman" w:cs="Arial"/>
                <w:color w:val="000000"/>
                <w:kern w:val="0"/>
                <w:sz w:val="20"/>
                <w:szCs w:val="20"/>
                <w14:ligatures w14:val="none"/>
              </w:rPr>
            </w:pPr>
            <w:r w:rsidRPr="00564D72">
              <w:rPr>
                <w:rFonts w:eastAsia="Times New Roman" w:cs="Arial"/>
                <w:b w:val="0"/>
                <w:color w:val="000000"/>
                <w:kern w:val="0"/>
                <w:sz w:val="20"/>
                <w:szCs w:val="20"/>
                <w14:ligatures w14:val="none"/>
              </w:rPr>
              <w:t>Scan time apart from</w:t>
            </w:r>
          </w:p>
          <w:p w14:paraId="47426C45" w14:textId="77777777" w:rsidR="002224CA" w:rsidRPr="00564D72" w:rsidRDefault="002224CA" w:rsidP="00876440">
            <w:pPr>
              <w:contextualSpacing w:val="0"/>
              <w:jc w:val="left"/>
              <w:rPr>
                <w:rFonts w:eastAsia="Times New Roman" w:cs="Arial"/>
                <w:b w:val="0"/>
                <w:color w:val="000000"/>
                <w:kern w:val="0"/>
                <w:sz w:val="20"/>
                <w:szCs w:val="20"/>
                <w14:ligatures w14:val="none"/>
              </w:rPr>
            </w:pPr>
            <w:r w:rsidRPr="00564D72">
              <w:rPr>
                <w:rFonts w:eastAsia="Times New Roman" w:cs="Arial"/>
                <w:b w:val="0"/>
                <w:color w:val="000000"/>
                <w:kern w:val="0"/>
                <w:sz w:val="20"/>
                <w:szCs w:val="20"/>
                <w14:ligatures w14:val="none"/>
              </w:rPr>
              <w:t>the first scan (Day)</w:t>
            </w:r>
          </w:p>
        </w:tc>
        <w:tc>
          <w:tcPr>
            <w:tcW w:w="1934" w:type="dxa"/>
            <w:noWrap/>
            <w:vAlign w:val="center"/>
            <w:hideMark/>
          </w:tcPr>
          <w:p w14:paraId="5A406303" w14:textId="77777777" w:rsidR="002224CA" w:rsidRPr="00564D72" w:rsidRDefault="002224CA" w:rsidP="00876440">
            <w:pPr>
              <w:contextualSpacing w:val="0"/>
              <w:jc w:val="center"/>
              <w:cnfStyle w:val="000000000000" w:firstRow="0"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41</w:t>
            </w:r>
          </w:p>
        </w:tc>
        <w:tc>
          <w:tcPr>
            <w:tcW w:w="1934" w:type="dxa"/>
            <w:noWrap/>
            <w:vAlign w:val="center"/>
            <w:hideMark/>
          </w:tcPr>
          <w:p w14:paraId="73236305" w14:textId="77777777" w:rsidR="002224CA" w:rsidRPr="00564D72" w:rsidRDefault="002224CA" w:rsidP="00876440">
            <w:pPr>
              <w:contextualSpacing w:val="0"/>
              <w:jc w:val="center"/>
              <w:cnfStyle w:val="000000000000" w:firstRow="0"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42</w:t>
            </w:r>
          </w:p>
        </w:tc>
        <w:tc>
          <w:tcPr>
            <w:tcW w:w="1934" w:type="dxa"/>
            <w:noWrap/>
            <w:vAlign w:val="center"/>
            <w:hideMark/>
          </w:tcPr>
          <w:p w14:paraId="2F9ABD77" w14:textId="77777777" w:rsidR="002224CA" w:rsidRPr="00564D72" w:rsidRDefault="002224CA" w:rsidP="00876440">
            <w:pPr>
              <w:contextualSpacing w:val="0"/>
              <w:jc w:val="center"/>
              <w:cnfStyle w:val="000000000000" w:firstRow="0"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28</w:t>
            </w:r>
          </w:p>
        </w:tc>
        <w:tc>
          <w:tcPr>
            <w:tcW w:w="1934" w:type="dxa"/>
            <w:noWrap/>
            <w:vAlign w:val="center"/>
            <w:hideMark/>
          </w:tcPr>
          <w:p w14:paraId="5E634171" w14:textId="77777777" w:rsidR="002224CA" w:rsidRPr="00564D72" w:rsidRDefault="002224CA" w:rsidP="00876440">
            <w:pPr>
              <w:contextualSpacing w:val="0"/>
              <w:jc w:val="center"/>
              <w:cnfStyle w:val="000000000000" w:firstRow="0" w:lastRow="0" w:firstColumn="0" w:lastColumn="0" w:oddVBand="0" w:evenVBand="0" w:oddHBand="0" w:evenHBand="0" w:firstRowFirstColumn="0" w:firstRowLastColumn="0" w:lastRowFirstColumn="0" w:lastRowLastColumn="0"/>
              <w:rPr>
                <w:rFonts w:eastAsia="Times New Roman" w:cs="Arial"/>
                <w:color w:val="000000"/>
                <w:kern w:val="0"/>
                <w:sz w:val="20"/>
                <w:szCs w:val="20"/>
                <w14:ligatures w14:val="none"/>
              </w:rPr>
            </w:pPr>
            <w:r w:rsidRPr="00564D72">
              <w:rPr>
                <w:rFonts w:eastAsia="Times New Roman" w:cs="Arial"/>
                <w:color w:val="000000"/>
                <w:kern w:val="0"/>
                <w:sz w:val="20"/>
                <w:szCs w:val="20"/>
                <w14:ligatures w14:val="none"/>
              </w:rPr>
              <w:t>35</w:t>
            </w:r>
          </w:p>
        </w:tc>
      </w:tr>
    </w:tbl>
    <w:p w14:paraId="12608613" w14:textId="77777777" w:rsidR="002224CA" w:rsidRPr="00CF2063" w:rsidRDefault="002224CA" w:rsidP="00CF2063">
      <w:pPr>
        <w:rPr>
          <w:i/>
          <w:iCs/>
        </w:rPr>
      </w:pPr>
    </w:p>
    <w:p w14:paraId="58B24AF0" w14:textId="7E2B6703" w:rsidR="00FE79AE" w:rsidRDefault="00764299" w:rsidP="005C6029">
      <w:pPr>
        <w:rPr>
          <w:rFonts w:cs="Arial"/>
          <w:b/>
          <w:bCs/>
          <w:color w:val="000000"/>
        </w:rPr>
      </w:pPr>
      <w:r>
        <w:rPr>
          <w:rFonts w:cs="Arial"/>
          <w:b/>
          <w:bCs/>
          <w:color w:val="000000"/>
        </w:rPr>
        <w:t xml:space="preserve">Metabolite Analysis: </w:t>
      </w:r>
    </w:p>
    <w:p w14:paraId="2B5778D9" w14:textId="4EE4A769" w:rsidR="00764299" w:rsidRDefault="00764299" w:rsidP="005C6029">
      <w:pPr>
        <w:rPr>
          <w:rFonts w:cs="Arial"/>
          <w:b/>
          <w:bCs/>
          <w:color w:val="000000"/>
        </w:rPr>
      </w:pPr>
    </w:p>
    <w:p w14:paraId="20EAD830" w14:textId="64B9FFAA" w:rsidR="0086794F" w:rsidRPr="0086794F" w:rsidRDefault="0086794F" w:rsidP="0086794F">
      <w:pPr>
        <w:rPr>
          <w:rFonts w:cs="Arial"/>
          <w:b/>
          <w:bCs/>
          <w:color w:val="000000"/>
        </w:rPr>
      </w:pPr>
      <w:r w:rsidRPr="0086794F">
        <w:rPr>
          <w:rFonts w:cs="Arial"/>
          <w:b/>
          <w:bCs/>
          <w:color w:val="000000"/>
        </w:rPr>
        <w:t xml:space="preserve">Blood </w:t>
      </w:r>
      <w:r w:rsidR="00670447">
        <w:rPr>
          <w:rFonts w:cs="Arial"/>
          <w:b/>
          <w:bCs/>
          <w:color w:val="000000"/>
        </w:rPr>
        <w:t>S</w:t>
      </w:r>
      <w:r w:rsidRPr="0086794F">
        <w:rPr>
          <w:rFonts w:cs="Arial"/>
          <w:b/>
          <w:bCs/>
          <w:color w:val="000000"/>
        </w:rPr>
        <w:t>ampling</w:t>
      </w:r>
    </w:p>
    <w:p w14:paraId="6C745BF0" w14:textId="4123E25D" w:rsidR="0086794F" w:rsidRPr="0086794F" w:rsidRDefault="0086794F" w:rsidP="0086794F">
      <w:pPr>
        <w:rPr>
          <w:rFonts w:cs="Arial"/>
          <w:color w:val="000000"/>
        </w:rPr>
      </w:pPr>
      <w:r w:rsidRPr="0086794F">
        <w:rPr>
          <w:rFonts w:cs="Arial"/>
          <w:color w:val="000000"/>
        </w:rPr>
        <w:t xml:space="preserve">Venous blood was sampled prior to injection and at approximately 5, 15, 30, and 60 minutes after injection. Activity concentrations in whole blood and plasma (200 µL </w:t>
      </w:r>
      <w:r w:rsidR="009F050E" w:rsidRPr="0086794F">
        <w:rPr>
          <w:rFonts w:cs="Arial"/>
          <w:color w:val="000000"/>
        </w:rPr>
        <w:t>aliquot</w:t>
      </w:r>
      <w:r w:rsidRPr="0086794F">
        <w:rPr>
          <w:rFonts w:cs="Arial"/>
          <w:color w:val="000000"/>
        </w:rPr>
        <w:t xml:space="preserve">) were measured using a WIZARD2 2480 γ-counter (Perkin Elmer). </w:t>
      </w:r>
    </w:p>
    <w:p w14:paraId="64220767" w14:textId="77777777" w:rsidR="0086794F" w:rsidRDefault="0086794F" w:rsidP="0086794F">
      <w:pPr>
        <w:rPr>
          <w:rFonts w:cs="Arial"/>
          <w:color w:val="000000"/>
        </w:rPr>
      </w:pPr>
    </w:p>
    <w:p w14:paraId="46F7F05C" w14:textId="4E9218D7" w:rsidR="0086794F" w:rsidRPr="00670798" w:rsidRDefault="0086794F" w:rsidP="0086794F">
      <w:pPr>
        <w:rPr>
          <w:rFonts w:cs="Arial"/>
          <w:b/>
          <w:bCs/>
          <w:color w:val="000000"/>
        </w:rPr>
      </w:pPr>
      <w:r w:rsidRPr="00670798">
        <w:rPr>
          <w:rFonts w:cs="Arial"/>
          <w:b/>
          <w:bCs/>
          <w:color w:val="000000"/>
        </w:rPr>
        <w:t xml:space="preserve">Metabolite </w:t>
      </w:r>
      <w:r w:rsidR="00670447">
        <w:rPr>
          <w:rFonts w:cs="Arial"/>
          <w:b/>
          <w:bCs/>
          <w:color w:val="000000"/>
        </w:rPr>
        <w:t>A</w:t>
      </w:r>
      <w:r w:rsidRPr="00670798">
        <w:rPr>
          <w:rFonts w:cs="Arial"/>
          <w:b/>
          <w:bCs/>
          <w:color w:val="000000"/>
        </w:rPr>
        <w:t>nalysis of [</w:t>
      </w:r>
      <w:r w:rsidRPr="00670798">
        <w:rPr>
          <w:rFonts w:cs="Arial"/>
          <w:b/>
          <w:bCs/>
          <w:color w:val="000000"/>
          <w:vertAlign w:val="superscript"/>
        </w:rPr>
        <w:t>18</w:t>
      </w:r>
      <w:r w:rsidRPr="00670798">
        <w:rPr>
          <w:rFonts w:cs="Arial"/>
          <w:b/>
          <w:bCs/>
          <w:color w:val="000000"/>
        </w:rPr>
        <w:t>F]Olaparib</w:t>
      </w:r>
    </w:p>
    <w:p w14:paraId="17E44A2B" w14:textId="77777777" w:rsidR="00670798" w:rsidRPr="0086794F" w:rsidRDefault="00670798" w:rsidP="0086794F">
      <w:pPr>
        <w:rPr>
          <w:rFonts w:cs="Arial"/>
          <w:color w:val="000000"/>
        </w:rPr>
      </w:pPr>
    </w:p>
    <w:p w14:paraId="04FF1D8F" w14:textId="0A48FCAA" w:rsidR="00564D72" w:rsidRDefault="0086794F" w:rsidP="0086794F">
      <w:pPr>
        <w:rPr>
          <w:rFonts w:cs="Arial"/>
          <w:color w:val="000000"/>
        </w:rPr>
      </w:pPr>
      <w:r w:rsidRPr="0086794F">
        <w:rPr>
          <w:rFonts w:cs="Arial"/>
          <w:color w:val="000000"/>
        </w:rPr>
        <w:t xml:space="preserve">Aliquots of plasma were deproteinated with </w:t>
      </w:r>
      <w:r w:rsidR="00670798">
        <w:rPr>
          <w:rFonts w:cs="Arial"/>
          <w:color w:val="000000"/>
        </w:rPr>
        <w:t>CH</w:t>
      </w:r>
      <w:r w:rsidR="00670798">
        <w:rPr>
          <w:rFonts w:cs="Arial"/>
          <w:color w:val="000000"/>
          <w:vertAlign w:val="subscript"/>
        </w:rPr>
        <w:t>3</w:t>
      </w:r>
      <w:r w:rsidR="00670798">
        <w:rPr>
          <w:rFonts w:cs="Arial"/>
          <w:color w:val="000000"/>
        </w:rPr>
        <w:t>CN</w:t>
      </w:r>
      <w:r w:rsidRPr="0086794F">
        <w:rPr>
          <w:rFonts w:cs="Arial"/>
          <w:color w:val="000000"/>
        </w:rPr>
        <w:t xml:space="preserve"> at a ratio of 1:2 plasma</w:t>
      </w:r>
      <w:r w:rsidR="00555314" w:rsidRPr="00555314">
        <w:rPr>
          <w:rFonts w:cs="Arial"/>
          <w:color w:val="000000"/>
        </w:rPr>
        <w:t xml:space="preserve"> </w:t>
      </w:r>
      <w:r w:rsidR="00555314">
        <w:rPr>
          <w:rFonts w:cs="Arial"/>
          <w:color w:val="000000"/>
        </w:rPr>
        <w:t>CH</w:t>
      </w:r>
      <w:r w:rsidR="00555314">
        <w:rPr>
          <w:rFonts w:cs="Arial"/>
          <w:color w:val="000000"/>
          <w:vertAlign w:val="subscript"/>
        </w:rPr>
        <w:t>3</w:t>
      </w:r>
      <w:r w:rsidR="00555314">
        <w:rPr>
          <w:rFonts w:cs="Arial"/>
          <w:color w:val="000000"/>
        </w:rPr>
        <w:t>CN</w:t>
      </w:r>
      <w:r w:rsidR="00555314" w:rsidRPr="0086794F">
        <w:rPr>
          <w:rFonts w:cs="Arial"/>
          <w:color w:val="000000"/>
        </w:rPr>
        <w:t xml:space="preserve"> </w:t>
      </w:r>
      <w:r w:rsidRPr="0086794F">
        <w:rPr>
          <w:rFonts w:cs="Arial"/>
          <w:color w:val="000000"/>
        </w:rPr>
        <w:t>and placed in a centrifuge. Radioactivit</w:t>
      </w:r>
      <w:r w:rsidR="00555314">
        <w:rPr>
          <w:rFonts w:cs="Arial"/>
          <w:color w:val="000000"/>
        </w:rPr>
        <w:t>y</w:t>
      </w:r>
      <w:r w:rsidRPr="0086794F">
        <w:rPr>
          <w:rFonts w:cs="Arial"/>
          <w:color w:val="000000"/>
        </w:rPr>
        <w:t xml:space="preserve"> from </w:t>
      </w:r>
      <w:r w:rsidR="00555314">
        <w:rPr>
          <w:rFonts w:cs="Arial"/>
          <w:color w:val="000000"/>
        </w:rPr>
        <w:t xml:space="preserve">the </w:t>
      </w:r>
      <w:r w:rsidRPr="0086794F">
        <w:rPr>
          <w:rFonts w:cs="Arial"/>
          <w:color w:val="000000"/>
        </w:rPr>
        <w:t>p</w:t>
      </w:r>
      <w:r w:rsidR="00555314">
        <w:rPr>
          <w:rFonts w:cs="Arial"/>
          <w:color w:val="000000"/>
        </w:rPr>
        <w:t>e</w:t>
      </w:r>
      <w:r w:rsidRPr="0086794F">
        <w:rPr>
          <w:rFonts w:cs="Arial"/>
          <w:color w:val="000000"/>
        </w:rPr>
        <w:t xml:space="preserve">llet and supernatant were separated and measured in the γ-counter. Supernatant was analyzed with a 1260 Infinity Series (Agilent Technologies) HPLC system using an Agilent ZORBAX StableBond C18 column (5 µm, 4.6x150mm). The mobile phase was an isocratic solution of 70% 0.1 M ammonium formate buffer and 30% MeCN at 1 mL/min. </w:t>
      </w:r>
    </w:p>
    <w:p w14:paraId="2D6605CB" w14:textId="77777777" w:rsidR="00670798" w:rsidRPr="0086794F" w:rsidRDefault="00670798" w:rsidP="0086794F">
      <w:pPr>
        <w:rPr>
          <w:rFonts w:cs="Arial"/>
          <w:color w:val="000000"/>
        </w:rPr>
      </w:pPr>
    </w:p>
    <w:p w14:paraId="3F0AA968" w14:textId="55CFC227" w:rsidR="0086794F" w:rsidRPr="00670798" w:rsidRDefault="0086794F" w:rsidP="0086794F">
      <w:pPr>
        <w:rPr>
          <w:rFonts w:cs="Arial"/>
          <w:b/>
          <w:bCs/>
          <w:color w:val="000000"/>
        </w:rPr>
      </w:pPr>
      <w:r w:rsidRPr="00670798">
        <w:rPr>
          <w:rFonts w:cs="Arial"/>
          <w:b/>
          <w:bCs/>
          <w:color w:val="000000"/>
        </w:rPr>
        <w:t xml:space="preserve">Metabolite </w:t>
      </w:r>
      <w:r w:rsidR="00670447">
        <w:rPr>
          <w:rFonts w:cs="Arial"/>
          <w:b/>
          <w:bCs/>
          <w:color w:val="000000"/>
        </w:rPr>
        <w:t>A</w:t>
      </w:r>
      <w:r w:rsidRPr="00670798">
        <w:rPr>
          <w:rFonts w:cs="Arial"/>
          <w:b/>
          <w:bCs/>
          <w:color w:val="000000"/>
        </w:rPr>
        <w:t>nalysis of [</w:t>
      </w:r>
      <w:r w:rsidRPr="00670798">
        <w:rPr>
          <w:rFonts w:cs="Arial"/>
          <w:b/>
          <w:bCs/>
          <w:color w:val="000000"/>
          <w:vertAlign w:val="superscript"/>
        </w:rPr>
        <w:t>11</w:t>
      </w:r>
      <w:r w:rsidRPr="00670798">
        <w:rPr>
          <w:rFonts w:cs="Arial"/>
          <w:b/>
          <w:bCs/>
          <w:color w:val="000000"/>
        </w:rPr>
        <w:t>C]Niraparib</w:t>
      </w:r>
    </w:p>
    <w:p w14:paraId="1711C9D5" w14:textId="77777777" w:rsidR="0086794F" w:rsidRPr="0086794F" w:rsidRDefault="0086794F" w:rsidP="0086794F">
      <w:pPr>
        <w:rPr>
          <w:rFonts w:cs="Arial"/>
          <w:color w:val="000000"/>
        </w:rPr>
      </w:pPr>
    </w:p>
    <w:p w14:paraId="5634C030" w14:textId="10D4E4C9" w:rsidR="00764299" w:rsidRDefault="0086794F" w:rsidP="0086794F">
      <w:pPr>
        <w:rPr>
          <w:rFonts w:cs="Arial"/>
          <w:color w:val="000000"/>
        </w:rPr>
      </w:pPr>
      <w:r w:rsidRPr="0086794F">
        <w:rPr>
          <w:rFonts w:cs="Arial"/>
          <w:color w:val="000000"/>
        </w:rPr>
        <w:t>Aliquots of plasma were deproteinated with</w:t>
      </w:r>
      <w:r w:rsidR="003676C0">
        <w:rPr>
          <w:rFonts w:cs="Arial"/>
          <w:color w:val="000000"/>
          <w:vertAlign w:val="subscript"/>
        </w:rPr>
        <w:t xml:space="preserve"> </w:t>
      </w:r>
      <w:r w:rsidR="003676C0">
        <w:rPr>
          <w:rFonts w:cs="Arial"/>
          <w:color w:val="000000"/>
        </w:rPr>
        <w:t>Me</w:t>
      </w:r>
      <w:r w:rsidR="00555314">
        <w:rPr>
          <w:rFonts w:cs="Arial"/>
          <w:color w:val="000000"/>
        </w:rPr>
        <w:t>CN</w:t>
      </w:r>
      <w:r w:rsidRPr="0086794F">
        <w:rPr>
          <w:rFonts w:cs="Arial"/>
          <w:color w:val="000000"/>
        </w:rPr>
        <w:t xml:space="preserve"> at a ratio of 1:1 plasma</w:t>
      </w:r>
      <w:r w:rsidR="00555314" w:rsidRPr="00555314">
        <w:rPr>
          <w:rFonts w:cs="Arial"/>
          <w:color w:val="000000"/>
        </w:rPr>
        <w:t xml:space="preserve"> </w:t>
      </w:r>
      <w:r w:rsidR="003676C0">
        <w:rPr>
          <w:rFonts w:cs="Arial"/>
          <w:color w:val="000000"/>
        </w:rPr>
        <w:t>: MeCN</w:t>
      </w:r>
      <w:r w:rsidRPr="0086794F">
        <w:rPr>
          <w:rFonts w:cs="Arial"/>
          <w:color w:val="000000"/>
        </w:rPr>
        <w:t>. The p</w:t>
      </w:r>
      <w:r w:rsidR="00555314">
        <w:rPr>
          <w:rFonts w:cs="Arial"/>
          <w:color w:val="000000"/>
        </w:rPr>
        <w:t>e</w:t>
      </w:r>
      <w:r w:rsidRPr="0086794F">
        <w:rPr>
          <w:rFonts w:cs="Arial"/>
          <w:color w:val="000000"/>
        </w:rPr>
        <w:t>llet and supernatant were separated following the procedures described for the treatment of samples containing [</w:t>
      </w:r>
      <w:r w:rsidRPr="00555314">
        <w:rPr>
          <w:rFonts w:cs="Arial"/>
          <w:color w:val="000000"/>
          <w:vertAlign w:val="superscript"/>
        </w:rPr>
        <w:t>11</w:t>
      </w:r>
      <w:r w:rsidRPr="0086794F">
        <w:rPr>
          <w:rFonts w:cs="Arial"/>
          <w:color w:val="000000"/>
        </w:rPr>
        <w:t>C]Niraparib. For the studies on 6/24/24 and 8/14/24, this was changed to a ratio of 1:0.8 plasma</w:t>
      </w:r>
      <w:r w:rsidR="00DD7480">
        <w:rPr>
          <w:rFonts w:cs="Arial"/>
          <w:color w:val="000000"/>
        </w:rPr>
        <w:t xml:space="preserve"> </w:t>
      </w:r>
      <w:r w:rsidRPr="0086794F">
        <w:rPr>
          <w:rFonts w:cs="Arial"/>
          <w:color w:val="000000"/>
        </w:rPr>
        <w:t>:</w:t>
      </w:r>
      <w:r w:rsidR="00DD7480">
        <w:rPr>
          <w:rFonts w:cs="Arial"/>
          <w:color w:val="000000"/>
        </w:rPr>
        <w:t xml:space="preserve"> </w:t>
      </w:r>
      <w:r w:rsidRPr="0086794F">
        <w:rPr>
          <w:rFonts w:cs="Arial"/>
          <w:color w:val="000000"/>
        </w:rPr>
        <w:t xml:space="preserve">MeCN. The supernatant was analyzed with a 1260 Infinity Series (Agilent Technologies) HPLC using an Agilent Eclipse XDB-C18 </w:t>
      </w:r>
      <w:r w:rsidRPr="0086794F">
        <w:rPr>
          <w:rFonts w:cs="Arial"/>
          <w:color w:val="000000"/>
        </w:rPr>
        <w:lastRenderedPageBreak/>
        <w:t>column (5 µm, 4.6x150 mm). The mobile phase was an isocratic solution of 80% 0.1% TFA in water and 20% MeCN at 1.5mL/min. The mobile phase used in the last three studies (6/20/24, 6/24/24, and 8/14/24) was changed to an isocratic solution of 55 % 0.1 M ammonium formate water and 45 % methanol at 1.5mL/min.</w:t>
      </w:r>
    </w:p>
    <w:p w14:paraId="590365D2" w14:textId="46A26D85" w:rsidR="00134382" w:rsidRDefault="00134382" w:rsidP="0086794F">
      <w:pPr>
        <w:rPr>
          <w:rFonts w:cs="Arial"/>
          <w:color w:val="000000"/>
        </w:rPr>
      </w:pPr>
    </w:p>
    <w:p w14:paraId="3ED48DD0" w14:textId="605053E4" w:rsidR="00134382" w:rsidRDefault="00AA070A" w:rsidP="0086794F">
      <w:pPr>
        <w:rPr>
          <w:rFonts w:cs="Arial"/>
          <w:color w:val="000000"/>
        </w:rPr>
      </w:pPr>
      <w:r>
        <w:rPr>
          <w:rFonts w:cs="Arial"/>
          <w:noProof/>
          <w:color w:val="000000"/>
        </w:rPr>
        <mc:AlternateContent>
          <mc:Choice Requires="wps">
            <w:drawing>
              <wp:anchor distT="0" distB="0" distL="114300" distR="114300" simplePos="0" relativeHeight="251674112" behindDoc="0" locked="0" layoutInCell="1" allowOverlap="1" wp14:anchorId="039C37C4" wp14:editId="70666CB5">
                <wp:simplePos x="0" y="0"/>
                <wp:positionH relativeFrom="column">
                  <wp:posOffset>-35781</wp:posOffset>
                </wp:positionH>
                <wp:positionV relativeFrom="paragraph">
                  <wp:posOffset>168634</wp:posOffset>
                </wp:positionV>
                <wp:extent cx="4905955" cy="3267379"/>
                <wp:effectExtent l="0" t="0" r="28575" b="28575"/>
                <wp:wrapNone/>
                <wp:docPr id="339847652" name="Rectangle 39"/>
                <wp:cNvGraphicFramePr/>
                <a:graphic xmlns:a="http://schemas.openxmlformats.org/drawingml/2006/main">
                  <a:graphicData uri="http://schemas.microsoft.com/office/word/2010/wordprocessingShape">
                    <wps:wsp>
                      <wps:cNvSpPr/>
                      <wps:spPr>
                        <a:xfrm>
                          <a:off x="0" y="0"/>
                          <a:ext cx="4905955" cy="3267379"/>
                        </a:xfrm>
                        <a:prstGeom prst="rect">
                          <a:avLst/>
                        </a:prstGeom>
                        <a:noFill/>
                        <a:ln w="9525"/>
                      </wps:spPr>
                      <wps:style>
                        <a:lnRef idx="2">
                          <a:schemeClr val="accent1">
                            <a:shade val="15000"/>
                          </a:schemeClr>
                        </a:lnRef>
                        <a:fillRef idx="1">
                          <a:schemeClr val="accent1"/>
                        </a:fillRef>
                        <a:effectRef idx="0">
                          <a:schemeClr val="accent1"/>
                        </a:effectRef>
                        <a:fontRef idx="minor">
                          <a:schemeClr val="lt1"/>
                        </a:fontRef>
                      </wps:style>
                      <wps:bodyPr rot="0" spcFirstLastPara="0" vertOverflow="overflow" horzOverflow="overflow" vert="horz" wrap="square" lIns="91440" tIns="45720" rIns="91440" bIns="45720" numCol="1" spcCol="0" rtlCol="0" fromWordArt="0" anchor="ctr" anchorCtr="0" forceAA="0" compatLnSpc="1">
                        <a:prstTxWarp prst="textNoShape">
                          <a:avLst/>
                        </a:prstTxWarp>
                        <a:noAutofit/>
                      </wps:bodyPr>
                    </wps:wsp>
                  </a:graphicData>
                </a:graphic>
                <wp14:sizeRelH relativeFrom="margin">
                  <wp14:pctWidth>0</wp14:pctWidth>
                </wp14:sizeRelH>
                <wp14:sizeRelV relativeFrom="margin">
                  <wp14:pctHeight>0</wp14:pctHeight>
                </wp14:sizeRelV>
              </wp:anchor>
            </w:drawing>
          </mc:Choice>
          <mc:Fallback>
            <w:pict>
              <v:rect w14:anchorId="246BFC9F" id="Rectangle 39" o:spid="_x0000_s1026" style="position:absolute;margin-left:-2.8pt;margin-top:13.3pt;width:386.3pt;height:257.25pt;z-index:251674112;visibility:visible;mso-wrap-style:square;mso-width-percent:0;mso-height-percent:0;mso-wrap-distance-left:9pt;mso-wrap-distance-top:0;mso-wrap-distance-right:9pt;mso-wrap-distance-bottom:0;mso-position-horizontal:absolute;mso-position-horizontal-relative:text;mso-position-vertical:absolute;mso-position-vertical-relative:text;mso-width-percent:0;mso-height-percent:0;mso-width-relative:margin;mso-height-relative:margin;v-text-anchor:middle"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BtQJw0bgIAAC8FAAAOAAAAZHJzL2Uyb0RvYy54bWysVN9P2zAQfp+0/8Hy+0haGlgrUlSBmCYh&#10;QIOJZ+PYJJLj885u0+6v39lJ0wrQHqa9JGff3Xe/vvPF5bY1bKPQN2BLPjnJOVNWQtXY15L/fLr5&#10;8pUzH4SthAGrSr5Tnl8uP3+66NxCTaEGUylkBGL9onMlr0Nwiyzzslat8CfglCWlBmxFoCO+ZhWK&#10;jtBbk03z/CzrACuHIJX3dHvdK/ky4WutZLjX2qvATMkpt5C+mL4v8ZstL8TiFYWrGzmkIf4hi1Y0&#10;loKOUNciCLbG5h1U20gEDzqcSGgz0LqRKtVA1UzyN9U81sKpVAs1x7uxTf7/wcq7zaN7QGpD5/zC&#10;kxir2Gps45/yY9vUrN3YLLUNTNLlbJ4X86LgTJLudHp2fno+j+3MDu4OffimoGVRKDnSNFKTxObW&#10;h950bxKjWbhpjEkTMZZ1JZ8X0yJBHnJLUtgZFR2M/aE0ayrKZpqAE23UlUG2ETRwIaWyYdKralGp&#10;/npS5HmaPKU6eqTEE2BE1pTIiD0AREq+x+7LGOyjq0qsG53zvyXWO48eKTLYMDq3jQX8CMBQVUPk&#10;3p7SP2pNFF+g2j0gQ+g57528aWgMt8KHB4FEcloHWtxwTx9tgNoNg8RZDfj7o/toT9wjLWcdLU3J&#10;/a+1QMWZ+W6JlfPJbBa3LB1mxfmUDniseTnW2HV7BTSmCT0RTiYx2gezFzVC+0z7vYpRSSWspNgl&#10;lwH3h6vQLzO9EFKtVsmMNsuJcGsfnYzgsauRZk/bZ4Fu4GIgGt/BfsHE4g0le9voaWG1DqCbxNdD&#10;X4d+01Ym4gwvSFz743OyOrxzyz8AAAD//wMAUEsDBBQABgAIAAAAIQBEmLi83wAAAAkBAAAPAAAA&#10;ZHJzL2Rvd25yZXYueG1sTI/BTsMwEETvSPyDtUjcWidRk5YQp0JIHJFoqejVtU0cNV4H223D33d7&#10;gtNqNKPZN816cgM7mxB7jwLyeQbMoPK6x07A7vNttgIWk0QtB49GwK+JsG7v7xpZa3/BjTlvU8eo&#10;BGMtBdiUxprzqKxxMs79aJC8bx+cTCRDx3WQFyp3Ay+yrOJO9kgfrBzNqzXquD05Ae8f5XGVPX0t&#10;sOdhZzdqX6ifvRCPD9PLM7BkpvQXhhs+oUNLTAd/Qh3ZIGBWVpQUUFR0yV9WS9p2EFAu8hx42/D/&#10;C9orAAAA//8DAFBLAQItABQABgAIAAAAIQC2gziS/gAAAOEBAAATAAAAAAAAAAAAAAAAAAAAAABb&#10;Q29udGVudF9UeXBlc10ueG1sUEsBAi0AFAAGAAgAAAAhADj9If/WAAAAlAEAAAsAAAAAAAAAAAAA&#10;AAAALwEAAF9yZWxzLy5yZWxzUEsBAi0AFAAGAAgAAAAhAG1AnDRuAgAALwUAAA4AAAAAAAAAAAAA&#10;AAAALgIAAGRycy9lMm9Eb2MueG1sUEsBAi0AFAAGAAgAAAAhAESYuLzfAAAACQEAAA8AAAAAAAAA&#10;AAAAAAAAyAQAAGRycy9kb3ducmV2LnhtbFBLBQYAAAAABAAEAPMAAADUBQAAAAA=&#10;" filled="f" strokecolor="#030e13 [484]"/>
            </w:pict>
          </mc:Fallback>
        </mc:AlternateContent>
      </w:r>
      <w:r w:rsidR="004F69FF" w:rsidRPr="004F69FF">
        <w:rPr>
          <w:noProof/>
        </w:rPr>
        <w:drawing>
          <wp:inline distT="0" distB="0" distL="0" distR="0" wp14:anchorId="664A970A" wp14:editId="23B43A61">
            <wp:extent cx="4866198" cy="3086085"/>
            <wp:effectExtent l="0" t="0" r="0" b="0"/>
            <wp:docPr id="433010487" name="Picture 38"/>
            <wp:cNvGraphicFramePr>
              <a:graphicFrameLocks xmlns:a="http://schemas.openxmlformats.org/drawingml/2006/main" noChangeAspect="1"/>
            </wp:cNvGraphicFramePr>
            <a:graphic xmlns:a="http://schemas.openxmlformats.org/drawingml/2006/main">
              <a:graphicData uri="http://schemas.openxmlformats.org/drawingml/2006/picture">
                <pic:pic xmlns:pic="http://schemas.openxmlformats.org/drawingml/2006/picture">
                  <pic:nvPicPr>
                    <pic:cNvPr id="0" name="Picture 1618"/>
                    <pic:cNvPicPr>
                      <a:picLocks noChangeAspect="1" noChangeArrowheads="1"/>
                    </pic:cNvPicPr>
                  </pic:nvPicPr>
                  <pic:blipFill>
                    <a:blip r:embed="rId41">
                      <a:extLst>
                        <a:ext uri="{28A0092B-C50C-407E-A947-70E740481C1C}">
                          <a14:useLocalDpi xmlns:a14="http://schemas.microsoft.com/office/drawing/2010/main" val="0"/>
                        </a:ext>
                      </a:extLst>
                    </a:blip>
                    <a:srcRect/>
                    <a:stretch>
                      <a:fillRect/>
                    </a:stretch>
                  </pic:blipFill>
                  <pic:spPr bwMode="auto">
                    <a:xfrm>
                      <a:off x="0" y="0"/>
                      <a:ext cx="4873489" cy="3090709"/>
                    </a:xfrm>
                    <a:prstGeom prst="rect">
                      <a:avLst/>
                    </a:prstGeom>
                    <a:noFill/>
                    <a:ln>
                      <a:noFill/>
                    </a:ln>
                  </pic:spPr>
                </pic:pic>
              </a:graphicData>
            </a:graphic>
          </wp:inline>
        </w:drawing>
      </w:r>
    </w:p>
    <w:p w14:paraId="4D6E8C47" w14:textId="5839DC2F" w:rsidR="00AA070A" w:rsidRDefault="00AA070A" w:rsidP="00AA070A">
      <w:pPr>
        <w:pStyle w:val="Caption"/>
        <w:jc w:val="left"/>
        <w:rPr>
          <w:i w:val="0"/>
          <w:iCs w:val="0"/>
          <w:color w:val="000000" w:themeColor="text1"/>
        </w:rPr>
      </w:pPr>
      <w:r w:rsidRPr="006A251A">
        <w:rPr>
          <w:b/>
          <w:bCs/>
          <w:i w:val="0"/>
          <w:iCs w:val="0"/>
          <w:color w:val="000000" w:themeColor="text1"/>
        </w:rPr>
        <w:t>Figure S1</w:t>
      </w:r>
      <w:r w:rsidR="002D2C84" w:rsidRPr="006A251A">
        <w:rPr>
          <w:b/>
          <w:bCs/>
          <w:i w:val="0"/>
          <w:iCs w:val="0"/>
          <w:color w:val="000000" w:themeColor="text1"/>
        </w:rPr>
        <w:t>2</w:t>
      </w:r>
      <w:r w:rsidRPr="006A251A">
        <w:rPr>
          <w:b/>
          <w:bCs/>
          <w:i w:val="0"/>
          <w:iCs w:val="0"/>
          <w:color w:val="000000" w:themeColor="text1"/>
        </w:rPr>
        <w:t>:</w:t>
      </w:r>
      <w:r w:rsidRPr="0043402C">
        <w:rPr>
          <w:b/>
          <w:bCs/>
          <w:i w:val="0"/>
          <w:iCs w:val="0"/>
          <w:color w:val="000000" w:themeColor="text1"/>
        </w:rPr>
        <w:t xml:space="preserve"> </w:t>
      </w:r>
      <w:r>
        <w:rPr>
          <w:i w:val="0"/>
          <w:iCs w:val="0"/>
          <w:color w:val="000000" w:themeColor="text1"/>
        </w:rPr>
        <w:t>A comparison of the metabolism of [</w:t>
      </w:r>
      <w:r>
        <w:rPr>
          <w:i w:val="0"/>
          <w:iCs w:val="0"/>
          <w:color w:val="000000" w:themeColor="text1"/>
          <w:vertAlign w:val="superscript"/>
        </w:rPr>
        <w:t>18</w:t>
      </w:r>
      <w:r>
        <w:rPr>
          <w:i w:val="0"/>
          <w:iCs w:val="0"/>
          <w:color w:val="000000" w:themeColor="text1"/>
        </w:rPr>
        <w:t>F]Olaparib and [</w:t>
      </w:r>
      <w:r>
        <w:rPr>
          <w:i w:val="0"/>
          <w:iCs w:val="0"/>
          <w:color w:val="000000" w:themeColor="text1"/>
          <w:vertAlign w:val="superscript"/>
        </w:rPr>
        <w:t>11</w:t>
      </w:r>
      <w:r>
        <w:rPr>
          <w:i w:val="0"/>
          <w:iCs w:val="0"/>
          <w:color w:val="000000" w:themeColor="text1"/>
        </w:rPr>
        <w:t>C]Niraparib.</w:t>
      </w:r>
    </w:p>
    <w:p w14:paraId="21A35160" w14:textId="77777777" w:rsidR="00C80F61" w:rsidRDefault="00C80F61" w:rsidP="003133E9">
      <w:pPr>
        <w:rPr>
          <w:b/>
          <w:bCs/>
          <w:szCs w:val="24"/>
        </w:rPr>
      </w:pPr>
    </w:p>
    <w:p w14:paraId="6562182D" w14:textId="77777777" w:rsidR="00C80F61" w:rsidRDefault="00C80F61">
      <w:pPr>
        <w:spacing w:line="259" w:lineRule="auto"/>
        <w:contextualSpacing w:val="0"/>
        <w:jc w:val="left"/>
        <w:rPr>
          <w:b/>
          <w:bCs/>
          <w:szCs w:val="24"/>
        </w:rPr>
      </w:pPr>
      <w:r>
        <w:rPr>
          <w:b/>
          <w:bCs/>
          <w:szCs w:val="24"/>
        </w:rPr>
        <w:br w:type="page"/>
      </w:r>
    </w:p>
    <w:p w14:paraId="61D3FA9C" w14:textId="557390F6" w:rsidR="00F719E5" w:rsidRPr="00EE1CC1" w:rsidRDefault="003133E9" w:rsidP="003133E9">
      <w:r w:rsidRPr="006741A2">
        <w:rPr>
          <w:rFonts w:cs="Arial"/>
          <w:color w:val="000000"/>
          <w:lang w:val="fr-FR"/>
        </w:rPr>
        <w:lastRenderedPageBreak/>
        <w:t>References</w:t>
      </w:r>
      <w:r>
        <w:fldChar w:fldCharType="begin"/>
      </w:r>
      <w:r w:rsidRPr="006741A2">
        <w:rPr>
          <w:lang w:val="fr-FR"/>
        </w:rPr>
        <w:instrText xml:space="preserve"> ADDIN EN.REFLIST </w:instrText>
      </w:r>
      <w:r>
        <w:fldChar w:fldCharType="end"/>
      </w:r>
      <w:r>
        <w:rPr>
          <w:noProof/>
        </w:rPr>
        <w:fldChar w:fldCharType="begin"/>
      </w:r>
      <w:r w:rsidRPr="006741A2">
        <w:rPr>
          <w:lang w:val="fr-FR"/>
        </w:rPr>
        <w:instrText xml:space="preserve"> ADDIN EN.REFLIST </w:instrText>
      </w:r>
      <w:r>
        <w:rPr>
          <w:noProof/>
        </w:rPr>
        <w:fldChar w:fldCharType="separate"/>
      </w:r>
      <w:r>
        <w:fldChar w:fldCharType="end"/>
      </w:r>
    </w:p>
    <w:sectPr w:rsidR="00F719E5" w:rsidRPr="00EE1CC1" w:rsidSect="00B84912">
      <w:footerReference w:type="even" r:id="rId42"/>
      <w:footerReference w:type="default" r:id="rId43"/>
      <w:footerReference w:type="first" r:id="rId44"/>
      <w:endnotePr>
        <w:numFmt w:val="decimal"/>
      </w:endnotePr>
      <w:pgSz w:w="12240" w:h="15840"/>
      <w:pgMar w:top="1440" w:right="1440" w:bottom="1440" w:left="1440" w:header="720" w:footer="720" w:gutter="0"/>
      <w:pgNumType w:start="1"/>
      <w:cols w:space="720"/>
      <w:docGrid w:linePitch="360"/>
    </w:sectPr>
  </w:body>
</w:document>
</file>

<file path=word/endnotes.xml><?xml version="1.0" encoding="utf-8"?>
<w:end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endnote w:type="separator" w:id="-1">
    <w:p w14:paraId="34EFD711" w14:textId="77777777" w:rsidR="00A207BC" w:rsidRDefault="00A207BC" w:rsidP="004B74EC">
      <w:pPr>
        <w:spacing w:after="0"/>
      </w:pPr>
      <w:r>
        <w:separator/>
      </w:r>
    </w:p>
  </w:endnote>
  <w:endnote w:type="continuationSeparator" w:id="0">
    <w:p w14:paraId="3FA6F83C" w14:textId="77777777" w:rsidR="00A207BC" w:rsidRDefault="00A207BC" w:rsidP="004B74EC">
      <w:pPr>
        <w:spacing w:after="0"/>
      </w:pPr>
      <w:r>
        <w:continuationSeparator/>
      </w:r>
    </w:p>
  </w:endnote>
  <w:endnote w:type="continuationNotice" w:id="1">
    <w:p w14:paraId="76EA14FD" w14:textId="77777777" w:rsidR="00A207BC" w:rsidRDefault="00A207BC">
      <w:pPr>
        <w:spacing w:after="0"/>
      </w:pPr>
    </w:p>
  </w:endnote>
  <w:endnote w:id="2">
    <w:p w14:paraId="49338727" w14:textId="77777777" w:rsidR="00892259" w:rsidRPr="00892259" w:rsidRDefault="00FB0C2A" w:rsidP="00892259">
      <w:pPr>
        <w:pStyle w:val="EndnoteText"/>
      </w:pPr>
      <w:r>
        <w:rPr>
          <w:rStyle w:val="EndnoteReference"/>
        </w:rPr>
        <w:endnoteRef/>
      </w:r>
      <w:r>
        <w:t xml:space="preserve"> </w:t>
      </w:r>
      <w:r w:rsidR="00892259" w:rsidRPr="00892259">
        <w:rPr>
          <w:lang w:val="fr-FR"/>
        </w:rPr>
        <w:t xml:space="preserve">Guibbal, F., Isenegger, P. G., Wilson, T. C., Pacelli, A., Mahaut, D., Sap, J. B. I., . . . Gouverneur, V. (2020). </w:t>
      </w:r>
      <w:r w:rsidR="00892259" w:rsidRPr="00892259">
        <w:t xml:space="preserve">Manual and automated Cu-mediated radiosynthesis of the PARP inhibitor [18F]olaparib. </w:t>
      </w:r>
      <w:r w:rsidR="00892259" w:rsidRPr="00892259">
        <w:rPr>
          <w:i/>
          <w:iCs/>
        </w:rPr>
        <w:t>Nature Protocols, 15</w:t>
      </w:r>
      <w:r w:rsidR="00892259" w:rsidRPr="00892259">
        <w:t>(4), 1525-1541. doi:10.1038/s41596-020-0295-7</w:t>
      </w:r>
    </w:p>
    <w:p w14:paraId="2B734C0F" w14:textId="58D4B2D1" w:rsidR="00FB0C2A" w:rsidRDefault="00FB0C2A">
      <w:pPr>
        <w:pStyle w:val="EndnoteText"/>
      </w:pPr>
    </w:p>
  </w:endnote>
  <w:endnote w:id="3">
    <w:p w14:paraId="4DDAF542" w14:textId="314D3C24" w:rsidR="00F772B3" w:rsidRPr="00F772B3" w:rsidRDefault="00F772B3" w:rsidP="00F772B3">
      <w:pPr>
        <w:pStyle w:val="EndnoteText"/>
      </w:pPr>
      <w:r>
        <w:rPr>
          <w:rStyle w:val="EndnoteReference"/>
        </w:rPr>
        <w:endnoteRef/>
      </w:r>
      <w:r>
        <w:t xml:space="preserve"> </w:t>
      </w:r>
      <w:r w:rsidRPr="00F772B3">
        <w:t xml:space="preserve">Wilson, T. C., Xavier, M.-A., Knight, J., Verhoog, S., Torres, J. B., Mosley, M., . . . Cornelissen, B. (2019). PET Imaging of PARP Expression Using &lt;sup&gt;18&lt;/sup&gt;F-Olaparib. </w:t>
      </w:r>
      <w:r w:rsidRPr="00F772B3">
        <w:rPr>
          <w:i/>
          <w:iCs/>
        </w:rPr>
        <w:t>J</w:t>
      </w:r>
      <w:r w:rsidR="00E27055">
        <w:rPr>
          <w:i/>
          <w:iCs/>
        </w:rPr>
        <w:t>.</w:t>
      </w:r>
      <w:r w:rsidRPr="00F772B3">
        <w:rPr>
          <w:i/>
          <w:iCs/>
        </w:rPr>
        <w:t xml:space="preserve"> Nucl</w:t>
      </w:r>
      <w:r w:rsidR="00E27055">
        <w:rPr>
          <w:i/>
          <w:iCs/>
        </w:rPr>
        <w:t>.</w:t>
      </w:r>
      <w:r w:rsidRPr="00F772B3">
        <w:rPr>
          <w:i/>
          <w:iCs/>
        </w:rPr>
        <w:t xml:space="preserve"> Med</w:t>
      </w:r>
      <w:r w:rsidR="00EC2FD0">
        <w:rPr>
          <w:i/>
          <w:iCs/>
        </w:rPr>
        <w:t>.</w:t>
      </w:r>
      <w:r w:rsidRPr="00F772B3">
        <w:rPr>
          <w:i/>
          <w:iCs/>
        </w:rPr>
        <w:t xml:space="preserve"> 60</w:t>
      </w:r>
      <w:r w:rsidRPr="00F772B3">
        <w:t>(4), 504-510. doi:10.2967/jnumed.118.213223</w:t>
      </w:r>
    </w:p>
    <w:p w14:paraId="5229341C" w14:textId="63FFB287" w:rsidR="00F772B3" w:rsidRDefault="00F772B3">
      <w:pPr>
        <w:pStyle w:val="EndnoteText"/>
      </w:pPr>
    </w:p>
  </w:endnote>
  <w:endnote w:id="4">
    <w:p w14:paraId="1AAC77F6" w14:textId="334B621E" w:rsidR="00E36BB7" w:rsidRPr="00E36BB7" w:rsidRDefault="00E36BB7" w:rsidP="00E36BB7">
      <w:pPr>
        <w:pStyle w:val="EndnoteText"/>
      </w:pPr>
      <w:r>
        <w:rPr>
          <w:rStyle w:val="EndnoteReference"/>
        </w:rPr>
        <w:endnoteRef/>
      </w:r>
      <w:r>
        <w:t xml:space="preserve"> </w:t>
      </w:r>
      <w:r w:rsidRPr="00E36BB7">
        <w:t>Kaur, T.; Shao, X.; Horikawa, M.; Sharninghausen, L. S.; Preshlock, S.; Brooks, A. F.; Henderson, B. D.; Koeppe, R. A.; DaSilva, A. F.; Sanford, M. S.; Scott, P. J. H. Strategies for the Production of [</w:t>
      </w:r>
      <w:r w:rsidRPr="00E36BB7">
        <w:rPr>
          <w:vertAlign w:val="superscript"/>
        </w:rPr>
        <w:t>11</w:t>
      </w:r>
      <w:r w:rsidRPr="00E36BB7">
        <w:t xml:space="preserve"> C]LY2795050 for Clinical Use. </w:t>
      </w:r>
      <w:r w:rsidRPr="00E36BB7">
        <w:rPr>
          <w:i/>
          <w:iCs/>
        </w:rPr>
        <w:t>Org. Process Res. Dev.</w:t>
      </w:r>
      <w:r w:rsidRPr="00E36BB7">
        <w:t xml:space="preserve"> </w:t>
      </w:r>
      <w:r w:rsidRPr="00E36BB7">
        <w:rPr>
          <w:b/>
          <w:bCs/>
        </w:rPr>
        <w:t>2023</w:t>
      </w:r>
      <w:r w:rsidRPr="00E36BB7">
        <w:t xml:space="preserve">, </w:t>
      </w:r>
      <w:r w:rsidRPr="00E36BB7">
        <w:rPr>
          <w:i/>
          <w:iCs/>
        </w:rPr>
        <w:t>27</w:t>
      </w:r>
      <w:r w:rsidRPr="00E36BB7">
        <w:t xml:space="preserve"> (2), 373–381. https://doi.org/10.1021/acs.oprd.2c00388.</w:t>
      </w:r>
    </w:p>
    <w:p w14:paraId="5E160CB7" w14:textId="6582E05F" w:rsidR="00E36BB7" w:rsidRDefault="00E36BB7">
      <w:pPr>
        <w:pStyle w:val="EndnoteText"/>
      </w:pPr>
    </w:p>
  </w:endnote>
</w:endnotes>
</file>

<file path=word/fontTable.xml><?xml version="1.0" encoding="utf-8"?>
<w:font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font w:name="Times New Roman">
    <w:panose1 w:val="02020603050405020304"/>
    <w:charset w:val="00"/>
    <w:family w:val="roman"/>
    <w:pitch w:val="variable"/>
    <w:sig w:usb0="E0002EFF" w:usb1="C000785B" w:usb2="00000009" w:usb3="00000000" w:csb0="000001FF" w:csb1="00000000"/>
  </w:font>
  <w:font w:name="Aptos">
    <w:charset w:val="00"/>
    <w:family w:val="swiss"/>
    <w:pitch w:val="variable"/>
    <w:sig w:usb0="20000287" w:usb1="00000003" w:usb2="00000000" w:usb3="00000000" w:csb0="0000019F" w:csb1="00000000"/>
  </w:font>
  <w:font w:name="Arial">
    <w:panose1 w:val="020B0604020202020204"/>
    <w:charset w:val="00"/>
    <w:family w:val="swiss"/>
    <w:pitch w:val="variable"/>
    <w:sig w:usb0="E0002EFF" w:usb1="C000785B" w:usb2="00000009" w:usb3="00000000" w:csb0="000001FF" w:csb1="00000000"/>
  </w:font>
  <w:font w:name="Aptos Display">
    <w:charset w:val="00"/>
    <w:family w:val="swiss"/>
    <w:pitch w:val="variable"/>
    <w:sig w:usb0="20000287" w:usb1="00000003" w:usb2="00000000" w:usb3="00000000" w:csb0="0000019F" w:csb1="00000000"/>
  </w:font>
  <w:font w:name="Yu Gothic Light">
    <w:panose1 w:val="020B0300000000000000"/>
    <w:charset w:val="80"/>
    <w:family w:val="swiss"/>
    <w:pitch w:val="variable"/>
    <w:sig w:usb0="E00002FF" w:usb1="2AC7FDFF" w:usb2="00000016" w:usb3="00000000" w:csb0="0002009F" w:csb1="00000000"/>
  </w:font>
  <w:font w:name="Yu Gothic">
    <w:altName w:val="游ゴシック"/>
    <w:panose1 w:val="020B0400000000000000"/>
    <w:charset w:val="80"/>
    <w:family w:val="swiss"/>
    <w:pitch w:val="variable"/>
    <w:sig w:usb0="E00002FF" w:usb1="2AC7FDFF" w:usb2="00000016" w:usb3="00000000" w:csb0="0002009F" w:csb1="00000000"/>
  </w:font>
  <w:font w:name="Tahoma">
    <w:altName w:val="Tahoma"/>
    <w:panose1 w:val="020B0604030504040204"/>
    <w:charset w:val="00"/>
    <w:family w:val="swiss"/>
    <w:pitch w:val="variable"/>
    <w:sig w:usb0="E1002EFF" w:usb1="C000605B" w:usb2="00000029" w:usb3="00000000" w:csb0="000101FF" w:csb1="00000000"/>
  </w:font>
  <w:font w:name="MS PGothic">
    <w:panose1 w:val="020B0600070205080204"/>
    <w:charset w:val="80"/>
    <w:family w:val="swiss"/>
    <w:pitch w:val="variable"/>
    <w:sig w:usb0="E00002FF" w:usb1="6AC7FDFB" w:usb2="08000012" w:usb3="00000000" w:csb0="0002009F" w:csb1="00000000"/>
  </w:font>
  <w:font w:name="KaiTi_GB2312">
    <w:altName w:val="Microsoft YaHei"/>
    <w:charset w:val="86"/>
    <w:family w:val="modern"/>
    <w:pitch w:val="fixed"/>
    <w:sig w:usb0="00000000" w:usb1="080E0000" w:usb2="00000010" w:usb3="00000000" w:csb0="00040000" w:csb1="00000000"/>
  </w:font>
  <w:font w:name="Calibri">
    <w:panose1 w:val="020F0502020204030204"/>
    <w:charset w:val="00"/>
    <w:family w:val="swiss"/>
    <w:pitch w:val="variable"/>
    <w:sig w:usb0="E4002EFF" w:usb1="C200247B" w:usb2="00000009" w:usb3="00000000" w:csb0="000001FF" w:csb1="00000000"/>
  </w:font>
  <w:font w:name="Symbol">
    <w:panose1 w:val="05050102010706020507"/>
    <w:charset w:val="02"/>
    <w:family w:val="roman"/>
    <w:pitch w:val="variable"/>
    <w:sig w:usb0="00000000" w:usb1="10000000" w:usb2="00000000" w:usb3="00000000" w:csb0="80000000" w:csb1="00000000"/>
  </w:font>
</w:fonts>
</file>

<file path=word/footer1.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594CBEA2" w14:textId="707C7C66" w:rsidR="009F050E" w:rsidRDefault="009F050E">
    <w:pPr>
      <w:pStyle w:val="Footer"/>
    </w:pPr>
    <w:r>
      <w:rPr>
        <w:noProof/>
      </w:rPr>
      <mc:AlternateContent>
        <mc:Choice Requires="wps">
          <w:drawing>
            <wp:anchor distT="0" distB="0" distL="0" distR="0" simplePos="0" relativeHeight="251659264" behindDoc="0" locked="0" layoutInCell="1" allowOverlap="1" wp14:anchorId="72BD3748" wp14:editId="6D6688B9">
              <wp:simplePos x="635" y="635"/>
              <wp:positionH relativeFrom="page">
                <wp:align>left</wp:align>
              </wp:positionH>
              <wp:positionV relativeFrom="page">
                <wp:align>bottom</wp:align>
              </wp:positionV>
              <wp:extent cx="930275" cy="345440"/>
              <wp:effectExtent l="0" t="0" r="3175" b="0"/>
              <wp:wrapNone/>
              <wp:docPr id="303179114" name="Text Box 38" descr="Confidential ">
                <a:extLst xmlns:a="http://schemas.openxmlformats.org/drawingml/2006/main">
                  <a:ext uri="{5AE41FA2-C0FF-4470-9BD4-5FADCA87CBE2}">
                    <aclsh:classification xmlns:aclsh="http://schemas.microsoft.com/office/drawing/2020/classificationShape" classificationOutcomeType="ftr"/>
                  </a:ext>
                </a:extLst>
              </wp:docPr>
              <wp:cNvGraphicFramePr/>
              <a:graphic xmlns:a="http://schemas.openxmlformats.org/drawingml/2006/main">
                <a:graphicData uri="http://schemas.microsoft.com/office/word/2010/wordprocessingShape">
                  <wps:wsp>
                    <wps:cNvSpPr txBox="1"/>
                    <wps:spPr>
                      <a:xfrm>
                        <a:off x="0" y="0"/>
                        <a:ext cx="930275" cy="345440"/>
                      </a:xfrm>
                      <a:prstGeom prst="rect">
                        <a:avLst/>
                      </a:prstGeom>
                      <a:noFill/>
                      <a:ln>
                        <a:noFill/>
                      </a:ln>
                    </wps:spPr>
                    <wps:txbx>
                      <w:txbxContent>
                        <w:p w14:paraId="22ED6E8C" w14:textId="09B6AE14" w:rsidR="009F050E" w:rsidRPr="009F050E" w:rsidRDefault="009F050E" w:rsidP="009F050E">
                          <w:pPr>
                            <w:spacing w:after="0"/>
                            <w:rPr>
                              <w:rFonts w:ascii="Aptos" w:eastAsia="Aptos" w:hAnsi="Aptos" w:cs="Aptos"/>
                              <w:noProof/>
                              <w:color w:val="FF0000"/>
                              <w:sz w:val="20"/>
                              <w:szCs w:val="20"/>
                            </w:rPr>
                          </w:pPr>
                          <w:r w:rsidRPr="009F050E">
                            <w:rPr>
                              <w:rFonts w:ascii="Aptos" w:eastAsia="Aptos" w:hAnsi="Aptos" w:cs="Aptos"/>
                              <w:noProof/>
                              <w:color w:val="FF0000"/>
                              <w:sz w:val="20"/>
                              <w:szCs w:val="20"/>
                            </w:rPr>
                            <w:t xml:space="preserve">Confidential </w:t>
                          </w:r>
                        </w:p>
                      </w:txbxContent>
                    </wps:txbx>
                    <wps:bodyPr rot="0" spcFirstLastPara="0" vertOverflow="overflow" horzOverflow="overflow" vert="horz" wrap="none" lIns="254000" tIns="0" rIns="0" bIns="190500" numCol="1" spcCol="0" rtlCol="0" fromWordArt="0" anchor="b" anchorCtr="0" forceAA="0" compatLnSpc="1">
                      <a:prstTxWarp prst="textNoShape">
                        <a:avLst/>
                      </a:prstTxWarp>
                      <a:spAutoFit/>
                    </wps:bodyPr>
                  </wps:wsp>
                </a:graphicData>
              </a:graphic>
            </wp:anchor>
          </w:drawing>
        </mc:Choice>
        <mc:Fallback>
          <w:pict>
            <v:shapetype w14:anchorId="72BD3748" id="_x0000_t202" coordsize="21600,21600" o:spt="202" path="m,l,21600r21600,l21600,xe">
              <v:stroke joinstyle="miter"/>
              <v:path gradientshapeok="t" o:connecttype="rect"/>
            </v:shapetype>
            <v:shape id="Text Box 38" o:spid="_x0000_s1033" type="#_x0000_t202" alt="Confidential " style="position:absolute;left:0;text-align:left;margin-left:0;margin-top:0;width:73.25pt;height:27.2pt;z-index:251659264;visibility:visible;mso-wrap-style:none;mso-wrap-distance-left:0;mso-wrap-distance-top:0;mso-wrap-distance-right:0;mso-wrap-distance-bottom:0;mso-position-horizontal:left;mso-position-horizontal-relative:page;mso-position-vertical:bottom;mso-position-vertical-relative:page;v-text-anchor:bottom"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BvI1NFEAIAABoEAAAOAAAAZHJzL2Uyb0RvYy54bWysU01v2zAMvQ/YfxB0X+ykybYacYqsRYYB&#10;QVsgHXqWZSk2IImCpMTOfv0o2Um2bqdhF/mJpPnx+LS867UiR+F8C6ak00lOiTAc6tbsS/r9ZfPh&#10;MyU+MFMzBUaU9CQ8vVu9f7fsbCFm0ICqhSOYxPiisyVtQrBFlnneCM38BKww6JTgNAt4dfusdqzD&#10;7Fplszz/mHXgauuAC+/R+jA46Srll1Lw8CSlF4GokmJvIZ0unVU8s9WSFXvHbNPysQ32D11o1hos&#10;ekn1wAIjB9f+kUq33IEHGSYcdAZStlykGXCaaf5mml3DrEizIDneXmjy/y8tfzzu7LMjof8CPS4w&#10;EtJZX3g0xnl66XT8YqcE/Ujh6UKb6APhaLy9yWefFpRwdN3MF/N5ojW7/mydD18FaBJBSR1uJZHF&#10;jlsfsCCGnkNiLQObVqm0GWV+M2BgtGTXDiMKfdWPbVdQn3AaB8OiveWbFmtumQ/PzOFmcQBUa3jC&#10;QyroSgojoqQB9+Nv9hiPhKOXkg6VUlKDUqZEfTO4iNlinudRWemGwJ1BlcD0Nl9Evznoe0ARTvE9&#10;WJ5gDA7qDKUD/YpiXsdq6GKGY82SVmd4Hwbd4mPgYr1OQSgiy8LW7CyPqSNZkcmX/pU5O9IdcE+P&#10;cNYSK96wPsTGP71dHwJyn1YSiR3YHPlGAaZNjY8lKvzXe4q6PunVTwAAAP//AwBQSwMEFAAGAAgA&#10;AAAhAINPjFTaAAAABAEAAA8AAABkcnMvZG93bnJldi54bWxMj81qwzAQhO+FvoPYQm+N3OCY4FoO&#10;If2h1zqB9ihbG8vEWjleJXHfvkov7WVhmGHm22I1uV6cceTOk4LHWQICqfGmo1bBbvv6sATBQZPR&#10;vSdU8I0Mq/L2ptC58Rf6wHMVWhFLiHOtwIYw5FJyY9FpnvkBKXp7PzodohxbaUZ9ieWul/MkyaTT&#10;HcUFqwfcWGwO1ckpyJ7f1nb4zL6O+zm/c+0PofIvSt3fTesnEAGn8BeGK35EhzIy1f5EhkWvID4S&#10;fu/VS7MFiFrBIk1BloX8D1/+AAAA//8DAFBLAQItABQABgAIAAAAIQC2gziS/gAAAOEBAAATAAAA&#10;AAAAAAAAAAAAAAAAAABbQ29udGVudF9UeXBlc10ueG1sUEsBAi0AFAAGAAgAAAAhADj9If/WAAAA&#10;lAEAAAsAAAAAAAAAAAAAAAAALwEAAF9yZWxzLy5yZWxzUEsBAi0AFAAGAAgAAAAhAG8jU0UQAgAA&#10;GgQAAA4AAAAAAAAAAAAAAAAALgIAAGRycy9lMm9Eb2MueG1sUEsBAi0AFAAGAAgAAAAhAINPjFTa&#10;AAAABAEAAA8AAAAAAAAAAAAAAAAAagQAAGRycy9kb3ducmV2LnhtbFBLBQYAAAAABAAEAPMAAABx&#10;BQAAAAA=&#10;" filled="f" stroked="f">
              <v:textbox style="mso-fit-shape-to-text:t" inset="20pt,0,0,15pt">
                <w:txbxContent>
                  <w:p w14:paraId="22ED6E8C" w14:textId="09B6AE14" w:rsidR="009F050E" w:rsidRPr="009F050E" w:rsidRDefault="009F050E" w:rsidP="009F050E">
                    <w:pPr>
                      <w:spacing w:after="0"/>
                      <w:rPr>
                        <w:rFonts w:ascii="Aptos" w:eastAsia="Aptos" w:hAnsi="Aptos" w:cs="Aptos"/>
                        <w:noProof/>
                        <w:color w:val="FF0000"/>
                        <w:sz w:val="20"/>
                        <w:szCs w:val="20"/>
                      </w:rPr>
                    </w:pPr>
                    <w:r w:rsidRPr="009F050E">
                      <w:rPr>
                        <w:rFonts w:ascii="Aptos" w:eastAsia="Aptos" w:hAnsi="Aptos" w:cs="Aptos"/>
                        <w:noProof/>
                        <w:color w:val="FF0000"/>
                        <w:sz w:val="20"/>
                        <w:szCs w:val="20"/>
                      </w:rPr>
                      <w:t xml:space="preserve">Confidential </w:t>
                    </w:r>
                  </w:p>
                </w:txbxContent>
              </v:textbox>
              <w10:wrap anchorx="page" anchory="page"/>
            </v:shape>
          </w:pict>
        </mc:Fallback>
      </mc:AlternateContent>
    </w:r>
  </w:p>
</w:ftr>
</file>

<file path=word/footer2.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4666E27E" w14:textId="422D252C" w:rsidR="00876440" w:rsidRDefault="00155B36">
    <w:pPr>
      <w:pStyle w:val="Footer"/>
      <w:jc w:val="center"/>
    </w:pPr>
    <w:r>
      <w:t>S</w:t>
    </w:r>
    <w:sdt>
      <w:sdtPr>
        <w:id w:val="958376946"/>
        <w:docPartObj>
          <w:docPartGallery w:val="Page Numbers (Bottom of Page)"/>
          <w:docPartUnique/>
        </w:docPartObj>
      </w:sdtPr>
      <w:sdtEndPr>
        <w:rPr>
          <w:noProof/>
        </w:rPr>
      </w:sdtEndPr>
      <w:sdtContent>
        <w:r w:rsidR="00876440">
          <w:fldChar w:fldCharType="begin"/>
        </w:r>
        <w:r w:rsidR="00876440">
          <w:instrText xml:space="preserve"> PAGE   \* MERGEFORMAT </w:instrText>
        </w:r>
        <w:r w:rsidR="00876440">
          <w:fldChar w:fldCharType="separate"/>
        </w:r>
        <w:r w:rsidR="00485CFB">
          <w:rPr>
            <w:noProof/>
          </w:rPr>
          <w:t>15</w:t>
        </w:r>
        <w:r w:rsidR="00876440">
          <w:rPr>
            <w:noProof/>
          </w:rPr>
          <w:fldChar w:fldCharType="end"/>
        </w:r>
      </w:sdtContent>
    </w:sdt>
  </w:p>
  <w:p w14:paraId="3AFD82A1" w14:textId="77777777" w:rsidR="00876440" w:rsidRDefault="00876440">
    <w:pPr>
      <w:pStyle w:val="Footer"/>
    </w:pPr>
  </w:p>
</w:ftr>
</file>

<file path=word/footer3.xml><?xml version="1.0" encoding="utf-8"?>
<w:ftr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p w14:paraId="6AC54B72" w14:textId="015A483C" w:rsidR="009F050E" w:rsidRDefault="009F050E">
    <w:pPr>
      <w:pStyle w:val="Footer"/>
    </w:pPr>
    <w:r>
      <w:rPr>
        <w:noProof/>
      </w:rPr>
      <mc:AlternateContent>
        <mc:Choice Requires="wps">
          <w:drawing>
            <wp:anchor distT="0" distB="0" distL="0" distR="0" simplePos="0" relativeHeight="251658240" behindDoc="0" locked="0" layoutInCell="1" allowOverlap="1" wp14:anchorId="7F91D18D" wp14:editId="26D92DBB">
              <wp:simplePos x="635" y="635"/>
              <wp:positionH relativeFrom="page">
                <wp:align>left</wp:align>
              </wp:positionH>
              <wp:positionV relativeFrom="page">
                <wp:align>bottom</wp:align>
              </wp:positionV>
              <wp:extent cx="930275" cy="345440"/>
              <wp:effectExtent l="0" t="0" r="3175" b="0"/>
              <wp:wrapNone/>
              <wp:docPr id="239215109" name="Text Box 37" descr="Confidential ">
                <a:extLst xmlns:a="http://schemas.openxmlformats.org/drawingml/2006/main">
                  <a:ext uri="{5AE41FA2-C0FF-4470-9BD4-5FADCA87CBE2}">
                    <aclsh:classification xmlns:aclsh="http://schemas.microsoft.com/office/drawing/2020/classificationShape" classificationOutcomeType="ftr"/>
                  </a:ext>
                </a:extLst>
              </wp:docPr>
              <wp:cNvGraphicFramePr/>
              <a:graphic xmlns:a="http://schemas.openxmlformats.org/drawingml/2006/main">
                <a:graphicData uri="http://schemas.microsoft.com/office/word/2010/wordprocessingShape">
                  <wps:wsp>
                    <wps:cNvSpPr txBox="1"/>
                    <wps:spPr>
                      <a:xfrm>
                        <a:off x="0" y="0"/>
                        <a:ext cx="930275" cy="345440"/>
                      </a:xfrm>
                      <a:prstGeom prst="rect">
                        <a:avLst/>
                      </a:prstGeom>
                      <a:noFill/>
                      <a:ln>
                        <a:noFill/>
                      </a:ln>
                    </wps:spPr>
                    <wps:txbx>
                      <w:txbxContent>
                        <w:p w14:paraId="50807109" w14:textId="6A7D50E4" w:rsidR="009F050E" w:rsidRPr="009F050E" w:rsidRDefault="009F050E" w:rsidP="009F050E">
                          <w:pPr>
                            <w:spacing w:after="0"/>
                            <w:rPr>
                              <w:rFonts w:ascii="Aptos" w:eastAsia="Aptos" w:hAnsi="Aptos" w:cs="Aptos"/>
                              <w:noProof/>
                              <w:color w:val="FF0000"/>
                              <w:sz w:val="20"/>
                              <w:szCs w:val="20"/>
                            </w:rPr>
                          </w:pPr>
                          <w:r w:rsidRPr="009F050E">
                            <w:rPr>
                              <w:rFonts w:ascii="Aptos" w:eastAsia="Aptos" w:hAnsi="Aptos" w:cs="Aptos"/>
                              <w:noProof/>
                              <w:color w:val="FF0000"/>
                              <w:sz w:val="20"/>
                              <w:szCs w:val="20"/>
                            </w:rPr>
                            <w:t xml:space="preserve">Confidential </w:t>
                          </w:r>
                        </w:p>
                      </w:txbxContent>
                    </wps:txbx>
                    <wps:bodyPr rot="0" spcFirstLastPara="0" vertOverflow="overflow" horzOverflow="overflow" vert="horz" wrap="none" lIns="254000" tIns="0" rIns="0" bIns="190500" numCol="1" spcCol="0" rtlCol="0" fromWordArt="0" anchor="b" anchorCtr="0" forceAA="0" compatLnSpc="1">
                      <a:prstTxWarp prst="textNoShape">
                        <a:avLst/>
                      </a:prstTxWarp>
                      <a:spAutoFit/>
                    </wps:bodyPr>
                  </wps:wsp>
                </a:graphicData>
              </a:graphic>
            </wp:anchor>
          </w:drawing>
        </mc:Choice>
        <mc:Fallback>
          <w:pict>
            <v:shapetype w14:anchorId="7F91D18D" id="_x0000_t202" coordsize="21600,21600" o:spt="202" path="m,l,21600r21600,l21600,xe">
              <v:stroke joinstyle="miter"/>
              <v:path gradientshapeok="t" o:connecttype="rect"/>
            </v:shapetype>
            <v:shape id="Text Box 37" o:spid="_x0000_s1034" type="#_x0000_t202" alt="Confidential " style="position:absolute;left:0;text-align:left;margin-left:0;margin-top:0;width:73.25pt;height:27.2pt;z-index:251658240;visibility:visible;mso-wrap-style:none;mso-wrap-distance-left:0;mso-wrap-distance-top:0;mso-wrap-distance-right:0;mso-wrap-distance-bottom:0;mso-position-horizontal:left;mso-position-horizontal-relative:page;mso-position-vertical:bottom;mso-position-vertical-relative:page;v-text-anchor:bottom" o:gfxdata="UEsDBBQABgAIAAAAIQC2gziS/gAAAOEBAAATAAAAW0NvbnRlbnRfVHlwZXNdLnhtbJSRQU7DMBBF&#10;90jcwfIWJU67QAgl6YK0S0CoHGBkTxKLZGx5TGhvj5O2G0SRWNoz/78nu9wcxkFMGNg6quQqL6RA&#10;0s5Y6ir5vt9lD1JwBDIwOMJKHpHlpr69KfdHjyxSmriSfYz+USnWPY7AufNIadK6MEJMx9ApD/oD&#10;OlTrorhX2lFEilmcO2RdNtjC5xDF9pCuTyYBB5bi6bQ4syoJ3g9WQ0ymaiLzg5KdCXlKLjvcW893&#10;SUOqXwnz5DrgnHtJTxOsQfEKIT7DmDSUCaxw7Rqn8787ZsmRM9e2VmPeBN4uqYvTtW7jvijg9N/y&#10;JsXecLq0q+WD6m8AAAD//wMAUEsDBBQABgAIAAAAIQA4/SH/1gAAAJQBAAALAAAAX3JlbHMvLnJl&#10;bHOkkMFqwzAMhu+DvYPRfXGawxijTi+j0GvpHsDYimMaW0Yy2fr2M4PBMnrbUb/Q94l/f/hMi1qR&#10;JVI2sOt6UJgd+ZiDgffL8ekFlFSbvV0oo4EbChzGx4f9GRdb25HMsYhqlCwG5lrLq9biZkxWOiqY&#10;22YiTra2kYMu1l1tQD30/bPm3wwYN0x18gb45AdQl1tp5j/sFB2T0FQ7R0nTNEV3j6o9feQzro1i&#10;OWA14Fm+Q8a1a8+Bvu/d/dMb2JY5uiPbhG/ktn4cqGU/er3pcvwCAAD//wMAUEsDBBQABgAIAAAA&#10;IQA2t1UyEgIAACEEAAAOAAAAZHJzL2Uyb0RvYy54bWysU99v2jAQfp+0/8Hy+0igsLURoWKtmCah&#10;thKd+mwcm0SyfZZtSNhfv7NJoOv6VO3FOd9d7sf3fZ7fdlqRg3C+AVPS8SinRBgOVWN2Jf31vPpy&#10;TYkPzFRMgRElPQpPbxefP81bW4gJ1KAq4QgWMb5obUnrEGyRZZ7XQjM/AisMBiU4zQJe3S6rHGux&#10;ulbZJM+/Zi24yjrgwnv03p+CdJHqSyl4eJTSi0BUSXG2kE6Xzm08s8WcFTvHbN3wfgz2gSk0aww2&#10;PZe6Z4GRvWv+KaUb7sCDDCMOOgMpGy7SDrjNOH+zzaZmVqRdEBxvzzD5/1eWPxw29smR0H2HDgmM&#10;gLTWFx6dcZ9OOh2/OCnBOEJ4PMMmukA4Om+u8sm3GSUcQ1fT2XSaYM0uP1vnww8BmkSjpA5ZSWCx&#10;w9oHbIipQ0rsZWDVKJWYUeYvByZGT3aZMFqh23akqV5Nv4XqiEs5OPHtLV812HrNfHhiDgnGPVC0&#10;4REPqaAtKfQWJTW43+/5Yz7ijlFKWhRMSQ0qmhL10yAfk9k0z6PA0g0NNxjbZIxv8lmMm72+A9Ti&#10;GJ+F5cmMyUENpnSgX1DTy9gNQ8xw7FnS7WDehZN88U1wsVymJNSSZWFtNpbH0hGzCOhz98Kc7VEP&#10;SNcDDJJixRvwT7nxT2+X+4AUJGYivic0e9hRh4mw/s1Eob++p6zLy178AQAA//8DAFBLAwQUAAYA&#10;CAAAACEAg0+MVNoAAAAEAQAADwAAAGRycy9kb3ducmV2LnhtbEyPzWrDMBCE74W+g9hCb43c4Jjg&#10;Wg4h/aHXOoH2KFsby8RaOV4lcd++Si/tZWGYYebbYjW5Xpxx5M6TgsdZAgKp8aajVsFu+/qwBMFB&#10;k9G9J1TwjQyr8vam0LnxF/rAcxVaEUuIc63AhjDkUnJj0Wme+QEpens/Oh2iHFtpRn2J5a6X8yTJ&#10;pNMdxQWrB9xYbA7VySnInt/WdvjMvo77Ob9z7Q+h8i9K3d9N6ycQAafwF4YrfkSHMjLV/kSGRa8g&#10;PhJ+79VLswWIWsEiTUGWhfwPX/4AAAD//wMAUEsBAi0AFAAGAAgAAAAhALaDOJL+AAAA4QEAABMA&#10;AAAAAAAAAAAAAAAAAAAAAFtDb250ZW50X1R5cGVzXS54bWxQSwECLQAUAAYACAAAACEAOP0h/9YA&#10;AACUAQAACwAAAAAAAAAAAAAAAAAvAQAAX3JlbHMvLnJlbHNQSwECLQAUAAYACAAAACEANrdVMhIC&#10;AAAhBAAADgAAAAAAAAAAAAAAAAAuAgAAZHJzL2Uyb0RvYy54bWxQSwECLQAUAAYACAAAACEAg0+M&#10;VNoAAAAEAQAADwAAAAAAAAAAAAAAAABsBAAAZHJzL2Rvd25yZXYueG1sUEsFBgAAAAAEAAQA8wAA&#10;AHMFAAAAAA==&#10;" filled="f" stroked="f">
              <v:textbox style="mso-fit-shape-to-text:t" inset="20pt,0,0,15pt">
                <w:txbxContent>
                  <w:p w14:paraId="50807109" w14:textId="6A7D50E4" w:rsidR="009F050E" w:rsidRPr="009F050E" w:rsidRDefault="009F050E" w:rsidP="009F050E">
                    <w:pPr>
                      <w:spacing w:after="0"/>
                      <w:rPr>
                        <w:rFonts w:ascii="Aptos" w:eastAsia="Aptos" w:hAnsi="Aptos" w:cs="Aptos"/>
                        <w:noProof/>
                        <w:color w:val="FF0000"/>
                        <w:sz w:val="20"/>
                        <w:szCs w:val="20"/>
                      </w:rPr>
                    </w:pPr>
                    <w:r w:rsidRPr="009F050E">
                      <w:rPr>
                        <w:rFonts w:ascii="Aptos" w:eastAsia="Aptos" w:hAnsi="Aptos" w:cs="Aptos"/>
                        <w:noProof/>
                        <w:color w:val="FF0000"/>
                        <w:sz w:val="20"/>
                        <w:szCs w:val="20"/>
                      </w:rPr>
                      <w:t xml:space="preserve">Confidential </w:t>
                    </w:r>
                  </w:p>
                </w:txbxContent>
              </v:textbox>
              <w10:wrap anchorx="page" anchory="page"/>
            </v:shape>
          </w:pict>
        </mc:Fallback>
      </mc:AlternateContent>
    </w:r>
  </w:p>
</w:ftr>
</file>

<file path=word/footnotes.xml><?xml version="1.0" encoding="utf-8"?>
<w:footnotes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footnote w:type="separator" w:id="-1">
    <w:p w14:paraId="57EB5B3B" w14:textId="77777777" w:rsidR="00A207BC" w:rsidRDefault="00A207BC" w:rsidP="004B74EC">
      <w:pPr>
        <w:spacing w:after="0"/>
      </w:pPr>
      <w:r>
        <w:separator/>
      </w:r>
    </w:p>
  </w:footnote>
  <w:footnote w:type="continuationSeparator" w:id="0">
    <w:p w14:paraId="5D2621D6" w14:textId="77777777" w:rsidR="00A207BC" w:rsidRDefault="00A207BC" w:rsidP="004B74EC">
      <w:pPr>
        <w:spacing w:after="0"/>
      </w:pPr>
      <w:r>
        <w:continuationSeparator/>
      </w:r>
    </w:p>
  </w:footnote>
  <w:footnote w:type="continuationNotice" w:id="1">
    <w:p w14:paraId="0FE253F0" w14:textId="77777777" w:rsidR="00A207BC" w:rsidRDefault="00A207BC">
      <w:pPr>
        <w:spacing w:after="0"/>
      </w:pPr>
    </w:p>
  </w:footnote>
</w:footnotes>
</file>

<file path=word/numbering.xml><?xml version="1.0" encoding="utf-8"?>
<w:numbering xmlns:wpc="http://schemas.microsoft.com/office/word/2010/wordprocessingCanvas" xmlns:cx="http://schemas.microsoft.com/office/drawing/2014/chartex" xmlns:cx1="http://schemas.microsoft.com/office/drawing/2015/9/8/chartex" xmlns:cx2="http://schemas.microsoft.com/office/drawing/2015/10/21/chartex" xmlns:cx3="http://schemas.microsoft.com/office/drawing/2016/5/9/chartex" xmlns:cx4="http://schemas.microsoft.com/office/drawing/2016/5/10/chartex" xmlns:cx5="http://schemas.microsoft.com/office/drawing/2016/5/11/chartex" xmlns:cx6="http://schemas.microsoft.com/office/drawing/2016/5/12/chartex" xmlns:cx7="http://schemas.microsoft.com/office/drawing/2016/5/13/chartex" xmlns:cx8="http://schemas.microsoft.com/office/drawing/2016/5/14/chartex" xmlns:mc="http://schemas.openxmlformats.org/markup-compatibility/2006" xmlns:aink="http://schemas.microsoft.com/office/drawing/2016/ink" xmlns:am3d="http://schemas.microsoft.com/office/drawing/2017/model3d" xmlns:o="urn:schemas-microsoft-com:office:office" xmlns:oel="http://schemas.microsoft.com/office/2019/extlst" xmlns:r="http://schemas.openxmlformats.org/officeDocument/2006/relationships"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wpg="http://schemas.microsoft.com/office/word/2010/wordprocessingGroup" xmlns:wpi="http://schemas.microsoft.com/office/word/2010/wordprocessingInk" xmlns:wne="http://schemas.microsoft.com/office/word/2006/wordml" xmlns:wps="http://schemas.microsoft.com/office/word/2010/wordprocessingShape" mc:Ignorable="w14 w15 w16se w16cid w16 w16cex w16sdtdh w16sdtfl w16du wp14">
  <w:abstractNum w:abstractNumId="0" w15:restartNumberingAfterBreak="0">
    <w:nsid w:val="7C7435EA"/>
    <w:multiLevelType w:val="multilevel"/>
    <w:tmpl w:val="F3CEC73E"/>
    <w:lvl w:ilvl="0">
      <w:start w:val="1"/>
      <w:numFmt w:val="decimal"/>
      <w:lvlText w:val="%1."/>
      <w:lvlJc w:val="left"/>
      <w:pPr>
        <w:ind w:left="720" w:hanging="360"/>
      </w:pPr>
      <w:rPr>
        <w:rFonts w:hint="default"/>
      </w:rPr>
    </w:lvl>
    <w:lvl w:ilvl="1">
      <w:start w:val="1"/>
      <w:numFmt w:val="decimal"/>
      <w:isLgl/>
      <w:lvlText w:val="%1.%2"/>
      <w:lvlJc w:val="left"/>
      <w:pPr>
        <w:ind w:left="5888" w:hanging="360"/>
      </w:pPr>
      <w:rPr>
        <w:rFonts w:hint="default"/>
      </w:rPr>
    </w:lvl>
    <w:lvl w:ilvl="2">
      <w:start w:val="1"/>
      <w:numFmt w:val="decimal"/>
      <w:isLgl/>
      <w:lvlText w:val="%1.%2.%3"/>
      <w:lvlJc w:val="left"/>
      <w:pPr>
        <w:ind w:left="1080" w:hanging="720"/>
      </w:pPr>
      <w:rPr>
        <w:rFonts w:hint="default"/>
      </w:rPr>
    </w:lvl>
    <w:lvl w:ilvl="3">
      <w:start w:val="1"/>
      <w:numFmt w:val="decimal"/>
      <w:isLgl/>
      <w:lvlText w:val="%1.%2.%3.%4"/>
      <w:lvlJc w:val="left"/>
      <w:pPr>
        <w:ind w:left="1080" w:hanging="720"/>
      </w:pPr>
      <w:rPr>
        <w:rFonts w:hint="default"/>
      </w:rPr>
    </w:lvl>
    <w:lvl w:ilvl="4">
      <w:start w:val="1"/>
      <w:numFmt w:val="decimal"/>
      <w:isLgl/>
      <w:lvlText w:val="%1.%2.%3.%4.%5"/>
      <w:lvlJc w:val="left"/>
      <w:pPr>
        <w:ind w:left="1440" w:hanging="1080"/>
      </w:pPr>
      <w:rPr>
        <w:rFonts w:hint="default"/>
      </w:rPr>
    </w:lvl>
    <w:lvl w:ilvl="5">
      <w:start w:val="1"/>
      <w:numFmt w:val="decimal"/>
      <w:isLgl/>
      <w:lvlText w:val="%1.%2.%3.%4.%5.%6"/>
      <w:lvlJc w:val="left"/>
      <w:pPr>
        <w:ind w:left="1440" w:hanging="1080"/>
      </w:pPr>
      <w:rPr>
        <w:rFonts w:hint="default"/>
      </w:rPr>
    </w:lvl>
    <w:lvl w:ilvl="6">
      <w:start w:val="1"/>
      <w:numFmt w:val="decimal"/>
      <w:isLgl/>
      <w:lvlText w:val="%1.%2.%3.%4.%5.%6.%7"/>
      <w:lvlJc w:val="left"/>
      <w:pPr>
        <w:ind w:left="1800" w:hanging="1440"/>
      </w:pPr>
      <w:rPr>
        <w:rFonts w:hint="default"/>
      </w:rPr>
    </w:lvl>
    <w:lvl w:ilvl="7">
      <w:start w:val="1"/>
      <w:numFmt w:val="decimal"/>
      <w:isLgl/>
      <w:lvlText w:val="%1.%2.%3.%4.%5.%6.%7.%8"/>
      <w:lvlJc w:val="left"/>
      <w:pPr>
        <w:ind w:left="1800" w:hanging="1440"/>
      </w:pPr>
      <w:rPr>
        <w:rFonts w:hint="default"/>
      </w:rPr>
    </w:lvl>
    <w:lvl w:ilvl="8">
      <w:start w:val="1"/>
      <w:numFmt w:val="decimal"/>
      <w:isLgl/>
      <w:lvlText w:val="%1.%2.%3.%4.%5.%6.%7.%8.%9"/>
      <w:lvlJc w:val="left"/>
      <w:pPr>
        <w:ind w:left="2160" w:hanging="1800"/>
      </w:pPr>
      <w:rPr>
        <w:rFonts w:hint="default"/>
      </w:rPr>
    </w:lvl>
  </w:abstractNum>
  <w:num w:numId="1" w16cid:durableId="144250183">
    <w:abstractNumId w:val="0"/>
  </w:num>
</w:numbering>
</file>

<file path=word/settings.xml><?xml version="1.0" encoding="utf-8"?>
<w:settings xmlns:mc="http://schemas.openxmlformats.org/markup-compatibility/2006" xmlns:o="urn:schemas-microsoft-com:office:office" xmlns:r="http://schemas.openxmlformats.org/officeDocument/2006/relationships" xmlns:m="http://schemas.openxmlformats.org/officeDocument/2006/math" xmlns:v="urn:schemas-microsoft-com:vml" xmlns:w10="urn:schemas-microsoft-com:office:word"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xmlns:sl="http://schemas.openxmlformats.org/schemaLibrary/2006/main" mc:Ignorable="w14 w15 w16se w16cid w16 w16cex w16sdtdh w16sdtfl w16du">
  <w:zoom w:percent="150"/>
  <w:defaultTabStop w:val="720"/>
  <w:characterSpacingControl w:val="doNotCompress"/>
  <w:hdrShapeDefaults>
    <o:shapedefaults v:ext="edit" spidmax="2050"/>
  </w:hdrShapeDefaults>
  <w:footnotePr>
    <w:footnote w:id="-1"/>
    <w:footnote w:id="0"/>
    <w:footnote w:id="1"/>
  </w:footnotePr>
  <w:endnotePr>
    <w:endnote w:id="-1"/>
    <w:endnote w:id="0"/>
    <w:endnote w:id="1"/>
  </w:endnotePr>
  <w:compat>
    <w:compatSetting w:name="compatibilityMode" w:uri="http://schemas.microsoft.com/office/word" w:val="15"/>
    <w:compatSetting w:name="overrideTableStyleFontSizeAndJustification" w:uri="http://schemas.microsoft.com/office/word" w:val="1"/>
    <w:compatSetting w:name="enableOpenTypeFeatures" w:uri="http://schemas.microsoft.com/office/word" w:val="1"/>
    <w:compatSetting w:name="doNotFlipMirrorIndents" w:uri="http://schemas.microsoft.com/office/word" w:val="1"/>
    <w:compatSetting w:name="differentiateMultirowTableHeaders" w:uri="http://schemas.microsoft.com/office/word" w:val="1"/>
    <w:compatSetting w:name="useWord2013TrackBottomHyphenation" w:uri="http://schemas.microsoft.com/office/word" w:val="0"/>
  </w:compat>
  <w:docVars>
    <w:docVar w:name="EN.InstantFormat" w:val="&lt;ENInstantFormat&gt;&lt;Enabled&gt;1&lt;/Enabled&gt;&lt;ScanUnformatted&gt;1&lt;/ScanUnformatted&gt;&lt;ScanChanges&gt;1&lt;/ScanChanges&gt;&lt;Suspended&gt;0&lt;/Suspended&gt;&lt;/ENInstantFormat&gt;"/>
    <w:docVar w:name="EN.Layout" w:val="&lt;ENLayout&gt;&lt;Style&gt;APA 6th&lt;/Style&gt;&lt;LeftDelim&gt;{&lt;/LeftDelim&gt;&lt;RightDelim&gt;}&lt;/RightDelim&gt;&lt;FontName&gt;Arial&lt;/FontName&gt;&lt;FontSize&gt;12&lt;/FontSize&gt;&lt;ReflistTitle&gt;&lt;/ReflistTitle&gt;&lt;StartingRefnum&gt;1&lt;/StartingRefnum&gt;&lt;FirstLineIndent&gt;0&lt;/FirstLineIndent&gt;&lt;HangingIndent&gt;720&lt;/HangingIndent&gt;&lt;LineSpacing&gt;0&lt;/LineSpacing&gt;&lt;SpaceAfter&gt;0&lt;/SpaceAfter&gt;&lt;HyperlinksEnabled&gt;0&lt;/HyperlinksEnabled&gt;&lt;HyperlinksVisible&gt;0&lt;/HyperlinksVisible&gt;&lt;EnableBibliographyCategories&gt;0&lt;/EnableBibliographyCategories&gt;&lt;/ENLayout&gt;"/>
    <w:docVar w:name="EN.Libraries" w:val="&lt;Libraries&gt;&lt;item db-id=&quot;etfts5r9er0d0netpavp5rdyzzx2d05r9tp2&quot;&gt;Niraparib references 031125&lt;record-ids&gt;&lt;item&gt;6&lt;/item&gt;&lt;/record-ids&gt;&lt;/item&gt;&lt;/Libraries&gt;"/>
  </w:docVars>
  <w:rsids>
    <w:rsidRoot w:val="00D53368"/>
    <w:rsid w:val="00000608"/>
    <w:rsid w:val="00001182"/>
    <w:rsid w:val="00001811"/>
    <w:rsid w:val="00002B04"/>
    <w:rsid w:val="00003C4A"/>
    <w:rsid w:val="00005044"/>
    <w:rsid w:val="00005F90"/>
    <w:rsid w:val="00007569"/>
    <w:rsid w:val="00007DC4"/>
    <w:rsid w:val="000104D3"/>
    <w:rsid w:val="00010F5B"/>
    <w:rsid w:val="0001273F"/>
    <w:rsid w:val="00015A5E"/>
    <w:rsid w:val="00015BCA"/>
    <w:rsid w:val="00015DB3"/>
    <w:rsid w:val="00016710"/>
    <w:rsid w:val="00016C23"/>
    <w:rsid w:val="00017359"/>
    <w:rsid w:val="00017B38"/>
    <w:rsid w:val="000225AC"/>
    <w:rsid w:val="00022886"/>
    <w:rsid w:val="00022D9A"/>
    <w:rsid w:val="0002403D"/>
    <w:rsid w:val="00024C85"/>
    <w:rsid w:val="000269C3"/>
    <w:rsid w:val="00027928"/>
    <w:rsid w:val="000279D8"/>
    <w:rsid w:val="00027EC9"/>
    <w:rsid w:val="00030197"/>
    <w:rsid w:val="00033E23"/>
    <w:rsid w:val="00033F3E"/>
    <w:rsid w:val="00034FE6"/>
    <w:rsid w:val="00035FBF"/>
    <w:rsid w:val="00036292"/>
    <w:rsid w:val="00036B52"/>
    <w:rsid w:val="000379CA"/>
    <w:rsid w:val="00037B7B"/>
    <w:rsid w:val="000401CA"/>
    <w:rsid w:val="000404DA"/>
    <w:rsid w:val="00040AE4"/>
    <w:rsid w:val="000420F5"/>
    <w:rsid w:val="0004237D"/>
    <w:rsid w:val="00045252"/>
    <w:rsid w:val="00050379"/>
    <w:rsid w:val="00053D8B"/>
    <w:rsid w:val="00054520"/>
    <w:rsid w:val="000546E0"/>
    <w:rsid w:val="00054A2E"/>
    <w:rsid w:val="00055023"/>
    <w:rsid w:val="00055674"/>
    <w:rsid w:val="0006041C"/>
    <w:rsid w:val="00060E8E"/>
    <w:rsid w:val="00061069"/>
    <w:rsid w:val="00061373"/>
    <w:rsid w:val="00063DC2"/>
    <w:rsid w:val="00063F1A"/>
    <w:rsid w:val="00065407"/>
    <w:rsid w:val="000656DE"/>
    <w:rsid w:val="0006606B"/>
    <w:rsid w:val="000678D4"/>
    <w:rsid w:val="00072393"/>
    <w:rsid w:val="00072C8B"/>
    <w:rsid w:val="00076ECB"/>
    <w:rsid w:val="00076F52"/>
    <w:rsid w:val="00077ACF"/>
    <w:rsid w:val="0008042D"/>
    <w:rsid w:val="0008048D"/>
    <w:rsid w:val="00080733"/>
    <w:rsid w:val="00080AE6"/>
    <w:rsid w:val="00080E73"/>
    <w:rsid w:val="00081F93"/>
    <w:rsid w:val="00085637"/>
    <w:rsid w:val="00087440"/>
    <w:rsid w:val="000876F0"/>
    <w:rsid w:val="0009163F"/>
    <w:rsid w:val="00091C15"/>
    <w:rsid w:val="00092566"/>
    <w:rsid w:val="00094A9F"/>
    <w:rsid w:val="000950AB"/>
    <w:rsid w:val="0009649A"/>
    <w:rsid w:val="00096C99"/>
    <w:rsid w:val="000971BA"/>
    <w:rsid w:val="000A0FC8"/>
    <w:rsid w:val="000A1C4A"/>
    <w:rsid w:val="000A222E"/>
    <w:rsid w:val="000A2628"/>
    <w:rsid w:val="000A2C7D"/>
    <w:rsid w:val="000A2CBE"/>
    <w:rsid w:val="000A40A0"/>
    <w:rsid w:val="000A493F"/>
    <w:rsid w:val="000A5551"/>
    <w:rsid w:val="000B040C"/>
    <w:rsid w:val="000B1F32"/>
    <w:rsid w:val="000B2E2B"/>
    <w:rsid w:val="000B3542"/>
    <w:rsid w:val="000B452A"/>
    <w:rsid w:val="000B49EE"/>
    <w:rsid w:val="000B56A3"/>
    <w:rsid w:val="000B69D4"/>
    <w:rsid w:val="000C1222"/>
    <w:rsid w:val="000C1ABF"/>
    <w:rsid w:val="000C1E76"/>
    <w:rsid w:val="000C24AA"/>
    <w:rsid w:val="000C26F5"/>
    <w:rsid w:val="000C30BC"/>
    <w:rsid w:val="000C459D"/>
    <w:rsid w:val="000C55FE"/>
    <w:rsid w:val="000C6CB0"/>
    <w:rsid w:val="000C7DB6"/>
    <w:rsid w:val="000C7FBC"/>
    <w:rsid w:val="000D2429"/>
    <w:rsid w:val="000D306B"/>
    <w:rsid w:val="000D5862"/>
    <w:rsid w:val="000D77F4"/>
    <w:rsid w:val="000D7AA9"/>
    <w:rsid w:val="000D7C2D"/>
    <w:rsid w:val="000D7D72"/>
    <w:rsid w:val="000D7F72"/>
    <w:rsid w:val="000E0767"/>
    <w:rsid w:val="000E2EA4"/>
    <w:rsid w:val="000E38E3"/>
    <w:rsid w:val="000E3F14"/>
    <w:rsid w:val="000E46EE"/>
    <w:rsid w:val="000E52BD"/>
    <w:rsid w:val="000E56C2"/>
    <w:rsid w:val="000E5954"/>
    <w:rsid w:val="000E7371"/>
    <w:rsid w:val="000E78AB"/>
    <w:rsid w:val="000F2812"/>
    <w:rsid w:val="000F2D56"/>
    <w:rsid w:val="000F2F62"/>
    <w:rsid w:val="000F2FA7"/>
    <w:rsid w:val="000F33CC"/>
    <w:rsid w:val="000F3AC0"/>
    <w:rsid w:val="000F4D43"/>
    <w:rsid w:val="000F52E7"/>
    <w:rsid w:val="000F5538"/>
    <w:rsid w:val="000F5681"/>
    <w:rsid w:val="000F7068"/>
    <w:rsid w:val="000F71F9"/>
    <w:rsid w:val="000F761A"/>
    <w:rsid w:val="0010008A"/>
    <w:rsid w:val="00102EF0"/>
    <w:rsid w:val="00103AAD"/>
    <w:rsid w:val="00103EDD"/>
    <w:rsid w:val="00104000"/>
    <w:rsid w:val="00104BA4"/>
    <w:rsid w:val="00104C3D"/>
    <w:rsid w:val="0010510B"/>
    <w:rsid w:val="00105179"/>
    <w:rsid w:val="00105CA7"/>
    <w:rsid w:val="00107326"/>
    <w:rsid w:val="00110BE6"/>
    <w:rsid w:val="0011165E"/>
    <w:rsid w:val="00111AA4"/>
    <w:rsid w:val="001145C0"/>
    <w:rsid w:val="00114C54"/>
    <w:rsid w:val="001162DC"/>
    <w:rsid w:val="00116AB0"/>
    <w:rsid w:val="0011749F"/>
    <w:rsid w:val="0011777D"/>
    <w:rsid w:val="00120594"/>
    <w:rsid w:val="0012064B"/>
    <w:rsid w:val="00120929"/>
    <w:rsid w:val="00120A50"/>
    <w:rsid w:val="00122D5A"/>
    <w:rsid w:val="00122E06"/>
    <w:rsid w:val="0012319B"/>
    <w:rsid w:val="00123392"/>
    <w:rsid w:val="001242C9"/>
    <w:rsid w:val="00125F0D"/>
    <w:rsid w:val="001261CD"/>
    <w:rsid w:val="001306BA"/>
    <w:rsid w:val="00134382"/>
    <w:rsid w:val="00137244"/>
    <w:rsid w:val="001378C9"/>
    <w:rsid w:val="00140449"/>
    <w:rsid w:val="00141671"/>
    <w:rsid w:val="00141688"/>
    <w:rsid w:val="001418B0"/>
    <w:rsid w:val="00142D6F"/>
    <w:rsid w:val="0014314C"/>
    <w:rsid w:val="00143498"/>
    <w:rsid w:val="001458D7"/>
    <w:rsid w:val="00146068"/>
    <w:rsid w:val="0014689A"/>
    <w:rsid w:val="00150AE7"/>
    <w:rsid w:val="00150C70"/>
    <w:rsid w:val="00152085"/>
    <w:rsid w:val="00152224"/>
    <w:rsid w:val="001531FC"/>
    <w:rsid w:val="00154AC8"/>
    <w:rsid w:val="00155B36"/>
    <w:rsid w:val="0015631D"/>
    <w:rsid w:val="001566BB"/>
    <w:rsid w:val="00156DF7"/>
    <w:rsid w:val="0015791C"/>
    <w:rsid w:val="00160BBD"/>
    <w:rsid w:val="0016376F"/>
    <w:rsid w:val="001637E7"/>
    <w:rsid w:val="00164CF3"/>
    <w:rsid w:val="00165A5C"/>
    <w:rsid w:val="001660B2"/>
    <w:rsid w:val="00167CD8"/>
    <w:rsid w:val="00167D46"/>
    <w:rsid w:val="00167F9B"/>
    <w:rsid w:val="0017022D"/>
    <w:rsid w:val="00170629"/>
    <w:rsid w:val="00172CD2"/>
    <w:rsid w:val="0017527A"/>
    <w:rsid w:val="00175A82"/>
    <w:rsid w:val="00176CA3"/>
    <w:rsid w:val="00176FE2"/>
    <w:rsid w:val="001772B6"/>
    <w:rsid w:val="00180301"/>
    <w:rsid w:val="00180654"/>
    <w:rsid w:val="00181AA9"/>
    <w:rsid w:val="0018348E"/>
    <w:rsid w:val="00184540"/>
    <w:rsid w:val="001853EE"/>
    <w:rsid w:val="00186C8F"/>
    <w:rsid w:val="0018734C"/>
    <w:rsid w:val="001919BF"/>
    <w:rsid w:val="0019230A"/>
    <w:rsid w:val="00193419"/>
    <w:rsid w:val="00193758"/>
    <w:rsid w:val="00194DDB"/>
    <w:rsid w:val="00196417"/>
    <w:rsid w:val="001A14DA"/>
    <w:rsid w:val="001A2E71"/>
    <w:rsid w:val="001A364A"/>
    <w:rsid w:val="001A46CB"/>
    <w:rsid w:val="001A58CB"/>
    <w:rsid w:val="001A5BA8"/>
    <w:rsid w:val="001A644B"/>
    <w:rsid w:val="001A69CD"/>
    <w:rsid w:val="001A6B9D"/>
    <w:rsid w:val="001B09E6"/>
    <w:rsid w:val="001B19AC"/>
    <w:rsid w:val="001B3469"/>
    <w:rsid w:val="001B3879"/>
    <w:rsid w:val="001B3D1F"/>
    <w:rsid w:val="001B4127"/>
    <w:rsid w:val="001B7B45"/>
    <w:rsid w:val="001C075A"/>
    <w:rsid w:val="001C2165"/>
    <w:rsid w:val="001C2E20"/>
    <w:rsid w:val="001C3623"/>
    <w:rsid w:val="001C54E9"/>
    <w:rsid w:val="001C5B23"/>
    <w:rsid w:val="001C5B84"/>
    <w:rsid w:val="001C5FF1"/>
    <w:rsid w:val="001C688A"/>
    <w:rsid w:val="001C716F"/>
    <w:rsid w:val="001C7A3B"/>
    <w:rsid w:val="001C7EFE"/>
    <w:rsid w:val="001D0819"/>
    <w:rsid w:val="001D1A5B"/>
    <w:rsid w:val="001D25AC"/>
    <w:rsid w:val="001D4D9C"/>
    <w:rsid w:val="001D5174"/>
    <w:rsid w:val="001D7256"/>
    <w:rsid w:val="001D7EC2"/>
    <w:rsid w:val="001E02ED"/>
    <w:rsid w:val="001E14FA"/>
    <w:rsid w:val="001E23FC"/>
    <w:rsid w:val="001E3908"/>
    <w:rsid w:val="001E4868"/>
    <w:rsid w:val="001E555E"/>
    <w:rsid w:val="001E795E"/>
    <w:rsid w:val="001F054C"/>
    <w:rsid w:val="001F0E7E"/>
    <w:rsid w:val="001F53B6"/>
    <w:rsid w:val="001F6953"/>
    <w:rsid w:val="001F7453"/>
    <w:rsid w:val="002014C8"/>
    <w:rsid w:val="00201877"/>
    <w:rsid w:val="00202314"/>
    <w:rsid w:val="002023CD"/>
    <w:rsid w:val="00203B26"/>
    <w:rsid w:val="00204BC9"/>
    <w:rsid w:val="00206967"/>
    <w:rsid w:val="0020732A"/>
    <w:rsid w:val="0020741F"/>
    <w:rsid w:val="00210B9C"/>
    <w:rsid w:val="002132CA"/>
    <w:rsid w:val="00213F36"/>
    <w:rsid w:val="00216BA7"/>
    <w:rsid w:val="0021726A"/>
    <w:rsid w:val="00217794"/>
    <w:rsid w:val="0022039C"/>
    <w:rsid w:val="0022091D"/>
    <w:rsid w:val="00221238"/>
    <w:rsid w:val="002224CA"/>
    <w:rsid w:val="002241F0"/>
    <w:rsid w:val="00224FF2"/>
    <w:rsid w:val="0022609E"/>
    <w:rsid w:val="00227C7B"/>
    <w:rsid w:val="00230057"/>
    <w:rsid w:val="00230E25"/>
    <w:rsid w:val="002313D6"/>
    <w:rsid w:val="00231652"/>
    <w:rsid w:val="002316B2"/>
    <w:rsid w:val="002324EA"/>
    <w:rsid w:val="002325FA"/>
    <w:rsid w:val="0023274D"/>
    <w:rsid w:val="00232F14"/>
    <w:rsid w:val="00233382"/>
    <w:rsid w:val="00233429"/>
    <w:rsid w:val="0023476E"/>
    <w:rsid w:val="00234F61"/>
    <w:rsid w:val="00235C6B"/>
    <w:rsid w:val="00236B15"/>
    <w:rsid w:val="0023714C"/>
    <w:rsid w:val="00237851"/>
    <w:rsid w:val="002428BA"/>
    <w:rsid w:val="00243432"/>
    <w:rsid w:val="00243AF2"/>
    <w:rsid w:val="00246050"/>
    <w:rsid w:val="00246ABA"/>
    <w:rsid w:val="0025148A"/>
    <w:rsid w:val="00251B6F"/>
    <w:rsid w:val="0025261D"/>
    <w:rsid w:val="00252C65"/>
    <w:rsid w:val="00252F38"/>
    <w:rsid w:val="00252FD2"/>
    <w:rsid w:val="00253B1B"/>
    <w:rsid w:val="0025586F"/>
    <w:rsid w:val="00257BD1"/>
    <w:rsid w:val="0026164C"/>
    <w:rsid w:val="00262802"/>
    <w:rsid w:val="00262987"/>
    <w:rsid w:val="00264EF7"/>
    <w:rsid w:val="00266820"/>
    <w:rsid w:val="00266B4F"/>
    <w:rsid w:val="002673B6"/>
    <w:rsid w:val="00270069"/>
    <w:rsid w:val="00270707"/>
    <w:rsid w:val="00270B73"/>
    <w:rsid w:val="00273501"/>
    <w:rsid w:val="00273862"/>
    <w:rsid w:val="00274B20"/>
    <w:rsid w:val="00275A0C"/>
    <w:rsid w:val="002774B1"/>
    <w:rsid w:val="00277771"/>
    <w:rsid w:val="00277C17"/>
    <w:rsid w:val="0028052B"/>
    <w:rsid w:val="00281425"/>
    <w:rsid w:val="00282A1B"/>
    <w:rsid w:val="00283B72"/>
    <w:rsid w:val="0028436C"/>
    <w:rsid w:val="002859E2"/>
    <w:rsid w:val="00285FDB"/>
    <w:rsid w:val="00286260"/>
    <w:rsid w:val="00286BFC"/>
    <w:rsid w:val="00287B9D"/>
    <w:rsid w:val="00287F6B"/>
    <w:rsid w:val="002903ED"/>
    <w:rsid w:val="002933A9"/>
    <w:rsid w:val="002933D3"/>
    <w:rsid w:val="00294335"/>
    <w:rsid w:val="00294614"/>
    <w:rsid w:val="002948AE"/>
    <w:rsid w:val="002960A5"/>
    <w:rsid w:val="002967FA"/>
    <w:rsid w:val="00296E3A"/>
    <w:rsid w:val="002A09F8"/>
    <w:rsid w:val="002A22D6"/>
    <w:rsid w:val="002A22F7"/>
    <w:rsid w:val="002A2663"/>
    <w:rsid w:val="002A365F"/>
    <w:rsid w:val="002A4E93"/>
    <w:rsid w:val="002A619E"/>
    <w:rsid w:val="002B0034"/>
    <w:rsid w:val="002B24DD"/>
    <w:rsid w:val="002B271A"/>
    <w:rsid w:val="002B2BDE"/>
    <w:rsid w:val="002B30A0"/>
    <w:rsid w:val="002B405A"/>
    <w:rsid w:val="002B5EF8"/>
    <w:rsid w:val="002B6BF9"/>
    <w:rsid w:val="002B7E01"/>
    <w:rsid w:val="002C08C0"/>
    <w:rsid w:val="002C0D0B"/>
    <w:rsid w:val="002C359C"/>
    <w:rsid w:val="002C62A6"/>
    <w:rsid w:val="002C6560"/>
    <w:rsid w:val="002C67C2"/>
    <w:rsid w:val="002C7C6E"/>
    <w:rsid w:val="002D01C3"/>
    <w:rsid w:val="002D0A45"/>
    <w:rsid w:val="002D1153"/>
    <w:rsid w:val="002D2C84"/>
    <w:rsid w:val="002D33D1"/>
    <w:rsid w:val="002D377F"/>
    <w:rsid w:val="002D444D"/>
    <w:rsid w:val="002D6800"/>
    <w:rsid w:val="002E01C9"/>
    <w:rsid w:val="002E25A1"/>
    <w:rsid w:val="002E3475"/>
    <w:rsid w:val="002E456C"/>
    <w:rsid w:val="002E6F08"/>
    <w:rsid w:val="002E7209"/>
    <w:rsid w:val="002F08C6"/>
    <w:rsid w:val="002F1172"/>
    <w:rsid w:val="002F150F"/>
    <w:rsid w:val="002F1C93"/>
    <w:rsid w:val="002F3C24"/>
    <w:rsid w:val="002F3C2B"/>
    <w:rsid w:val="002F42DE"/>
    <w:rsid w:val="002F5197"/>
    <w:rsid w:val="00300636"/>
    <w:rsid w:val="00300BFB"/>
    <w:rsid w:val="0030122F"/>
    <w:rsid w:val="00301832"/>
    <w:rsid w:val="00301E10"/>
    <w:rsid w:val="0030205D"/>
    <w:rsid w:val="00303D41"/>
    <w:rsid w:val="003053FE"/>
    <w:rsid w:val="00305975"/>
    <w:rsid w:val="00305A67"/>
    <w:rsid w:val="003061E5"/>
    <w:rsid w:val="00307E99"/>
    <w:rsid w:val="003114D7"/>
    <w:rsid w:val="0031197F"/>
    <w:rsid w:val="00313124"/>
    <w:rsid w:val="003132F9"/>
    <w:rsid w:val="003133E9"/>
    <w:rsid w:val="00313423"/>
    <w:rsid w:val="003138FA"/>
    <w:rsid w:val="003217B8"/>
    <w:rsid w:val="00323E4E"/>
    <w:rsid w:val="00324B68"/>
    <w:rsid w:val="003252DB"/>
    <w:rsid w:val="00327648"/>
    <w:rsid w:val="00327E87"/>
    <w:rsid w:val="003307AA"/>
    <w:rsid w:val="003321A6"/>
    <w:rsid w:val="00334B46"/>
    <w:rsid w:val="00334FBD"/>
    <w:rsid w:val="00336244"/>
    <w:rsid w:val="0033677B"/>
    <w:rsid w:val="00336F76"/>
    <w:rsid w:val="0033738B"/>
    <w:rsid w:val="00337E75"/>
    <w:rsid w:val="0034114C"/>
    <w:rsid w:val="00341BFB"/>
    <w:rsid w:val="00342CC6"/>
    <w:rsid w:val="00345236"/>
    <w:rsid w:val="00346E3C"/>
    <w:rsid w:val="00347086"/>
    <w:rsid w:val="0034748A"/>
    <w:rsid w:val="003529CE"/>
    <w:rsid w:val="0035397D"/>
    <w:rsid w:val="00353B09"/>
    <w:rsid w:val="00355223"/>
    <w:rsid w:val="00360BD2"/>
    <w:rsid w:val="0036117A"/>
    <w:rsid w:val="003624D5"/>
    <w:rsid w:val="003626B7"/>
    <w:rsid w:val="0036435C"/>
    <w:rsid w:val="00364584"/>
    <w:rsid w:val="00364600"/>
    <w:rsid w:val="003656A2"/>
    <w:rsid w:val="003668EF"/>
    <w:rsid w:val="003676C0"/>
    <w:rsid w:val="0037363B"/>
    <w:rsid w:val="00373C97"/>
    <w:rsid w:val="003744B2"/>
    <w:rsid w:val="00375C4C"/>
    <w:rsid w:val="00376130"/>
    <w:rsid w:val="00377061"/>
    <w:rsid w:val="0037786F"/>
    <w:rsid w:val="00380E41"/>
    <w:rsid w:val="00381AE2"/>
    <w:rsid w:val="003822BB"/>
    <w:rsid w:val="003828CA"/>
    <w:rsid w:val="00383CCB"/>
    <w:rsid w:val="00384B0B"/>
    <w:rsid w:val="00384D2E"/>
    <w:rsid w:val="003861D3"/>
    <w:rsid w:val="00386E05"/>
    <w:rsid w:val="00391228"/>
    <w:rsid w:val="003912B7"/>
    <w:rsid w:val="003913A2"/>
    <w:rsid w:val="00391CA3"/>
    <w:rsid w:val="0039251B"/>
    <w:rsid w:val="00393EB8"/>
    <w:rsid w:val="00393F5D"/>
    <w:rsid w:val="003942E9"/>
    <w:rsid w:val="00396D61"/>
    <w:rsid w:val="003A190A"/>
    <w:rsid w:val="003A1A23"/>
    <w:rsid w:val="003A1BBA"/>
    <w:rsid w:val="003A285F"/>
    <w:rsid w:val="003A2A2B"/>
    <w:rsid w:val="003A351B"/>
    <w:rsid w:val="003A3822"/>
    <w:rsid w:val="003A4875"/>
    <w:rsid w:val="003A56EC"/>
    <w:rsid w:val="003A5D85"/>
    <w:rsid w:val="003A7585"/>
    <w:rsid w:val="003A7FF6"/>
    <w:rsid w:val="003B13C3"/>
    <w:rsid w:val="003B2832"/>
    <w:rsid w:val="003B28E7"/>
    <w:rsid w:val="003B2C27"/>
    <w:rsid w:val="003B421F"/>
    <w:rsid w:val="003B69DE"/>
    <w:rsid w:val="003B6CAD"/>
    <w:rsid w:val="003B7ED6"/>
    <w:rsid w:val="003C0A3F"/>
    <w:rsid w:val="003C2A90"/>
    <w:rsid w:val="003C2C4A"/>
    <w:rsid w:val="003C2EC1"/>
    <w:rsid w:val="003C3334"/>
    <w:rsid w:val="003C457F"/>
    <w:rsid w:val="003C479A"/>
    <w:rsid w:val="003C636A"/>
    <w:rsid w:val="003C6F10"/>
    <w:rsid w:val="003C7946"/>
    <w:rsid w:val="003D1206"/>
    <w:rsid w:val="003D13D1"/>
    <w:rsid w:val="003D6BDB"/>
    <w:rsid w:val="003E045E"/>
    <w:rsid w:val="003E0DE1"/>
    <w:rsid w:val="003E1D17"/>
    <w:rsid w:val="003E1E38"/>
    <w:rsid w:val="003E24EE"/>
    <w:rsid w:val="003E28A2"/>
    <w:rsid w:val="003E36FA"/>
    <w:rsid w:val="003E3AAB"/>
    <w:rsid w:val="003E3E35"/>
    <w:rsid w:val="003E44D6"/>
    <w:rsid w:val="003E5E9F"/>
    <w:rsid w:val="003E63C9"/>
    <w:rsid w:val="003F25DB"/>
    <w:rsid w:val="003F260E"/>
    <w:rsid w:val="003F39AD"/>
    <w:rsid w:val="003F4153"/>
    <w:rsid w:val="003F4E2B"/>
    <w:rsid w:val="003F5394"/>
    <w:rsid w:val="003F7498"/>
    <w:rsid w:val="004000DB"/>
    <w:rsid w:val="004021C8"/>
    <w:rsid w:val="0040300B"/>
    <w:rsid w:val="004056D7"/>
    <w:rsid w:val="00407CEF"/>
    <w:rsid w:val="00410A9D"/>
    <w:rsid w:val="00411B1D"/>
    <w:rsid w:val="00414594"/>
    <w:rsid w:val="00414EB7"/>
    <w:rsid w:val="00415939"/>
    <w:rsid w:val="004169D3"/>
    <w:rsid w:val="0041723D"/>
    <w:rsid w:val="004174E3"/>
    <w:rsid w:val="004175B0"/>
    <w:rsid w:val="0041776A"/>
    <w:rsid w:val="00417B0F"/>
    <w:rsid w:val="0041E48F"/>
    <w:rsid w:val="00420466"/>
    <w:rsid w:val="00422E94"/>
    <w:rsid w:val="00423CEF"/>
    <w:rsid w:val="00424E8A"/>
    <w:rsid w:val="00425161"/>
    <w:rsid w:val="00426179"/>
    <w:rsid w:val="00426BAC"/>
    <w:rsid w:val="004279C5"/>
    <w:rsid w:val="0043402C"/>
    <w:rsid w:val="004347C0"/>
    <w:rsid w:val="0043523E"/>
    <w:rsid w:val="00436C87"/>
    <w:rsid w:val="004374A0"/>
    <w:rsid w:val="0044399C"/>
    <w:rsid w:val="004442B3"/>
    <w:rsid w:val="00445A95"/>
    <w:rsid w:val="00445D97"/>
    <w:rsid w:val="004467D3"/>
    <w:rsid w:val="004473E0"/>
    <w:rsid w:val="00447D41"/>
    <w:rsid w:val="004503A5"/>
    <w:rsid w:val="00450AE1"/>
    <w:rsid w:val="00451C92"/>
    <w:rsid w:val="00451CCD"/>
    <w:rsid w:val="00451CD8"/>
    <w:rsid w:val="004527F1"/>
    <w:rsid w:val="004568BF"/>
    <w:rsid w:val="004568C3"/>
    <w:rsid w:val="0046204B"/>
    <w:rsid w:val="00462F11"/>
    <w:rsid w:val="00463006"/>
    <w:rsid w:val="0046716B"/>
    <w:rsid w:val="00470E21"/>
    <w:rsid w:val="00471824"/>
    <w:rsid w:val="00471E68"/>
    <w:rsid w:val="00477530"/>
    <w:rsid w:val="00480FBF"/>
    <w:rsid w:val="004852C7"/>
    <w:rsid w:val="00485CFB"/>
    <w:rsid w:val="0048663A"/>
    <w:rsid w:val="004867DB"/>
    <w:rsid w:val="00487252"/>
    <w:rsid w:val="00490131"/>
    <w:rsid w:val="004906EF"/>
    <w:rsid w:val="00492CCE"/>
    <w:rsid w:val="00493302"/>
    <w:rsid w:val="004947A2"/>
    <w:rsid w:val="004952FC"/>
    <w:rsid w:val="004958F2"/>
    <w:rsid w:val="004A2392"/>
    <w:rsid w:val="004A33AB"/>
    <w:rsid w:val="004A3472"/>
    <w:rsid w:val="004A4BD2"/>
    <w:rsid w:val="004B0E22"/>
    <w:rsid w:val="004B16CA"/>
    <w:rsid w:val="004B2600"/>
    <w:rsid w:val="004B4392"/>
    <w:rsid w:val="004B4798"/>
    <w:rsid w:val="004B74EC"/>
    <w:rsid w:val="004C0616"/>
    <w:rsid w:val="004C1D44"/>
    <w:rsid w:val="004C3247"/>
    <w:rsid w:val="004C32A6"/>
    <w:rsid w:val="004C3B6C"/>
    <w:rsid w:val="004C64DD"/>
    <w:rsid w:val="004C6C4D"/>
    <w:rsid w:val="004D0C47"/>
    <w:rsid w:val="004D1CE2"/>
    <w:rsid w:val="004D1F1F"/>
    <w:rsid w:val="004D2869"/>
    <w:rsid w:val="004D2E19"/>
    <w:rsid w:val="004D2E4E"/>
    <w:rsid w:val="004D48A7"/>
    <w:rsid w:val="004D4CAB"/>
    <w:rsid w:val="004D634C"/>
    <w:rsid w:val="004D63C4"/>
    <w:rsid w:val="004E0A31"/>
    <w:rsid w:val="004E1533"/>
    <w:rsid w:val="004E1B9B"/>
    <w:rsid w:val="004E2236"/>
    <w:rsid w:val="004E4E95"/>
    <w:rsid w:val="004E61E3"/>
    <w:rsid w:val="004E67D6"/>
    <w:rsid w:val="004F2561"/>
    <w:rsid w:val="004F4C08"/>
    <w:rsid w:val="004F63A9"/>
    <w:rsid w:val="004F69FF"/>
    <w:rsid w:val="004F6E59"/>
    <w:rsid w:val="004F7140"/>
    <w:rsid w:val="004F7E25"/>
    <w:rsid w:val="0050013E"/>
    <w:rsid w:val="005019DA"/>
    <w:rsid w:val="00502FCD"/>
    <w:rsid w:val="00503A13"/>
    <w:rsid w:val="00503AC0"/>
    <w:rsid w:val="0050418F"/>
    <w:rsid w:val="005044B9"/>
    <w:rsid w:val="00504A86"/>
    <w:rsid w:val="00511531"/>
    <w:rsid w:val="00512EED"/>
    <w:rsid w:val="005132CD"/>
    <w:rsid w:val="00513E5C"/>
    <w:rsid w:val="00515DBF"/>
    <w:rsid w:val="00520077"/>
    <w:rsid w:val="0052105C"/>
    <w:rsid w:val="00522C2A"/>
    <w:rsid w:val="00524E08"/>
    <w:rsid w:val="00526316"/>
    <w:rsid w:val="00527040"/>
    <w:rsid w:val="005300FF"/>
    <w:rsid w:val="00530C2D"/>
    <w:rsid w:val="00533243"/>
    <w:rsid w:val="00535A09"/>
    <w:rsid w:val="005360B0"/>
    <w:rsid w:val="00536BBD"/>
    <w:rsid w:val="005415F8"/>
    <w:rsid w:val="00542D63"/>
    <w:rsid w:val="005437EA"/>
    <w:rsid w:val="00545464"/>
    <w:rsid w:val="005459C8"/>
    <w:rsid w:val="00546F88"/>
    <w:rsid w:val="005506EB"/>
    <w:rsid w:val="00550C3B"/>
    <w:rsid w:val="00553E76"/>
    <w:rsid w:val="00554176"/>
    <w:rsid w:val="00554CB9"/>
    <w:rsid w:val="00554DF0"/>
    <w:rsid w:val="00555314"/>
    <w:rsid w:val="00556161"/>
    <w:rsid w:val="005566D1"/>
    <w:rsid w:val="00556895"/>
    <w:rsid w:val="00560E35"/>
    <w:rsid w:val="00562614"/>
    <w:rsid w:val="005629EA"/>
    <w:rsid w:val="005636B9"/>
    <w:rsid w:val="00564382"/>
    <w:rsid w:val="0056466F"/>
    <w:rsid w:val="00564D72"/>
    <w:rsid w:val="005669BC"/>
    <w:rsid w:val="00567D02"/>
    <w:rsid w:val="0057219F"/>
    <w:rsid w:val="00573B36"/>
    <w:rsid w:val="00575C34"/>
    <w:rsid w:val="00575C53"/>
    <w:rsid w:val="00576B45"/>
    <w:rsid w:val="00577A5B"/>
    <w:rsid w:val="0058153E"/>
    <w:rsid w:val="0058298D"/>
    <w:rsid w:val="005838CF"/>
    <w:rsid w:val="00586090"/>
    <w:rsid w:val="00586B70"/>
    <w:rsid w:val="00587712"/>
    <w:rsid w:val="00591888"/>
    <w:rsid w:val="00592023"/>
    <w:rsid w:val="00593228"/>
    <w:rsid w:val="00593636"/>
    <w:rsid w:val="0059414B"/>
    <w:rsid w:val="00595E8C"/>
    <w:rsid w:val="00596486"/>
    <w:rsid w:val="00597A9E"/>
    <w:rsid w:val="005A0C6B"/>
    <w:rsid w:val="005A0CBA"/>
    <w:rsid w:val="005A1CAF"/>
    <w:rsid w:val="005A5B16"/>
    <w:rsid w:val="005A5E07"/>
    <w:rsid w:val="005A6623"/>
    <w:rsid w:val="005A6EC9"/>
    <w:rsid w:val="005A7BC8"/>
    <w:rsid w:val="005B4A92"/>
    <w:rsid w:val="005B69FE"/>
    <w:rsid w:val="005B6A35"/>
    <w:rsid w:val="005C0EF2"/>
    <w:rsid w:val="005C2DA7"/>
    <w:rsid w:val="005C3E5B"/>
    <w:rsid w:val="005C5D24"/>
    <w:rsid w:val="005C6029"/>
    <w:rsid w:val="005C6182"/>
    <w:rsid w:val="005D1843"/>
    <w:rsid w:val="005D1E71"/>
    <w:rsid w:val="005D3329"/>
    <w:rsid w:val="005D37E2"/>
    <w:rsid w:val="005D6BF3"/>
    <w:rsid w:val="005E01C6"/>
    <w:rsid w:val="005E2020"/>
    <w:rsid w:val="005E4DE3"/>
    <w:rsid w:val="005E5ACF"/>
    <w:rsid w:val="005F0300"/>
    <w:rsid w:val="005F0B9E"/>
    <w:rsid w:val="005F1BD3"/>
    <w:rsid w:val="005F24A4"/>
    <w:rsid w:val="005F2BA5"/>
    <w:rsid w:val="005F32D1"/>
    <w:rsid w:val="005F3396"/>
    <w:rsid w:val="005F46A5"/>
    <w:rsid w:val="005F5063"/>
    <w:rsid w:val="005F7658"/>
    <w:rsid w:val="005F7667"/>
    <w:rsid w:val="006007AA"/>
    <w:rsid w:val="00600A91"/>
    <w:rsid w:val="006027EC"/>
    <w:rsid w:val="006032F8"/>
    <w:rsid w:val="006044C7"/>
    <w:rsid w:val="00606F5B"/>
    <w:rsid w:val="00606F79"/>
    <w:rsid w:val="00607E80"/>
    <w:rsid w:val="006109A7"/>
    <w:rsid w:val="00611029"/>
    <w:rsid w:val="006123B8"/>
    <w:rsid w:val="00612C5A"/>
    <w:rsid w:val="006135C0"/>
    <w:rsid w:val="006146B7"/>
    <w:rsid w:val="00614DFF"/>
    <w:rsid w:val="006170E2"/>
    <w:rsid w:val="0062114E"/>
    <w:rsid w:val="006222E3"/>
    <w:rsid w:val="00622F2E"/>
    <w:rsid w:val="0062364C"/>
    <w:rsid w:val="006258CA"/>
    <w:rsid w:val="006271DF"/>
    <w:rsid w:val="00627885"/>
    <w:rsid w:val="00627C7F"/>
    <w:rsid w:val="00630516"/>
    <w:rsid w:val="00632F32"/>
    <w:rsid w:val="00633567"/>
    <w:rsid w:val="006338AC"/>
    <w:rsid w:val="00633AF5"/>
    <w:rsid w:val="00634239"/>
    <w:rsid w:val="00635C93"/>
    <w:rsid w:val="006360CD"/>
    <w:rsid w:val="00636587"/>
    <w:rsid w:val="00642BCD"/>
    <w:rsid w:val="00642F3C"/>
    <w:rsid w:val="006433CB"/>
    <w:rsid w:val="00643D99"/>
    <w:rsid w:val="006446F5"/>
    <w:rsid w:val="0064479A"/>
    <w:rsid w:val="00645354"/>
    <w:rsid w:val="00646812"/>
    <w:rsid w:val="00646D46"/>
    <w:rsid w:val="00651815"/>
    <w:rsid w:val="00652CEA"/>
    <w:rsid w:val="00653013"/>
    <w:rsid w:val="0065385A"/>
    <w:rsid w:val="00656449"/>
    <w:rsid w:val="00656A87"/>
    <w:rsid w:val="00660B3B"/>
    <w:rsid w:val="006617A2"/>
    <w:rsid w:val="006625FD"/>
    <w:rsid w:val="00662FE8"/>
    <w:rsid w:val="00665A20"/>
    <w:rsid w:val="006662A9"/>
    <w:rsid w:val="00666318"/>
    <w:rsid w:val="00666349"/>
    <w:rsid w:val="0066777B"/>
    <w:rsid w:val="00670447"/>
    <w:rsid w:val="00670798"/>
    <w:rsid w:val="00670E1A"/>
    <w:rsid w:val="006716D6"/>
    <w:rsid w:val="00672305"/>
    <w:rsid w:val="00672804"/>
    <w:rsid w:val="006736B9"/>
    <w:rsid w:val="0067376D"/>
    <w:rsid w:val="00673A48"/>
    <w:rsid w:val="00674BDC"/>
    <w:rsid w:val="00674EAE"/>
    <w:rsid w:val="0067546B"/>
    <w:rsid w:val="00675669"/>
    <w:rsid w:val="0067617B"/>
    <w:rsid w:val="0067750F"/>
    <w:rsid w:val="006808FD"/>
    <w:rsid w:val="00680A45"/>
    <w:rsid w:val="00680B7E"/>
    <w:rsid w:val="00680CC5"/>
    <w:rsid w:val="00682BB1"/>
    <w:rsid w:val="00683A1E"/>
    <w:rsid w:val="0068450A"/>
    <w:rsid w:val="0068469A"/>
    <w:rsid w:val="00685E39"/>
    <w:rsid w:val="00686995"/>
    <w:rsid w:val="00686CE2"/>
    <w:rsid w:val="00686F6C"/>
    <w:rsid w:val="0068721E"/>
    <w:rsid w:val="00690901"/>
    <w:rsid w:val="00690B5F"/>
    <w:rsid w:val="00690DBA"/>
    <w:rsid w:val="00692E88"/>
    <w:rsid w:val="006935FE"/>
    <w:rsid w:val="00693BD3"/>
    <w:rsid w:val="00693FBA"/>
    <w:rsid w:val="00694BFE"/>
    <w:rsid w:val="006954D6"/>
    <w:rsid w:val="006A0B3F"/>
    <w:rsid w:val="006A0C2B"/>
    <w:rsid w:val="006A16B2"/>
    <w:rsid w:val="006A2222"/>
    <w:rsid w:val="006A234A"/>
    <w:rsid w:val="006A251A"/>
    <w:rsid w:val="006A2C55"/>
    <w:rsid w:val="006A44A8"/>
    <w:rsid w:val="006A4643"/>
    <w:rsid w:val="006A482C"/>
    <w:rsid w:val="006A5D08"/>
    <w:rsid w:val="006A5F09"/>
    <w:rsid w:val="006A63C9"/>
    <w:rsid w:val="006A7951"/>
    <w:rsid w:val="006B1ECC"/>
    <w:rsid w:val="006B284F"/>
    <w:rsid w:val="006B4214"/>
    <w:rsid w:val="006B496B"/>
    <w:rsid w:val="006B4CC9"/>
    <w:rsid w:val="006B6594"/>
    <w:rsid w:val="006B7A2D"/>
    <w:rsid w:val="006C10B8"/>
    <w:rsid w:val="006C2937"/>
    <w:rsid w:val="006C2D5A"/>
    <w:rsid w:val="006C32EE"/>
    <w:rsid w:val="006C3519"/>
    <w:rsid w:val="006C3598"/>
    <w:rsid w:val="006C5179"/>
    <w:rsid w:val="006C5400"/>
    <w:rsid w:val="006C67CD"/>
    <w:rsid w:val="006C7928"/>
    <w:rsid w:val="006D1AC6"/>
    <w:rsid w:val="006D25E8"/>
    <w:rsid w:val="006D3444"/>
    <w:rsid w:val="006D3903"/>
    <w:rsid w:val="006D53EC"/>
    <w:rsid w:val="006D5BFB"/>
    <w:rsid w:val="006D5F3A"/>
    <w:rsid w:val="006D7949"/>
    <w:rsid w:val="006E41FE"/>
    <w:rsid w:val="006E48B6"/>
    <w:rsid w:val="006E49E3"/>
    <w:rsid w:val="006E5509"/>
    <w:rsid w:val="006E5B22"/>
    <w:rsid w:val="006F0703"/>
    <w:rsid w:val="006F0820"/>
    <w:rsid w:val="006F1274"/>
    <w:rsid w:val="006F230C"/>
    <w:rsid w:val="006F2E6B"/>
    <w:rsid w:val="006F2ED5"/>
    <w:rsid w:val="006F3A23"/>
    <w:rsid w:val="006F4256"/>
    <w:rsid w:val="006F551D"/>
    <w:rsid w:val="006F59C0"/>
    <w:rsid w:val="0070009D"/>
    <w:rsid w:val="00700AE4"/>
    <w:rsid w:val="00702DA3"/>
    <w:rsid w:val="00702DDB"/>
    <w:rsid w:val="007039C0"/>
    <w:rsid w:val="007049DF"/>
    <w:rsid w:val="00706E60"/>
    <w:rsid w:val="007104F8"/>
    <w:rsid w:val="00712957"/>
    <w:rsid w:val="00715790"/>
    <w:rsid w:val="00721A3D"/>
    <w:rsid w:val="00722FB9"/>
    <w:rsid w:val="0072334B"/>
    <w:rsid w:val="0072354A"/>
    <w:rsid w:val="00723947"/>
    <w:rsid w:val="00724C14"/>
    <w:rsid w:val="007259A7"/>
    <w:rsid w:val="00727435"/>
    <w:rsid w:val="007322F6"/>
    <w:rsid w:val="00733EEE"/>
    <w:rsid w:val="00734908"/>
    <w:rsid w:val="00740023"/>
    <w:rsid w:val="0074006C"/>
    <w:rsid w:val="007404FE"/>
    <w:rsid w:val="00742E63"/>
    <w:rsid w:val="00743F78"/>
    <w:rsid w:val="007445CA"/>
    <w:rsid w:val="00750290"/>
    <w:rsid w:val="0075061A"/>
    <w:rsid w:val="00750F69"/>
    <w:rsid w:val="00751DA7"/>
    <w:rsid w:val="0075258E"/>
    <w:rsid w:val="00752B92"/>
    <w:rsid w:val="007565EC"/>
    <w:rsid w:val="00760C91"/>
    <w:rsid w:val="007610EE"/>
    <w:rsid w:val="00761FF8"/>
    <w:rsid w:val="00762642"/>
    <w:rsid w:val="00762ED3"/>
    <w:rsid w:val="00763162"/>
    <w:rsid w:val="00763D22"/>
    <w:rsid w:val="00764299"/>
    <w:rsid w:val="00764836"/>
    <w:rsid w:val="0076592D"/>
    <w:rsid w:val="00766D69"/>
    <w:rsid w:val="00767188"/>
    <w:rsid w:val="007726C5"/>
    <w:rsid w:val="00773324"/>
    <w:rsid w:val="00774652"/>
    <w:rsid w:val="0077586D"/>
    <w:rsid w:val="007763EE"/>
    <w:rsid w:val="0077777E"/>
    <w:rsid w:val="00777E9C"/>
    <w:rsid w:val="00777F9F"/>
    <w:rsid w:val="007816C6"/>
    <w:rsid w:val="00781E39"/>
    <w:rsid w:val="00783173"/>
    <w:rsid w:val="00783BD3"/>
    <w:rsid w:val="00787044"/>
    <w:rsid w:val="00787661"/>
    <w:rsid w:val="007878F8"/>
    <w:rsid w:val="00791A0A"/>
    <w:rsid w:val="00791AEE"/>
    <w:rsid w:val="007923A2"/>
    <w:rsid w:val="0079339C"/>
    <w:rsid w:val="00794F19"/>
    <w:rsid w:val="007961A3"/>
    <w:rsid w:val="00796811"/>
    <w:rsid w:val="00797C75"/>
    <w:rsid w:val="007A044D"/>
    <w:rsid w:val="007A1551"/>
    <w:rsid w:val="007A286D"/>
    <w:rsid w:val="007A3B1B"/>
    <w:rsid w:val="007A52F6"/>
    <w:rsid w:val="007A608C"/>
    <w:rsid w:val="007A6417"/>
    <w:rsid w:val="007A7DF3"/>
    <w:rsid w:val="007B2077"/>
    <w:rsid w:val="007B2383"/>
    <w:rsid w:val="007B2E4E"/>
    <w:rsid w:val="007B314A"/>
    <w:rsid w:val="007B3812"/>
    <w:rsid w:val="007B5022"/>
    <w:rsid w:val="007B5CC4"/>
    <w:rsid w:val="007B6522"/>
    <w:rsid w:val="007B6D4F"/>
    <w:rsid w:val="007B7D11"/>
    <w:rsid w:val="007C0648"/>
    <w:rsid w:val="007C0B49"/>
    <w:rsid w:val="007C1F05"/>
    <w:rsid w:val="007C2CD1"/>
    <w:rsid w:val="007C2E5D"/>
    <w:rsid w:val="007C38BC"/>
    <w:rsid w:val="007C43D5"/>
    <w:rsid w:val="007C4451"/>
    <w:rsid w:val="007C4E50"/>
    <w:rsid w:val="007C4FAD"/>
    <w:rsid w:val="007C51D6"/>
    <w:rsid w:val="007C557B"/>
    <w:rsid w:val="007C7C81"/>
    <w:rsid w:val="007C7EA5"/>
    <w:rsid w:val="007D0831"/>
    <w:rsid w:val="007D1B4C"/>
    <w:rsid w:val="007D2F4E"/>
    <w:rsid w:val="007D3BAC"/>
    <w:rsid w:val="007D5C83"/>
    <w:rsid w:val="007D6419"/>
    <w:rsid w:val="007E255F"/>
    <w:rsid w:val="007E2CF4"/>
    <w:rsid w:val="007E3908"/>
    <w:rsid w:val="007E5856"/>
    <w:rsid w:val="007E5929"/>
    <w:rsid w:val="007E6567"/>
    <w:rsid w:val="007E6632"/>
    <w:rsid w:val="007E7D8D"/>
    <w:rsid w:val="007F0295"/>
    <w:rsid w:val="007F0537"/>
    <w:rsid w:val="007F1C6D"/>
    <w:rsid w:val="007F2072"/>
    <w:rsid w:val="007F3CE6"/>
    <w:rsid w:val="007F4F76"/>
    <w:rsid w:val="007F5917"/>
    <w:rsid w:val="007F666E"/>
    <w:rsid w:val="007F6A4D"/>
    <w:rsid w:val="00801263"/>
    <w:rsid w:val="008024AF"/>
    <w:rsid w:val="00802F11"/>
    <w:rsid w:val="008059AE"/>
    <w:rsid w:val="00811381"/>
    <w:rsid w:val="008125C4"/>
    <w:rsid w:val="008129E1"/>
    <w:rsid w:val="0081375D"/>
    <w:rsid w:val="00813EAD"/>
    <w:rsid w:val="008146F9"/>
    <w:rsid w:val="00815703"/>
    <w:rsid w:val="00815AB9"/>
    <w:rsid w:val="0081604E"/>
    <w:rsid w:val="0081775E"/>
    <w:rsid w:val="00820E9B"/>
    <w:rsid w:val="00821375"/>
    <w:rsid w:val="008218EA"/>
    <w:rsid w:val="00821D2A"/>
    <w:rsid w:val="00822765"/>
    <w:rsid w:val="008244E3"/>
    <w:rsid w:val="00825DD4"/>
    <w:rsid w:val="0082645C"/>
    <w:rsid w:val="00826463"/>
    <w:rsid w:val="00826FAD"/>
    <w:rsid w:val="00830590"/>
    <w:rsid w:val="00831945"/>
    <w:rsid w:val="00832143"/>
    <w:rsid w:val="0083227D"/>
    <w:rsid w:val="00832832"/>
    <w:rsid w:val="00832D9A"/>
    <w:rsid w:val="008342D6"/>
    <w:rsid w:val="00834C39"/>
    <w:rsid w:val="00835F1C"/>
    <w:rsid w:val="00836FAD"/>
    <w:rsid w:val="0083765B"/>
    <w:rsid w:val="00837ABB"/>
    <w:rsid w:val="00840A20"/>
    <w:rsid w:val="00845308"/>
    <w:rsid w:val="008457BE"/>
    <w:rsid w:val="008457F6"/>
    <w:rsid w:val="00847A96"/>
    <w:rsid w:val="00847C6B"/>
    <w:rsid w:val="00852EB0"/>
    <w:rsid w:val="0085372C"/>
    <w:rsid w:val="00853BD7"/>
    <w:rsid w:val="0085407F"/>
    <w:rsid w:val="00854DF6"/>
    <w:rsid w:val="00855922"/>
    <w:rsid w:val="0085778E"/>
    <w:rsid w:val="0086124F"/>
    <w:rsid w:val="008627E1"/>
    <w:rsid w:val="00862BFB"/>
    <w:rsid w:val="008633F7"/>
    <w:rsid w:val="00865ACB"/>
    <w:rsid w:val="0086676F"/>
    <w:rsid w:val="008675EF"/>
    <w:rsid w:val="008677F4"/>
    <w:rsid w:val="0086794F"/>
    <w:rsid w:val="00870E2D"/>
    <w:rsid w:val="00872AB5"/>
    <w:rsid w:val="00873244"/>
    <w:rsid w:val="00873B67"/>
    <w:rsid w:val="008755A8"/>
    <w:rsid w:val="00875D28"/>
    <w:rsid w:val="0087636B"/>
    <w:rsid w:val="00876440"/>
    <w:rsid w:val="00876DA1"/>
    <w:rsid w:val="00877120"/>
    <w:rsid w:val="00877204"/>
    <w:rsid w:val="008809C9"/>
    <w:rsid w:val="00880F2A"/>
    <w:rsid w:val="0088241F"/>
    <w:rsid w:val="00883098"/>
    <w:rsid w:val="0088509A"/>
    <w:rsid w:val="008861FD"/>
    <w:rsid w:val="00887443"/>
    <w:rsid w:val="00887CDC"/>
    <w:rsid w:val="008908B2"/>
    <w:rsid w:val="008915F9"/>
    <w:rsid w:val="008919F3"/>
    <w:rsid w:val="00892259"/>
    <w:rsid w:val="00893EEF"/>
    <w:rsid w:val="00896A97"/>
    <w:rsid w:val="00897D2E"/>
    <w:rsid w:val="00897E2D"/>
    <w:rsid w:val="008A11CB"/>
    <w:rsid w:val="008A2569"/>
    <w:rsid w:val="008A443D"/>
    <w:rsid w:val="008A54EC"/>
    <w:rsid w:val="008A6A7A"/>
    <w:rsid w:val="008A6E64"/>
    <w:rsid w:val="008A7AD6"/>
    <w:rsid w:val="008B1C23"/>
    <w:rsid w:val="008B2063"/>
    <w:rsid w:val="008B23FC"/>
    <w:rsid w:val="008B3A4A"/>
    <w:rsid w:val="008B5461"/>
    <w:rsid w:val="008C1692"/>
    <w:rsid w:val="008C1A82"/>
    <w:rsid w:val="008C1E5C"/>
    <w:rsid w:val="008C1ED3"/>
    <w:rsid w:val="008C2ED7"/>
    <w:rsid w:val="008C436B"/>
    <w:rsid w:val="008C602D"/>
    <w:rsid w:val="008C6603"/>
    <w:rsid w:val="008C6F56"/>
    <w:rsid w:val="008C7585"/>
    <w:rsid w:val="008C7BF7"/>
    <w:rsid w:val="008C7CF6"/>
    <w:rsid w:val="008D099F"/>
    <w:rsid w:val="008D2745"/>
    <w:rsid w:val="008D3602"/>
    <w:rsid w:val="008D3917"/>
    <w:rsid w:val="008D3C09"/>
    <w:rsid w:val="008D3C74"/>
    <w:rsid w:val="008D48C7"/>
    <w:rsid w:val="008D56AA"/>
    <w:rsid w:val="008D7053"/>
    <w:rsid w:val="008D707E"/>
    <w:rsid w:val="008D7B3C"/>
    <w:rsid w:val="008E0FB4"/>
    <w:rsid w:val="008E12E2"/>
    <w:rsid w:val="008E48FB"/>
    <w:rsid w:val="008E6ED5"/>
    <w:rsid w:val="008E77C3"/>
    <w:rsid w:val="008E7C39"/>
    <w:rsid w:val="008F068E"/>
    <w:rsid w:val="008F3A6B"/>
    <w:rsid w:val="008F4ADB"/>
    <w:rsid w:val="008F4B20"/>
    <w:rsid w:val="008F5716"/>
    <w:rsid w:val="008F6AA9"/>
    <w:rsid w:val="008F6DF8"/>
    <w:rsid w:val="00900188"/>
    <w:rsid w:val="00900B46"/>
    <w:rsid w:val="00903473"/>
    <w:rsid w:val="00903FD3"/>
    <w:rsid w:val="009048B5"/>
    <w:rsid w:val="00904E63"/>
    <w:rsid w:val="009058F6"/>
    <w:rsid w:val="00910569"/>
    <w:rsid w:val="00910CE5"/>
    <w:rsid w:val="0091170F"/>
    <w:rsid w:val="009125B0"/>
    <w:rsid w:val="0091377F"/>
    <w:rsid w:val="00914BAE"/>
    <w:rsid w:val="00914F5B"/>
    <w:rsid w:val="00915358"/>
    <w:rsid w:val="009159E6"/>
    <w:rsid w:val="00915CFB"/>
    <w:rsid w:val="00915E61"/>
    <w:rsid w:val="00916FAC"/>
    <w:rsid w:val="009170B9"/>
    <w:rsid w:val="009177B6"/>
    <w:rsid w:val="009178E1"/>
    <w:rsid w:val="00920474"/>
    <w:rsid w:val="00923862"/>
    <w:rsid w:val="00924B60"/>
    <w:rsid w:val="00925301"/>
    <w:rsid w:val="009262C1"/>
    <w:rsid w:val="00926BD9"/>
    <w:rsid w:val="0092730C"/>
    <w:rsid w:val="0093110F"/>
    <w:rsid w:val="00934A54"/>
    <w:rsid w:val="00936149"/>
    <w:rsid w:val="00936BE9"/>
    <w:rsid w:val="0093771B"/>
    <w:rsid w:val="00937897"/>
    <w:rsid w:val="00940CD7"/>
    <w:rsid w:val="00940EEF"/>
    <w:rsid w:val="0094127B"/>
    <w:rsid w:val="0094147C"/>
    <w:rsid w:val="00942E98"/>
    <w:rsid w:val="00943630"/>
    <w:rsid w:val="00943E7D"/>
    <w:rsid w:val="00946279"/>
    <w:rsid w:val="00947132"/>
    <w:rsid w:val="00947440"/>
    <w:rsid w:val="00954D10"/>
    <w:rsid w:val="009567BB"/>
    <w:rsid w:val="00956E63"/>
    <w:rsid w:val="00956FC5"/>
    <w:rsid w:val="0095766F"/>
    <w:rsid w:val="00962D77"/>
    <w:rsid w:val="00963B7A"/>
    <w:rsid w:val="00963DA5"/>
    <w:rsid w:val="009654C5"/>
    <w:rsid w:val="009661B0"/>
    <w:rsid w:val="00967737"/>
    <w:rsid w:val="009710CE"/>
    <w:rsid w:val="00971937"/>
    <w:rsid w:val="009720AE"/>
    <w:rsid w:val="0097341A"/>
    <w:rsid w:val="009763C8"/>
    <w:rsid w:val="00981F8E"/>
    <w:rsid w:val="009829B1"/>
    <w:rsid w:val="00983011"/>
    <w:rsid w:val="00983A3B"/>
    <w:rsid w:val="00985F72"/>
    <w:rsid w:val="00987E67"/>
    <w:rsid w:val="00990115"/>
    <w:rsid w:val="0099160B"/>
    <w:rsid w:val="0099599C"/>
    <w:rsid w:val="00995ABE"/>
    <w:rsid w:val="009969E7"/>
    <w:rsid w:val="00996FDB"/>
    <w:rsid w:val="00997C01"/>
    <w:rsid w:val="009A15ED"/>
    <w:rsid w:val="009A3D0C"/>
    <w:rsid w:val="009A4A6C"/>
    <w:rsid w:val="009A6C2B"/>
    <w:rsid w:val="009A7DB3"/>
    <w:rsid w:val="009B54A6"/>
    <w:rsid w:val="009C00AA"/>
    <w:rsid w:val="009C0F7C"/>
    <w:rsid w:val="009C253A"/>
    <w:rsid w:val="009C2677"/>
    <w:rsid w:val="009C3072"/>
    <w:rsid w:val="009C6DA7"/>
    <w:rsid w:val="009C75F7"/>
    <w:rsid w:val="009C7E23"/>
    <w:rsid w:val="009D03BA"/>
    <w:rsid w:val="009D101F"/>
    <w:rsid w:val="009D117F"/>
    <w:rsid w:val="009D25CD"/>
    <w:rsid w:val="009D29CD"/>
    <w:rsid w:val="009D542A"/>
    <w:rsid w:val="009D5491"/>
    <w:rsid w:val="009D552D"/>
    <w:rsid w:val="009D6CB7"/>
    <w:rsid w:val="009D6CF6"/>
    <w:rsid w:val="009E144C"/>
    <w:rsid w:val="009E30F6"/>
    <w:rsid w:val="009E4CF2"/>
    <w:rsid w:val="009E5A93"/>
    <w:rsid w:val="009E60A4"/>
    <w:rsid w:val="009E7669"/>
    <w:rsid w:val="009E7976"/>
    <w:rsid w:val="009F00CF"/>
    <w:rsid w:val="009F050E"/>
    <w:rsid w:val="009F09A4"/>
    <w:rsid w:val="009F4B7F"/>
    <w:rsid w:val="009F5AF0"/>
    <w:rsid w:val="009F63DC"/>
    <w:rsid w:val="009F6F56"/>
    <w:rsid w:val="009F764F"/>
    <w:rsid w:val="00A0142D"/>
    <w:rsid w:val="00A02143"/>
    <w:rsid w:val="00A0374D"/>
    <w:rsid w:val="00A03A5F"/>
    <w:rsid w:val="00A0455A"/>
    <w:rsid w:val="00A055B9"/>
    <w:rsid w:val="00A061F6"/>
    <w:rsid w:val="00A12162"/>
    <w:rsid w:val="00A130C9"/>
    <w:rsid w:val="00A136A2"/>
    <w:rsid w:val="00A16122"/>
    <w:rsid w:val="00A164BD"/>
    <w:rsid w:val="00A16C06"/>
    <w:rsid w:val="00A178A3"/>
    <w:rsid w:val="00A178BF"/>
    <w:rsid w:val="00A2072F"/>
    <w:rsid w:val="00A207BC"/>
    <w:rsid w:val="00A21C00"/>
    <w:rsid w:val="00A22B46"/>
    <w:rsid w:val="00A22F75"/>
    <w:rsid w:val="00A242AE"/>
    <w:rsid w:val="00A25244"/>
    <w:rsid w:val="00A30AF3"/>
    <w:rsid w:val="00A31430"/>
    <w:rsid w:val="00A3191A"/>
    <w:rsid w:val="00A319EE"/>
    <w:rsid w:val="00A33138"/>
    <w:rsid w:val="00A35382"/>
    <w:rsid w:val="00A41667"/>
    <w:rsid w:val="00A42FA3"/>
    <w:rsid w:val="00A44E44"/>
    <w:rsid w:val="00A4572B"/>
    <w:rsid w:val="00A47488"/>
    <w:rsid w:val="00A477AD"/>
    <w:rsid w:val="00A50227"/>
    <w:rsid w:val="00A52C0F"/>
    <w:rsid w:val="00A53244"/>
    <w:rsid w:val="00A53E70"/>
    <w:rsid w:val="00A56F29"/>
    <w:rsid w:val="00A579E9"/>
    <w:rsid w:val="00A6148F"/>
    <w:rsid w:val="00A629A3"/>
    <w:rsid w:val="00A632B9"/>
    <w:rsid w:val="00A63B93"/>
    <w:rsid w:val="00A643E1"/>
    <w:rsid w:val="00A657ED"/>
    <w:rsid w:val="00A662DA"/>
    <w:rsid w:val="00A67940"/>
    <w:rsid w:val="00A70110"/>
    <w:rsid w:val="00A704CF"/>
    <w:rsid w:val="00A71367"/>
    <w:rsid w:val="00A71509"/>
    <w:rsid w:val="00A73C35"/>
    <w:rsid w:val="00A74E44"/>
    <w:rsid w:val="00A76395"/>
    <w:rsid w:val="00A76494"/>
    <w:rsid w:val="00A76898"/>
    <w:rsid w:val="00A77FE4"/>
    <w:rsid w:val="00A81CFB"/>
    <w:rsid w:val="00A82A66"/>
    <w:rsid w:val="00A83643"/>
    <w:rsid w:val="00A84163"/>
    <w:rsid w:val="00A84B51"/>
    <w:rsid w:val="00A84D0B"/>
    <w:rsid w:val="00A853D3"/>
    <w:rsid w:val="00A86219"/>
    <w:rsid w:val="00A86DAB"/>
    <w:rsid w:val="00A91EB8"/>
    <w:rsid w:val="00A9465B"/>
    <w:rsid w:val="00A95790"/>
    <w:rsid w:val="00A95F67"/>
    <w:rsid w:val="00A9629A"/>
    <w:rsid w:val="00A9664C"/>
    <w:rsid w:val="00AA05EB"/>
    <w:rsid w:val="00AA070A"/>
    <w:rsid w:val="00AA0BF7"/>
    <w:rsid w:val="00AA1061"/>
    <w:rsid w:val="00AA2516"/>
    <w:rsid w:val="00AA3B37"/>
    <w:rsid w:val="00AA4DCE"/>
    <w:rsid w:val="00AA5EE5"/>
    <w:rsid w:val="00AB1567"/>
    <w:rsid w:val="00AB42B6"/>
    <w:rsid w:val="00AB4958"/>
    <w:rsid w:val="00AB56D5"/>
    <w:rsid w:val="00AB5AC0"/>
    <w:rsid w:val="00AB787E"/>
    <w:rsid w:val="00AC0A84"/>
    <w:rsid w:val="00AC0BB9"/>
    <w:rsid w:val="00AC6636"/>
    <w:rsid w:val="00AC73CC"/>
    <w:rsid w:val="00AC73EB"/>
    <w:rsid w:val="00AD3475"/>
    <w:rsid w:val="00AD372A"/>
    <w:rsid w:val="00AD5F97"/>
    <w:rsid w:val="00AD7262"/>
    <w:rsid w:val="00AE07C0"/>
    <w:rsid w:val="00AE1468"/>
    <w:rsid w:val="00AE4869"/>
    <w:rsid w:val="00AE4C4E"/>
    <w:rsid w:val="00AE53C4"/>
    <w:rsid w:val="00AE54E9"/>
    <w:rsid w:val="00AE5CB0"/>
    <w:rsid w:val="00AE79EC"/>
    <w:rsid w:val="00AE7E03"/>
    <w:rsid w:val="00AF1143"/>
    <w:rsid w:val="00AF1A91"/>
    <w:rsid w:val="00AF2629"/>
    <w:rsid w:val="00AF298D"/>
    <w:rsid w:val="00AF4B0C"/>
    <w:rsid w:val="00AF7090"/>
    <w:rsid w:val="00AF70B2"/>
    <w:rsid w:val="00AF781D"/>
    <w:rsid w:val="00B0192F"/>
    <w:rsid w:val="00B01F11"/>
    <w:rsid w:val="00B04C19"/>
    <w:rsid w:val="00B04DB9"/>
    <w:rsid w:val="00B0592D"/>
    <w:rsid w:val="00B11FD1"/>
    <w:rsid w:val="00B12A92"/>
    <w:rsid w:val="00B1625A"/>
    <w:rsid w:val="00B16D76"/>
    <w:rsid w:val="00B17CA7"/>
    <w:rsid w:val="00B2162F"/>
    <w:rsid w:val="00B22D6C"/>
    <w:rsid w:val="00B23216"/>
    <w:rsid w:val="00B2425A"/>
    <w:rsid w:val="00B254C8"/>
    <w:rsid w:val="00B264A2"/>
    <w:rsid w:val="00B26914"/>
    <w:rsid w:val="00B27228"/>
    <w:rsid w:val="00B27533"/>
    <w:rsid w:val="00B32077"/>
    <w:rsid w:val="00B33728"/>
    <w:rsid w:val="00B33B50"/>
    <w:rsid w:val="00B3406C"/>
    <w:rsid w:val="00B34C0F"/>
    <w:rsid w:val="00B36477"/>
    <w:rsid w:val="00B36537"/>
    <w:rsid w:val="00B400E0"/>
    <w:rsid w:val="00B4039F"/>
    <w:rsid w:val="00B41CC0"/>
    <w:rsid w:val="00B436E0"/>
    <w:rsid w:val="00B44439"/>
    <w:rsid w:val="00B44A27"/>
    <w:rsid w:val="00B44B52"/>
    <w:rsid w:val="00B44C7D"/>
    <w:rsid w:val="00B510D4"/>
    <w:rsid w:val="00B51377"/>
    <w:rsid w:val="00B52221"/>
    <w:rsid w:val="00B54BE4"/>
    <w:rsid w:val="00B55B86"/>
    <w:rsid w:val="00B560AA"/>
    <w:rsid w:val="00B566AB"/>
    <w:rsid w:val="00B6063F"/>
    <w:rsid w:val="00B60A09"/>
    <w:rsid w:val="00B614F7"/>
    <w:rsid w:val="00B6358A"/>
    <w:rsid w:val="00B64B73"/>
    <w:rsid w:val="00B653A8"/>
    <w:rsid w:val="00B654CB"/>
    <w:rsid w:val="00B66065"/>
    <w:rsid w:val="00B70AB3"/>
    <w:rsid w:val="00B70BC1"/>
    <w:rsid w:val="00B70C21"/>
    <w:rsid w:val="00B71EEF"/>
    <w:rsid w:val="00B72E1A"/>
    <w:rsid w:val="00B74B0E"/>
    <w:rsid w:val="00B7598A"/>
    <w:rsid w:val="00B7614E"/>
    <w:rsid w:val="00B76C85"/>
    <w:rsid w:val="00B76E6D"/>
    <w:rsid w:val="00B81021"/>
    <w:rsid w:val="00B81983"/>
    <w:rsid w:val="00B82909"/>
    <w:rsid w:val="00B82DD4"/>
    <w:rsid w:val="00B831AB"/>
    <w:rsid w:val="00B84616"/>
    <w:rsid w:val="00B84912"/>
    <w:rsid w:val="00B903AF"/>
    <w:rsid w:val="00B9043F"/>
    <w:rsid w:val="00B9061D"/>
    <w:rsid w:val="00B9288B"/>
    <w:rsid w:val="00B92912"/>
    <w:rsid w:val="00B92CEB"/>
    <w:rsid w:val="00B92CFB"/>
    <w:rsid w:val="00B93089"/>
    <w:rsid w:val="00B93ADC"/>
    <w:rsid w:val="00B94084"/>
    <w:rsid w:val="00B94AD8"/>
    <w:rsid w:val="00B9675B"/>
    <w:rsid w:val="00B97951"/>
    <w:rsid w:val="00BA0A23"/>
    <w:rsid w:val="00BA11D4"/>
    <w:rsid w:val="00BA1BBE"/>
    <w:rsid w:val="00BA3F80"/>
    <w:rsid w:val="00BA483E"/>
    <w:rsid w:val="00BA5A92"/>
    <w:rsid w:val="00BA7A4B"/>
    <w:rsid w:val="00BA7DD2"/>
    <w:rsid w:val="00BB0838"/>
    <w:rsid w:val="00BB27EA"/>
    <w:rsid w:val="00BB2F46"/>
    <w:rsid w:val="00BB377F"/>
    <w:rsid w:val="00BB491C"/>
    <w:rsid w:val="00BB4BDC"/>
    <w:rsid w:val="00BB4D1F"/>
    <w:rsid w:val="00BB5126"/>
    <w:rsid w:val="00BB5135"/>
    <w:rsid w:val="00BB7F7E"/>
    <w:rsid w:val="00BC0ECC"/>
    <w:rsid w:val="00BC1100"/>
    <w:rsid w:val="00BC1830"/>
    <w:rsid w:val="00BC1AC3"/>
    <w:rsid w:val="00BC36BD"/>
    <w:rsid w:val="00BC44CC"/>
    <w:rsid w:val="00BC4E34"/>
    <w:rsid w:val="00BC5D3C"/>
    <w:rsid w:val="00BC6142"/>
    <w:rsid w:val="00BC775A"/>
    <w:rsid w:val="00BC7A34"/>
    <w:rsid w:val="00BD1621"/>
    <w:rsid w:val="00BD1C49"/>
    <w:rsid w:val="00BD2987"/>
    <w:rsid w:val="00BD431F"/>
    <w:rsid w:val="00BD6FC9"/>
    <w:rsid w:val="00BE05BB"/>
    <w:rsid w:val="00BE2DD4"/>
    <w:rsid w:val="00BE3C0F"/>
    <w:rsid w:val="00BE45AA"/>
    <w:rsid w:val="00BE5E3D"/>
    <w:rsid w:val="00BE636C"/>
    <w:rsid w:val="00BE7A02"/>
    <w:rsid w:val="00BF61D3"/>
    <w:rsid w:val="00BF75E3"/>
    <w:rsid w:val="00BF778D"/>
    <w:rsid w:val="00C0165E"/>
    <w:rsid w:val="00C01859"/>
    <w:rsid w:val="00C02220"/>
    <w:rsid w:val="00C02D0F"/>
    <w:rsid w:val="00C02F3E"/>
    <w:rsid w:val="00C074E2"/>
    <w:rsid w:val="00C077D1"/>
    <w:rsid w:val="00C1059F"/>
    <w:rsid w:val="00C10841"/>
    <w:rsid w:val="00C140F5"/>
    <w:rsid w:val="00C16FE0"/>
    <w:rsid w:val="00C17457"/>
    <w:rsid w:val="00C17557"/>
    <w:rsid w:val="00C17603"/>
    <w:rsid w:val="00C22BE4"/>
    <w:rsid w:val="00C2304A"/>
    <w:rsid w:val="00C23ED8"/>
    <w:rsid w:val="00C25E60"/>
    <w:rsid w:val="00C2662D"/>
    <w:rsid w:val="00C30922"/>
    <w:rsid w:val="00C30B3B"/>
    <w:rsid w:val="00C31FDC"/>
    <w:rsid w:val="00C331E6"/>
    <w:rsid w:val="00C3408F"/>
    <w:rsid w:val="00C346A5"/>
    <w:rsid w:val="00C368D5"/>
    <w:rsid w:val="00C374DD"/>
    <w:rsid w:val="00C37D52"/>
    <w:rsid w:val="00C40656"/>
    <w:rsid w:val="00C41252"/>
    <w:rsid w:val="00C414AE"/>
    <w:rsid w:val="00C421C4"/>
    <w:rsid w:val="00C425DD"/>
    <w:rsid w:val="00C43BA0"/>
    <w:rsid w:val="00C4470F"/>
    <w:rsid w:val="00C449FE"/>
    <w:rsid w:val="00C455EC"/>
    <w:rsid w:val="00C4790C"/>
    <w:rsid w:val="00C50B2B"/>
    <w:rsid w:val="00C524A2"/>
    <w:rsid w:val="00C527A9"/>
    <w:rsid w:val="00C52FC8"/>
    <w:rsid w:val="00C531FC"/>
    <w:rsid w:val="00C53260"/>
    <w:rsid w:val="00C53A9B"/>
    <w:rsid w:val="00C54241"/>
    <w:rsid w:val="00C54272"/>
    <w:rsid w:val="00C54CF1"/>
    <w:rsid w:val="00C5537D"/>
    <w:rsid w:val="00C55B4B"/>
    <w:rsid w:val="00C56524"/>
    <w:rsid w:val="00C56EBA"/>
    <w:rsid w:val="00C6006A"/>
    <w:rsid w:val="00C605D8"/>
    <w:rsid w:val="00C62783"/>
    <w:rsid w:val="00C62A0B"/>
    <w:rsid w:val="00C63554"/>
    <w:rsid w:val="00C642B5"/>
    <w:rsid w:val="00C65108"/>
    <w:rsid w:val="00C6529C"/>
    <w:rsid w:val="00C65804"/>
    <w:rsid w:val="00C65E0F"/>
    <w:rsid w:val="00C66DC7"/>
    <w:rsid w:val="00C677F2"/>
    <w:rsid w:val="00C70DD4"/>
    <w:rsid w:val="00C71E66"/>
    <w:rsid w:val="00C727EF"/>
    <w:rsid w:val="00C72A72"/>
    <w:rsid w:val="00C73363"/>
    <w:rsid w:val="00C74F11"/>
    <w:rsid w:val="00C762F2"/>
    <w:rsid w:val="00C77821"/>
    <w:rsid w:val="00C77915"/>
    <w:rsid w:val="00C80F61"/>
    <w:rsid w:val="00C87221"/>
    <w:rsid w:val="00C91078"/>
    <w:rsid w:val="00C917E0"/>
    <w:rsid w:val="00C920CA"/>
    <w:rsid w:val="00C92378"/>
    <w:rsid w:val="00C93D3A"/>
    <w:rsid w:val="00C96898"/>
    <w:rsid w:val="00CA4178"/>
    <w:rsid w:val="00CA4B34"/>
    <w:rsid w:val="00CA4D17"/>
    <w:rsid w:val="00CA55AE"/>
    <w:rsid w:val="00CA72BE"/>
    <w:rsid w:val="00CA7607"/>
    <w:rsid w:val="00CB069F"/>
    <w:rsid w:val="00CB0D47"/>
    <w:rsid w:val="00CB1A09"/>
    <w:rsid w:val="00CB27ED"/>
    <w:rsid w:val="00CB2897"/>
    <w:rsid w:val="00CB2C05"/>
    <w:rsid w:val="00CB3003"/>
    <w:rsid w:val="00CB3967"/>
    <w:rsid w:val="00CB3D00"/>
    <w:rsid w:val="00CB6B32"/>
    <w:rsid w:val="00CB6C9A"/>
    <w:rsid w:val="00CC0B45"/>
    <w:rsid w:val="00CC68E4"/>
    <w:rsid w:val="00CC756C"/>
    <w:rsid w:val="00CD1BE9"/>
    <w:rsid w:val="00CD1CF5"/>
    <w:rsid w:val="00CD2DE8"/>
    <w:rsid w:val="00CD2F3B"/>
    <w:rsid w:val="00CD3D74"/>
    <w:rsid w:val="00CD48C5"/>
    <w:rsid w:val="00CD58C4"/>
    <w:rsid w:val="00CD6C0B"/>
    <w:rsid w:val="00CD756F"/>
    <w:rsid w:val="00CE01CD"/>
    <w:rsid w:val="00CE07D1"/>
    <w:rsid w:val="00CE0819"/>
    <w:rsid w:val="00CE1E47"/>
    <w:rsid w:val="00CE202F"/>
    <w:rsid w:val="00CE2940"/>
    <w:rsid w:val="00CE2974"/>
    <w:rsid w:val="00CE2A24"/>
    <w:rsid w:val="00CE2C8B"/>
    <w:rsid w:val="00CE489F"/>
    <w:rsid w:val="00CE5335"/>
    <w:rsid w:val="00CF0534"/>
    <w:rsid w:val="00CF090C"/>
    <w:rsid w:val="00CF2063"/>
    <w:rsid w:val="00CF21DC"/>
    <w:rsid w:val="00CF3780"/>
    <w:rsid w:val="00CF7E91"/>
    <w:rsid w:val="00CF7F4B"/>
    <w:rsid w:val="00D0002B"/>
    <w:rsid w:val="00D0063E"/>
    <w:rsid w:val="00D0080C"/>
    <w:rsid w:val="00D0188D"/>
    <w:rsid w:val="00D01D61"/>
    <w:rsid w:val="00D02FAE"/>
    <w:rsid w:val="00D033CF"/>
    <w:rsid w:val="00D058FB"/>
    <w:rsid w:val="00D06984"/>
    <w:rsid w:val="00D07CEE"/>
    <w:rsid w:val="00D1012F"/>
    <w:rsid w:val="00D10BEE"/>
    <w:rsid w:val="00D11AD0"/>
    <w:rsid w:val="00D11E36"/>
    <w:rsid w:val="00D13561"/>
    <w:rsid w:val="00D15558"/>
    <w:rsid w:val="00D16ADC"/>
    <w:rsid w:val="00D16FC0"/>
    <w:rsid w:val="00D17056"/>
    <w:rsid w:val="00D22624"/>
    <w:rsid w:val="00D228FD"/>
    <w:rsid w:val="00D23E64"/>
    <w:rsid w:val="00D25526"/>
    <w:rsid w:val="00D27190"/>
    <w:rsid w:val="00D27246"/>
    <w:rsid w:val="00D274FC"/>
    <w:rsid w:val="00D27C51"/>
    <w:rsid w:val="00D30E06"/>
    <w:rsid w:val="00D32C4B"/>
    <w:rsid w:val="00D32F08"/>
    <w:rsid w:val="00D32FD9"/>
    <w:rsid w:val="00D34FA8"/>
    <w:rsid w:val="00D37332"/>
    <w:rsid w:val="00D37C83"/>
    <w:rsid w:val="00D405E7"/>
    <w:rsid w:val="00D41FF6"/>
    <w:rsid w:val="00D44684"/>
    <w:rsid w:val="00D44D63"/>
    <w:rsid w:val="00D456E5"/>
    <w:rsid w:val="00D45B47"/>
    <w:rsid w:val="00D473B4"/>
    <w:rsid w:val="00D517B4"/>
    <w:rsid w:val="00D518BD"/>
    <w:rsid w:val="00D51BA1"/>
    <w:rsid w:val="00D52ABD"/>
    <w:rsid w:val="00D52D9C"/>
    <w:rsid w:val="00D53368"/>
    <w:rsid w:val="00D5348E"/>
    <w:rsid w:val="00D54704"/>
    <w:rsid w:val="00D56D5A"/>
    <w:rsid w:val="00D5746E"/>
    <w:rsid w:val="00D6028E"/>
    <w:rsid w:val="00D604D2"/>
    <w:rsid w:val="00D60A27"/>
    <w:rsid w:val="00D62F2C"/>
    <w:rsid w:val="00D638F7"/>
    <w:rsid w:val="00D66485"/>
    <w:rsid w:val="00D67841"/>
    <w:rsid w:val="00D7265F"/>
    <w:rsid w:val="00D73930"/>
    <w:rsid w:val="00D7449C"/>
    <w:rsid w:val="00D75148"/>
    <w:rsid w:val="00D757DF"/>
    <w:rsid w:val="00D75AA3"/>
    <w:rsid w:val="00D75E5B"/>
    <w:rsid w:val="00D75F27"/>
    <w:rsid w:val="00D8032F"/>
    <w:rsid w:val="00D8279E"/>
    <w:rsid w:val="00D82EC5"/>
    <w:rsid w:val="00D84A29"/>
    <w:rsid w:val="00D85872"/>
    <w:rsid w:val="00D85A73"/>
    <w:rsid w:val="00D85A77"/>
    <w:rsid w:val="00D8600E"/>
    <w:rsid w:val="00D866BC"/>
    <w:rsid w:val="00D87925"/>
    <w:rsid w:val="00D87AA4"/>
    <w:rsid w:val="00D8EE22"/>
    <w:rsid w:val="00D9138A"/>
    <w:rsid w:val="00D91D30"/>
    <w:rsid w:val="00D92A7D"/>
    <w:rsid w:val="00D9447E"/>
    <w:rsid w:val="00D946FC"/>
    <w:rsid w:val="00D94F25"/>
    <w:rsid w:val="00D966B3"/>
    <w:rsid w:val="00D96827"/>
    <w:rsid w:val="00D96C1F"/>
    <w:rsid w:val="00D96FFE"/>
    <w:rsid w:val="00DA1D44"/>
    <w:rsid w:val="00DA1D90"/>
    <w:rsid w:val="00DA1F35"/>
    <w:rsid w:val="00DA34A2"/>
    <w:rsid w:val="00DA3C4E"/>
    <w:rsid w:val="00DA4717"/>
    <w:rsid w:val="00DA5E67"/>
    <w:rsid w:val="00DA6869"/>
    <w:rsid w:val="00DA6907"/>
    <w:rsid w:val="00DA6F00"/>
    <w:rsid w:val="00DB00B1"/>
    <w:rsid w:val="00DB19EE"/>
    <w:rsid w:val="00DB1DB0"/>
    <w:rsid w:val="00DB40B5"/>
    <w:rsid w:val="00DC05E4"/>
    <w:rsid w:val="00DC19A4"/>
    <w:rsid w:val="00DC20EC"/>
    <w:rsid w:val="00DC21AD"/>
    <w:rsid w:val="00DC2742"/>
    <w:rsid w:val="00DC3551"/>
    <w:rsid w:val="00DC40EB"/>
    <w:rsid w:val="00DC7B38"/>
    <w:rsid w:val="00DC7D3E"/>
    <w:rsid w:val="00DD1DF1"/>
    <w:rsid w:val="00DD3E36"/>
    <w:rsid w:val="00DD52F2"/>
    <w:rsid w:val="00DD7480"/>
    <w:rsid w:val="00DE11B9"/>
    <w:rsid w:val="00DE1459"/>
    <w:rsid w:val="00DE1AFA"/>
    <w:rsid w:val="00DE230B"/>
    <w:rsid w:val="00DE2430"/>
    <w:rsid w:val="00DE3BC1"/>
    <w:rsid w:val="00DE3F8F"/>
    <w:rsid w:val="00DE51D1"/>
    <w:rsid w:val="00DE63F5"/>
    <w:rsid w:val="00DF0E61"/>
    <w:rsid w:val="00DF1C20"/>
    <w:rsid w:val="00DF333E"/>
    <w:rsid w:val="00DF3C59"/>
    <w:rsid w:val="00DF4015"/>
    <w:rsid w:val="00DF421F"/>
    <w:rsid w:val="00DF5E47"/>
    <w:rsid w:val="00DF6241"/>
    <w:rsid w:val="00DF65F9"/>
    <w:rsid w:val="00DF79EE"/>
    <w:rsid w:val="00E00A5D"/>
    <w:rsid w:val="00E00E5D"/>
    <w:rsid w:val="00E01E83"/>
    <w:rsid w:val="00E02C06"/>
    <w:rsid w:val="00E04305"/>
    <w:rsid w:val="00E04736"/>
    <w:rsid w:val="00E04BF5"/>
    <w:rsid w:val="00E06723"/>
    <w:rsid w:val="00E06C13"/>
    <w:rsid w:val="00E06E4B"/>
    <w:rsid w:val="00E07237"/>
    <w:rsid w:val="00E07EB0"/>
    <w:rsid w:val="00E11B2A"/>
    <w:rsid w:val="00E13E61"/>
    <w:rsid w:val="00E14963"/>
    <w:rsid w:val="00E14BDF"/>
    <w:rsid w:val="00E1556B"/>
    <w:rsid w:val="00E15916"/>
    <w:rsid w:val="00E16F4D"/>
    <w:rsid w:val="00E172DC"/>
    <w:rsid w:val="00E17F86"/>
    <w:rsid w:val="00E20C82"/>
    <w:rsid w:val="00E26029"/>
    <w:rsid w:val="00E261F3"/>
    <w:rsid w:val="00E27055"/>
    <w:rsid w:val="00E279D7"/>
    <w:rsid w:val="00E301BE"/>
    <w:rsid w:val="00E31362"/>
    <w:rsid w:val="00E3444F"/>
    <w:rsid w:val="00E35D8C"/>
    <w:rsid w:val="00E36BB7"/>
    <w:rsid w:val="00E42BE8"/>
    <w:rsid w:val="00E4398E"/>
    <w:rsid w:val="00E43D4C"/>
    <w:rsid w:val="00E473B1"/>
    <w:rsid w:val="00E47883"/>
    <w:rsid w:val="00E47D00"/>
    <w:rsid w:val="00E5077C"/>
    <w:rsid w:val="00E51AD2"/>
    <w:rsid w:val="00E51B6E"/>
    <w:rsid w:val="00E52050"/>
    <w:rsid w:val="00E52965"/>
    <w:rsid w:val="00E531FD"/>
    <w:rsid w:val="00E53A56"/>
    <w:rsid w:val="00E54142"/>
    <w:rsid w:val="00E54376"/>
    <w:rsid w:val="00E55125"/>
    <w:rsid w:val="00E55300"/>
    <w:rsid w:val="00E57C0D"/>
    <w:rsid w:val="00E60EEB"/>
    <w:rsid w:val="00E62EE1"/>
    <w:rsid w:val="00E64413"/>
    <w:rsid w:val="00E65112"/>
    <w:rsid w:val="00E657F9"/>
    <w:rsid w:val="00E663A2"/>
    <w:rsid w:val="00E672D2"/>
    <w:rsid w:val="00E6768C"/>
    <w:rsid w:val="00E6777D"/>
    <w:rsid w:val="00E677F4"/>
    <w:rsid w:val="00E70629"/>
    <w:rsid w:val="00E706DA"/>
    <w:rsid w:val="00E70DDC"/>
    <w:rsid w:val="00E710E7"/>
    <w:rsid w:val="00E7291A"/>
    <w:rsid w:val="00E730BA"/>
    <w:rsid w:val="00E74B28"/>
    <w:rsid w:val="00E74B9D"/>
    <w:rsid w:val="00E74EB0"/>
    <w:rsid w:val="00E7547B"/>
    <w:rsid w:val="00E77585"/>
    <w:rsid w:val="00E800ED"/>
    <w:rsid w:val="00E80919"/>
    <w:rsid w:val="00E811B0"/>
    <w:rsid w:val="00E83365"/>
    <w:rsid w:val="00E837A8"/>
    <w:rsid w:val="00E85FE9"/>
    <w:rsid w:val="00E865AE"/>
    <w:rsid w:val="00E87988"/>
    <w:rsid w:val="00E91A5A"/>
    <w:rsid w:val="00E926C0"/>
    <w:rsid w:val="00E94131"/>
    <w:rsid w:val="00E949B0"/>
    <w:rsid w:val="00E94EB8"/>
    <w:rsid w:val="00E94F00"/>
    <w:rsid w:val="00E967CD"/>
    <w:rsid w:val="00E97090"/>
    <w:rsid w:val="00EA0CB9"/>
    <w:rsid w:val="00EA16F2"/>
    <w:rsid w:val="00EA1D46"/>
    <w:rsid w:val="00EA3A91"/>
    <w:rsid w:val="00EA3E66"/>
    <w:rsid w:val="00EA4051"/>
    <w:rsid w:val="00EA4365"/>
    <w:rsid w:val="00EA4B51"/>
    <w:rsid w:val="00EA5F00"/>
    <w:rsid w:val="00EB00F5"/>
    <w:rsid w:val="00EB0359"/>
    <w:rsid w:val="00EB0E45"/>
    <w:rsid w:val="00EB1025"/>
    <w:rsid w:val="00EB21BF"/>
    <w:rsid w:val="00EB30DA"/>
    <w:rsid w:val="00EB35C9"/>
    <w:rsid w:val="00EB4881"/>
    <w:rsid w:val="00EB4B5D"/>
    <w:rsid w:val="00EB581A"/>
    <w:rsid w:val="00EB60CC"/>
    <w:rsid w:val="00EB6429"/>
    <w:rsid w:val="00EB664D"/>
    <w:rsid w:val="00EB73AD"/>
    <w:rsid w:val="00EB7A59"/>
    <w:rsid w:val="00EC1C62"/>
    <w:rsid w:val="00EC1D50"/>
    <w:rsid w:val="00EC2E8E"/>
    <w:rsid w:val="00EC2F33"/>
    <w:rsid w:val="00EC2FD0"/>
    <w:rsid w:val="00EC3E4B"/>
    <w:rsid w:val="00EC558F"/>
    <w:rsid w:val="00EC760F"/>
    <w:rsid w:val="00ED1C97"/>
    <w:rsid w:val="00ED2A45"/>
    <w:rsid w:val="00ED2CD5"/>
    <w:rsid w:val="00ED33E1"/>
    <w:rsid w:val="00ED35AA"/>
    <w:rsid w:val="00ED4397"/>
    <w:rsid w:val="00ED4625"/>
    <w:rsid w:val="00ED4881"/>
    <w:rsid w:val="00ED58A6"/>
    <w:rsid w:val="00ED7F63"/>
    <w:rsid w:val="00EE1648"/>
    <w:rsid w:val="00EE183F"/>
    <w:rsid w:val="00EE1B2D"/>
    <w:rsid w:val="00EE1CC1"/>
    <w:rsid w:val="00EE26EA"/>
    <w:rsid w:val="00EE306F"/>
    <w:rsid w:val="00EE7FC5"/>
    <w:rsid w:val="00EF16E0"/>
    <w:rsid w:val="00EF172B"/>
    <w:rsid w:val="00EF1796"/>
    <w:rsid w:val="00EF5CC9"/>
    <w:rsid w:val="00EF66AE"/>
    <w:rsid w:val="00F00FFF"/>
    <w:rsid w:val="00F012D1"/>
    <w:rsid w:val="00F01680"/>
    <w:rsid w:val="00F0232E"/>
    <w:rsid w:val="00F026FD"/>
    <w:rsid w:val="00F02738"/>
    <w:rsid w:val="00F03202"/>
    <w:rsid w:val="00F04280"/>
    <w:rsid w:val="00F045C1"/>
    <w:rsid w:val="00F0463C"/>
    <w:rsid w:val="00F04644"/>
    <w:rsid w:val="00F050A0"/>
    <w:rsid w:val="00F057A1"/>
    <w:rsid w:val="00F05B3E"/>
    <w:rsid w:val="00F05E8F"/>
    <w:rsid w:val="00F0768A"/>
    <w:rsid w:val="00F1021E"/>
    <w:rsid w:val="00F10E37"/>
    <w:rsid w:val="00F10F00"/>
    <w:rsid w:val="00F12631"/>
    <w:rsid w:val="00F129F6"/>
    <w:rsid w:val="00F13358"/>
    <w:rsid w:val="00F1392A"/>
    <w:rsid w:val="00F142E4"/>
    <w:rsid w:val="00F149A6"/>
    <w:rsid w:val="00F1540C"/>
    <w:rsid w:val="00F16846"/>
    <w:rsid w:val="00F20492"/>
    <w:rsid w:val="00F20968"/>
    <w:rsid w:val="00F20D83"/>
    <w:rsid w:val="00F21A9B"/>
    <w:rsid w:val="00F22749"/>
    <w:rsid w:val="00F22D94"/>
    <w:rsid w:val="00F23558"/>
    <w:rsid w:val="00F2417F"/>
    <w:rsid w:val="00F24329"/>
    <w:rsid w:val="00F24C19"/>
    <w:rsid w:val="00F24DD9"/>
    <w:rsid w:val="00F254BB"/>
    <w:rsid w:val="00F25773"/>
    <w:rsid w:val="00F266DF"/>
    <w:rsid w:val="00F26DDF"/>
    <w:rsid w:val="00F2711F"/>
    <w:rsid w:val="00F30633"/>
    <w:rsid w:val="00F30F39"/>
    <w:rsid w:val="00F3167E"/>
    <w:rsid w:val="00F31F72"/>
    <w:rsid w:val="00F32015"/>
    <w:rsid w:val="00F323DA"/>
    <w:rsid w:val="00F3268A"/>
    <w:rsid w:val="00F336A9"/>
    <w:rsid w:val="00F41089"/>
    <w:rsid w:val="00F418E8"/>
    <w:rsid w:val="00F4214F"/>
    <w:rsid w:val="00F45271"/>
    <w:rsid w:val="00F45FBF"/>
    <w:rsid w:val="00F46C24"/>
    <w:rsid w:val="00F4781D"/>
    <w:rsid w:val="00F50044"/>
    <w:rsid w:val="00F55355"/>
    <w:rsid w:val="00F57429"/>
    <w:rsid w:val="00F57501"/>
    <w:rsid w:val="00F627C3"/>
    <w:rsid w:val="00F62C38"/>
    <w:rsid w:val="00F636BE"/>
    <w:rsid w:val="00F66FA3"/>
    <w:rsid w:val="00F712E2"/>
    <w:rsid w:val="00F713D9"/>
    <w:rsid w:val="00F719E5"/>
    <w:rsid w:val="00F72777"/>
    <w:rsid w:val="00F73301"/>
    <w:rsid w:val="00F74930"/>
    <w:rsid w:val="00F74CF4"/>
    <w:rsid w:val="00F75636"/>
    <w:rsid w:val="00F76A8E"/>
    <w:rsid w:val="00F772B3"/>
    <w:rsid w:val="00F77B6B"/>
    <w:rsid w:val="00F813E9"/>
    <w:rsid w:val="00F81B3C"/>
    <w:rsid w:val="00F82777"/>
    <w:rsid w:val="00F82F7B"/>
    <w:rsid w:val="00F83934"/>
    <w:rsid w:val="00F8429F"/>
    <w:rsid w:val="00F848BD"/>
    <w:rsid w:val="00F857E5"/>
    <w:rsid w:val="00F864E4"/>
    <w:rsid w:val="00F8747F"/>
    <w:rsid w:val="00F90A4D"/>
    <w:rsid w:val="00F90B5A"/>
    <w:rsid w:val="00F91538"/>
    <w:rsid w:val="00F91E93"/>
    <w:rsid w:val="00F92280"/>
    <w:rsid w:val="00F939BF"/>
    <w:rsid w:val="00F94853"/>
    <w:rsid w:val="00F94FA9"/>
    <w:rsid w:val="00F9512B"/>
    <w:rsid w:val="00FA0895"/>
    <w:rsid w:val="00FA1225"/>
    <w:rsid w:val="00FA2146"/>
    <w:rsid w:val="00FA2416"/>
    <w:rsid w:val="00FA3EFC"/>
    <w:rsid w:val="00FA43C6"/>
    <w:rsid w:val="00FA569A"/>
    <w:rsid w:val="00FA6374"/>
    <w:rsid w:val="00FB0C2A"/>
    <w:rsid w:val="00FB134D"/>
    <w:rsid w:val="00FB3596"/>
    <w:rsid w:val="00FB3997"/>
    <w:rsid w:val="00FB39B6"/>
    <w:rsid w:val="00FB3B9D"/>
    <w:rsid w:val="00FB3D1C"/>
    <w:rsid w:val="00FB4959"/>
    <w:rsid w:val="00FB4A7B"/>
    <w:rsid w:val="00FB598B"/>
    <w:rsid w:val="00FB5FA5"/>
    <w:rsid w:val="00FB6F2D"/>
    <w:rsid w:val="00FC0A16"/>
    <w:rsid w:val="00FC199C"/>
    <w:rsid w:val="00FC2B62"/>
    <w:rsid w:val="00FC2DAD"/>
    <w:rsid w:val="00FC2E62"/>
    <w:rsid w:val="00FC32A8"/>
    <w:rsid w:val="00FC456B"/>
    <w:rsid w:val="00FC55A2"/>
    <w:rsid w:val="00FC591B"/>
    <w:rsid w:val="00FC6702"/>
    <w:rsid w:val="00FC7BB0"/>
    <w:rsid w:val="00FD2338"/>
    <w:rsid w:val="00FD25AB"/>
    <w:rsid w:val="00FD2996"/>
    <w:rsid w:val="00FD4A17"/>
    <w:rsid w:val="00FD4A4C"/>
    <w:rsid w:val="00FD5777"/>
    <w:rsid w:val="00FD603C"/>
    <w:rsid w:val="00FE086E"/>
    <w:rsid w:val="00FE0893"/>
    <w:rsid w:val="00FE2E83"/>
    <w:rsid w:val="00FE3406"/>
    <w:rsid w:val="00FE3CC4"/>
    <w:rsid w:val="00FE3E46"/>
    <w:rsid w:val="00FE3E8F"/>
    <w:rsid w:val="00FE4AE2"/>
    <w:rsid w:val="00FE52AC"/>
    <w:rsid w:val="00FE54ED"/>
    <w:rsid w:val="00FE563E"/>
    <w:rsid w:val="00FE6A96"/>
    <w:rsid w:val="00FE788D"/>
    <w:rsid w:val="00FE79AE"/>
    <w:rsid w:val="00FF1589"/>
    <w:rsid w:val="00FF1A4A"/>
    <w:rsid w:val="00FF1AE2"/>
    <w:rsid w:val="00FF4620"/>
    <w:rsid w:val="00FF4E7E"/>
    <w:rsid w:val="00FF5800"/>
    <w:rsid w:val="00FF5E6A"/>
    <w:rsid w:val="00FF6258"/>
    <w:rsid w:val="00FF6918"/>
    <w:rsid w:val="00FF7B35"/>
    <w:rsid w:val="00FF7E42"/>
    <w:rsid w:val="01B4DCD2"/>
    <w:rsid w:val="01F61E07"/>
    <w:rsid w:val="026B86C2"/>
    <w:rsid w:val="027632A0"/>
    <w:rsid w:val="02C578D0"/>
    <w:rsid w:val="03697483"/>
    <w:rsid w:val="03915DF7"/>
    <w:rsid w:val="0455FD24"/>
    <w:rsid w:val="04A35977"/>
    <w:rsid w:val="04C7CB37"/>
    <w:rsid w:val="053A81A5"/>
    <w:rsid w:val="06D62747"/>
    <w:rsid w:val="06EAF0C8"/>
    <w:rsid w:val="076235C4"/>
    <w:rsid w:val="0766B442"/>
    <w:rsid w:val="0860C9C9"/>
    <w:rsid w:val="08FE8887"/>
    <w:rsid w:val="090A4877"/>
    <w:rsid w:val="09689F2A"/>
    <w:rsid w:val="09A05B3C"/>
    <w:rsid w:val="09B86499"/>
    <w:rsid w:val="0A575FBE"/>
    <w:rsid w:val="0A60B9E8"/>
    <w:rsid w:val="0AF1C095"/>
    <w:rsid w:val="0C388BCF"/>
    <w:rsid w:val="0C805B72"/>
    <w:rsid w:val="0D595AF6"/>
    <w:rsid w:val="0DCA901E"/>
    <w:rsid w:val="0DD428AE"/>
    <w:rsid w:val="0DEE826B"/>
    <w:rsid w:val="0E39B282"/>
    <w:rsid w:val="0F17F8EF"/>
    <w:rsid w:val="0F39B233"/>
    <w:rsid w:val="0FC9B616"/>
    <w:rsid w:val="0FF42519"/>
    <w:rsid w:val="1032FEFD"/>
    <w:rsid w:val="11139F92"/>
    <w:rsid w:val="11737C1D"/>
    <w:rsid w:val="11D48C47"/>
    <w:rsid w:val="128375C9"/>
    <w:rsid w:val="12C83AED"/>
    <w:rsid w:val="13E91A34"/>
    <w:rsid w:val="13FB2CD1"/>
    <w:rsid w:val="13FD164E"/>
    <w:rsid w:val="142141E8"/>
    <w:rsid w:val="144D557C"/>
    <w:rsid w:val="1453D5DF"/>
    <w:rsid w:val="1466C431"/>
    <w:rsid w:val="1543C0A6"/>
    <w:rsid w:val="15D03F50"/>
    <w:rsid w:val="17EC1CDA"/>
    <w:rsid w:val="18044E39"/>
    <w:rsid w:val="1815940D"/>
    <w:rsid w:val="1943B1D5"/>
    <w:rsid w:val="19ED674F"/>
    <w:rsid w:val="1A2C80D7"/>
    <w:rsid w:val="1A58233B"/>
    <w:rsid w:val="1AB8F91D"/>
    <w:rsid w:val="1AFE5854"/>
    <w:rsid w:val="1B2764E2"/>
    <w:rsid w:val="1C4EF164"/>
    <w:rsid w:val="1C6CD829"/>
    <w:rsid w:val="1CCF4211"/>
    <w:rsid w:val="1CF37348"/>
    <w:rsid w:val="1E35F042"/>
    <w:rsid w:val="1E979F86"/>
    <w:rsid w:val="1F3B5D61"/>
    <w:rsid w:val="1F71264A"/>
    <w:rsid w:val="1F9F13E3"/>
    <w:rsid w:val="1FC330CE"/>
    <w:rsid w:val="207D6F3E"/>
    <w:rsid w:val="210A90DE"/>
    <w:rsid w:val="2190028B"/>
    <w:rsid w:val="2374526B"/>
    <w:rsid w:val="2392E59F"/>
    <w:rsid w:val="23F2E5AC"/>
    <w:rsid w:val="2430DF8A"/>
    <w:rsid w:val="25AC6F32"/>
    <w:rsid w:val="25F61AF4"/>
    <w:rsid w:val="2671A7B8"/>
    <w:rsid w:val="26C8608F"/>
    <w:rsid w:val="26EFEE6F"/>
    <w:rsid w:val="26F3AB9E"/>
    <w:rsid w:val="2718D223"/>
    <w:rsid w:val="27491F28"/>
    <w:rsid w:val="27D543C0"/>
    <w:rsid w:val="27DE4125"/>
    <w:rsid w:val="28697C6F"/>
    <w:rsid w:val="29560E3A"/>
    <w:rsid w:val="299AC5A0"/>
    <w:rsid w:val="29DC1A6A"/>
    <w:rsid w:val="29ED964F"/>
    <w:rsid w:val="29FB4F6D"/>
    <w:rsid w:val="2A4321EA"/>
    <w:rsid w:val="2A68E099"/>
    <w:rsid w:val="2AF18CDB"/>
    <w:rsid w:val="2B210AD5"/>
    <w:rsid w:val="2C39FA84"/>
    <w:rsid w:val="2C45C96E"/>
    <w:rsid w:val="2C74674A"/>
    <w:rsid w:val="2CC01D38"/>
    <w:rsid w:val="2D8831E2"/>
    <w:rsid w:val="2DAE7B6D"/>
    <w:rsid w:val="2E2E7838"/>
    <w:rsid w:val="2E7A2192"/>
    <w:rsid w:val="2F249502"/>
    <w:rsid w:val="2F331DAA"/>
    <w:rsid w:val="30AAE3E8"/>
    <w:rsid w:val="31231DEE"/>
    <w:rsid w:val="314A7B2C"/>
    <w:rsid w:val="3188D7C2"/>
    <w:rsid w:val="31908717"/>
    <w:rsid w:val="326B96E7"/>
    <w:rsid w:val="330639A4"/>
    <w:rsid w:val="33E1150F"/>
    <w:rsid w:val="340DDED4"/>
    <w:rsid w:val="34D129D6"/>
    <w:rsid w:val="34D4BEC9"/>
    <w:rsid w:val="3550884A"/>
    <w:rsid w:val="355AEF70"/>
    <w:rsid w:val="356FD202"/>
    <w:rsid w:val="3574C984"/>
    <w:rsid w:val="362BEFC7"/>
    <w:rsid w:val="3636ED2A"/>
    <w:rsid w:val="3722426F"/>
    <w:rsid w:val="390B9C9F"/>
    <w:rsid w:val="3930FBC9"/>
    <w:rsid w:val="3A0192F3"/>
    <w:rsid w:val="3A790362"/>
    <w:rsid w:val="3ACE8492"/>
    <w:rsid w:val="3AE0F64F"/>
    <w:rsid w:val="3B07297E"/>
    <w:rsid w:val="3B1F5C04"/>
    <w:rsid w:val="3B3FEB2A"/>
    <w:rsid w:val="3B8E0CE0"/>
    <w:rsid w:val="3C0BE313"/>
    <w:rsid w:val="3C4BE74F"/>
    <w:rsid w:val="3C77751D"/>
    <w:rsid w:val="3C9947C7"/>
    <w:rsid w:val="3CD7041B"/>
    <w:rsid w:val="3D02D35F"/>
    <w:rsid w:val="3D30E4AC"/>
    <w:rsid w:val="3E45B253"/>
    <w:rsid w:val="3E73009D"/>
    <w:rsid w:val="3E8AF6AF"/>
    <w:rsid w:val="3E8F7A0E"/>
    <w:rsid w:val="3E922198"/>
    <w:rsid w:val="3EC184E4"/>
    <w:rsid w:val="3EF22158"/>
    <w:rsid w:val="3EFFE108"/>
    <w:rsid w:val="3F94F7B2"/>
    <w:rsid w:val="40029010"/>
    <w:rsid w:val="4020CC99"/>
    <w:rsid w:val="405D0F82"/>
    <w:rsid w:val="40A42D57"/>
    <w:rsid w:val="40C899B8"/>
    <w:rsid w:val="4107D970"/>
    <w:rsid w:val="418771EB"/>
    <w:rsid w:val="428509CD"/>
    <w:rsid w:val="43EA0A9C"/>
    <w:rsid w:val="44154711"/>
    <w:rsid w:val="443E0F82"/>
    <w:rsid w:val="44E77C1C"/>
    <w:rsid w:val="44FE3AAA"/>
    <w:rsid w:val="468AE42A"/>
    <w:rsid w:val="46A74EF5"/>
    <w:rsid w:val="47E27798"/>
    <w:rsid w:val="47F3B465"/>
    <w:rsid w:val="48931CBC"/>
    <w:rsid w:val="48E8D8B9"/>
    <w:rsid w:val="48FA5F4A"/>
    <w:rsid w:val="49417831"/>
    <w:rsid w:val="49C90B3F"/>
    <w:rsid w:val="49D6BE91"/>
    <w:rsid w:val="4AB3E8AA"/>
    <w:rsid w:val="4B2D9A87"/>
    <w:rsid w:val="4BAB4317"/>
    <w:rsid w:val="4BB15AE9"/>
    <w:rsid w:val="4BB79F4E"/>
    <w:rsid w:val="4C5AFCB0"/>
    <w:rsid w:val="4C917539"/>
    <w:rsid w:val="4D45AE02"/>
    <w:rsid w:val="4DD953CA"/>
    <w:rsid w:val="4E2869F8"/>
    <w:rsid w:val="4EB27647"/>
    <w:rsid w:val="4F6AE1CE"/>
    <w:rsid w:val="4FC6F052"/>
    <w:rsid w:val="4FFF2DA7"/>
    <w:rsid w:val="506470A9"/>
    <w:rsid w:val="50B40CFB"/>
    <w:rsid w:val="50C4F8A8"/>
    <w:rsid w:val="50D27D32"/>
    <w:rsid w:val="519F703A"/>
    <w:rsid w:val="51E9AE4A"/>
    <w:rsid w:val="5250D9A7"/>
    <w:rsid w:val="5324D712"/>
    <w:rsid w:val="535AB1C7"/>
    <w:rsid w:val="53E8AF54"/>
    <w:rsid w:val="5406B987"/>
    <w:rsid w:val="5447576C"/>
    <w:rsid w:val="546064F8"/>
    <w:rsid w:val="5486F7D2"/>
    <w:rsid w:val="54FF361C"/>
    <w:rsid w:val="556A9F04"/>
    <w:rsid w:val="55CCFF81"/>
    <w:rsid w:val="55D6CFF2"/>
    <w:rsid w:val="56BBA4B2"/>
    <w:rsid w:val="56D20649"/>
    <w:rsid w:val="57025A0C"/>
    <w:rsid w:val="57F0EB8F"/>
    <w:rsid w:val="585F2EA4"/>
    <w:rsid w:val="58DC279D"/>
    <w:rsid w:val="58E744BB"/>
    <w:rsid w:val="591F76CE"/>
    <w:rsid w:val="59EA75C1"/>
    <w:rsid w:val="5A1B8A28"/>
    <w:rsid w:val="5A471621"/>
    <w:rsid w:val="5B1E4699"/>
    <w:rsid w:val="5BA667CE"/>
    <w:rsid w:val="5C0B5E85"/>
    <w:rsid w:val="5C2A33BD"/>
    <w:rsid w:val="5D1B2BB9"/>
    <w:rsid w:val="5D83184D"/>
    <w:rsid w:val="5DB58248"/>
    <w:rsid w:val="5E4C8692"/>
    <w:rsid w:val="5E80921C"/>
    <w:rsid w:val="5ED6C481"/>
    <w:rsid w:val="5F075625"/>
    <w:rsid w:val="5F2A57A1"/>
    <w:rsid w:val="5F515518"/>
    <w:rsid w:val="5FE3D6CA"/>
    <w:rsid w:val="5FE92C60"/>
    <w:rsid w:val="604683DC"/>
    <w:rsid w:val="6092D7A6"/>
    <w:rsid w:val="60DBAE4C"/>
    <w:rsid w:val="60F929E4"/>
    <w:rsid w:val="610D2D49"/>
    <w:rsid w:val="610E98CB"/>
    <w:rsid w:val="61B6624D"/>
    <w:rsid w:val="620EC56F"/>
    <w:rsid w:val="6276B2B9"/>
    <w:rsid w:val="632A6209"/>
    <w:rsid w:val="632B5692"/>
    <w:rsid w:val="64008FE2"/>
    <w:rsid w:val="64A2652C"/>
    <w:rsid w:val="64A468A4"/>
    <w:rsid w:val="650E92CC"/>
    <w:rsid w:val="65399E3E"/>
    <w:rsid w:val="659AC201"/>
    <w:rsid w:val="663F1443"/>
    <w:rsid w:val="665ED708"/>
    <w:rsid w:val="66A3F7EE"/>
    <w:rsid w:val="67CB3C7B"/>
    <w:rsid w:val="67D91DF1"/>
    <w:rsid w:val="68BED6B5"/>
    <w:rsid w:val="69681B4B"/>
    <w:rsid w:val="697671AD"/>
    <w:rsid w:val="6AD39F97"/>
    <w:rsid w:val="6B71D866"/>
    <w:rsid w:val="6B83988F"/>
    <w:rsid w:val="6C10D920"/>
    <w:rsid w:val="6D08824B"/>
    <w:rsid w:val="6DC05452"/>
    <w:rsid w:val="6DDC306C"/>
    <w:rsid w:val="6F88C7D8"/>
    <w:rsid w:val="70093F53"/>
    <w:rsid w:val="702ABD3F"/>
    <w:rsid w:val="71237050"/>
    <w:rsid w:val="71CA4B0B"/>
    <w:rsid w:val="71CDB9E3"/>
    <w:rsid w:val="72BBC619"/>
    <w:rsid w:val="72CC566E"/>
    <w:rsid w:val="74CFFAE6"/>
    <w:rsid w:val="74DB9B69"/>
    <w:rsid w:val="751FD369"/>
    <w:rsid w:val="7552C132"/>
    <w:rsid w:val="759D8DE8"/>
    <w:rsid w:val="75A0014C"/>
    <w:rsid w:val="75C6EB99"/>
    <w:rsid w:val="75DFB041"/>
    <w:rsid w:val="760A8ED1"/>
    <w:rsid w:val="76485D22"/>
    <w:rsid w:val="76AAD464"/>
    <w:rsid w:val="773FE0D8"/>
    <w:rsid w:val="77974FFB"/>
    <w:rsid w:val="77AB7D8F"/>
    <w:rsid w:val="77E9BE96"/>
    <w:rsid w:val="7863348D"/>
    <w:rsid w:val="7891071C"/>
    <w:rsid w:val="789A0363"/>
    <w:rsid w:val="7951070A"/>
    <w:rsid w:val="795AED79"/>
    <w:rsid w:val="795CDFF8"/>
    <w:rsid w:val="79A9C3A0"/>
    <w:rsid w:val="7B7CD9C6"/>
    <w:rsid w:val="7D33C8DB"/>
    <w:rsid w:val="7E0E520A"/>
    <w:rsid w:val="7E39BB20"/>
    <w:rsid w:val="7E439C6C"/>
    <w:rsid w:val="7F7B6F68"/>
    <w:rsid w:val="7F8CD92E"/>
    <w:rsid w:val="7F98368F"/>
    <w:rsid w:val="7FE04E01"/>
  </w:rsids>
  <m:mathPr>
    <m:mathFont m:val="Cambria Math"/>
    <m:brkBin m:val="before"/>
    <m:brkBinSub m:val="--"/>
    <m:smallFrac m:val="0"/>
    <m:dispDef/>
    <m:lMargin m:val="0"/>
    <m:rMargin m:val="0"/>
    <m:defJc m:val="centerGroup"/>
    <m:wrapIndent m:val="1440"/>
    <m:intLim m:val="subSup"/>
    <m:naryLim m:val="undOvr"/>
  </m:mathPr>
  <w:themeFontLang w:val="en-US" w:eastAsia="ja-JP" w:bidi="ar-SA"/>
  <w:clrSchemeMapping w:bg1="light1" w:t1="dark1" w:bg2="light2" w:t2="dark2" w:accent1="accent1" w:accent2="accent2" w:accent3="accent3" w:accent4="accent4" w:accent5="accent5" w:accent6="accent6" w:hyperlink="hyperlink" w:followedHyperlink="followedHyperlink"/>
  <w:shapeDefaults>
    <o:shapedefaults v:ext="edit" spidmax="2050"/>
    <o:shapelayout v:ext="edit">
      <o:idmap v:ext="edit" data="2"/>
    </o:shapelayout>
  </w:shapeDefaults>
  <w:decimalSymbol w:val="."/>
  <w:listSeparator w:val=","/>
  <w14:docId w14:val="72DB0BB3"/>
  <w15:docId w15:val="{C126AA56-A2E4-45AC-BF6C-66DD7BEF775C}"/>
</w:settings>
</file>

<file path=word/styles.xml><?xml version="1.0" encoding="utf-8"?>
<w:style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ocDefaults>
    <w:rPrDefault>
      <w:rPr>
        <w:rFonts w:asciiTheme="minorHAnsi" w:eastAsiaTheme="minorHAnsi" w:hAnsiTheme="minorHAnsi" w:cstheme="minorBidi"/>
        <w:kern w:val="2"/>
        <w:sz w:val="22"/>
        <w:szCs w:val="22"/>
        <w:lang w:val="en-US" w:eastAsia="en-US" w:bidi="ar-SA"/>
        <w14:ligatures w14:val="standardContextual"/>
      </w:rPr>
    </w:rPrDefault>
    <w:pPrDefault>
      <w:pPr>
        <w:spacing w:after="160" w:line="259" w:lineRule="auto"/>
      </w:pPr>
    </w:pPrDefault>
  </w:docDefaults>
  <w:latentStyles w:defLockedState="0" w:defUIPriority="99" w:defSemiHidden="0" w:defUnhideWhenUsed="0" w:defQFormat="0" w:count="376">
    <w:lsdException w:name="Normal" w:uiPriority="0" w:qFormat="1"/>
    <w:lsdException w:name="heading 1" w:uiPriority="9" w:qFormat="1"/>
    <w:lsdException w:name="heading 2" w:semiHidden="1" w:uiPriority="9" w:unhideWhenUsed="1" w:qFormat="1"/>
    <w:lsdException w:name="heading 3" w:semiHidden="1" w:uiPriority="9" w:unhideWhenUsed="1" w:qFormat="1"/>
    <w:lsdException w:name="heading 4" w:semiHidden="1" w:uiPriority="9" w:unhideWhenUsed="1" w:qFormat="1"/>
    <w:lsdException w:name="heading 5" w:semiHidden="1" w:uiPriority="9" w:unhideWhenUsed="1" w:qFormat="1"/>
    <w:lsdException w:name="heading 6" w:semiHidden="1" w:uiPriority="9" w:unhideWhenUsed="1" w:qFormat="1"/>
    <w:lsdException w:name="heading 7" w:semiHidden="1" w:uiPriority="9" w:unhideWhenUsed="1" w:qFormat="1"/>
    <w:lsdException w:name="heading 8" w:semiHidden="1" w:uiPriority="9" w:unhideWhenUsed="1" w:qFormat="1"/>
    <w:lsdException w:name="heading 9" w:semiHidden="1" w:uiPriority="9" w:unhideWhenUsed="1" w:qFormat="1"/>
    <w:lsdException w:name="index 1" w:semiHidden="1" w:unhideWhenUsed="1"/>
    <w:lsdException w:name="index 2" w:semiHidden="1" w:unhideWhenUsed="1"/>
    <w:lsdException w:name="index 3" w:semiHidden="1" w:unhideWhenUsed="1"/>
    <w:lsdException w:name="index 4" w:semiHidden="1" w:unhideWhenUsed="1"/>
    <w:lsdException w:name="index 5" w:semiHidden="1" w:unhideWhenUsed="1"/>
    <w:lsdException w:name="index 6" w:semiHidden="1" w:unhideWhenUsed="1"/>
    <w:lsdException w:name="index 7" w:semiHidden="1" w:unhideWhenUsed="1"/>
    <w:lsdException w:name="index 8" w:semiHidden="1" w:unhideWhenUsed="1"/>
    <w:lsdException w:name="index 9" w:semiHidden="1" w:unhideWhenUsed="1"/>
    <w:lsdException w:name="toc 1" w:semiHidden="1" w:uiPriority="39" w:unhideWhenUsed="1"/>
    <w:lsdException w:name="toc 2" w:semiHidden="1" w:uiPriority="39" w:unhideWhenUsed="1"/>
    <w:lsdException w:name="toc 3" w:semiHidden="1" w:uiPriority="39" w:unhideWhenUsed="1"/>
    <w:lsdException w:name="toc 4" w:semiHidden="1" w:uiPriority="39" w:unhideWhenUsed="1"/>
    <w:lsdException w:name="toc 5" w:semiHidden="1" w:uiPriority="39" w:unhideWhenUsed="1"/>
    <w:lsdException w:name="toc 6" w:semiHidden="1" w:uiPriority="39" w:unhideWhenUsed="1"/>
    <w:lsdException w:name="toc 7" w:semiHidden="1" w:uiPriority="39" w:unhideWhenUsed="1"/>
    <w:lsdException w:name="toc 8" w:semiHidden="1" w:uiPriority="39" w:unhideWhenUsed="1"/>
    <w:lsdException w:name="toc 9" w:semiHidden="1" w:uiPriority="39" w:unhideWhenUsed="1"/>
    <w:lsdException w:name="Normal Indent" w:semiHidden="1" w:unhideWhenUsed="1"/>
    <w:lsdException w:name="footnote text" w:semiHidden="1" w:unhideWhenUsed="1"/>
    <w:lsdException w:name="annotation text" w:semiHidden="1" w:unhideWhenUsed="1"/>
    <w:lsdException w:name="header" w:semiHidden="1" w:unhideWhenUsed="1"/>
    <w:lsdException w:name="footer" w:semiHidden="1" w:unhideWhenUsed="1"/>
    <w:lsdException w:name="index heading" w:semiHidden="1" w:unhideWhenUsed="1"/>
    <w:lsdException w:name="caption" w:semiHidden="1" w:uiPriority="35" w:unhideWhenUsed="1" w:qFormat="1"/>
    <w:lsdException w:name="table of figures" w:semiHidden="1" w:unhideWhenUsed="1"/>
    <w:lsdException w:name="envelope address" w:semiHidden="1" w:unhideWhenUsed="1"/>
    <w:lsdException w:name="envelope return" w:semiHidden="1" w:unhideWhenUsed="1"/>
    <w:lsdException w:name="footnote reference" w:semiHidden="1" w:unhideWhenUsed="1"/>
    <w:lsdException w:name="annotation reference" w:semiHidden="1" w:unhideWhenUsed="1"/>
    <w:lsdException w:name="line number" w:semiHidden="1" w:unhideWhenUsed="1"/>
    <w:lsdException w:name="page number" w:semiHidden="1" w:unhideWhenUsed="1"/>
    <w:lsdException w:name="endnote reference" w:semiHidden="1" w:unhideWhenUsed="1"/>
    <w:lsdException w:name="endnote text" w:semiHidden="1" w:unhideWhenUsed="1"/>
    <w:lsdException w:name="table of authorities" w:semiHidden="1" w:unhideWhenUsed="1"/>
    <w:lsdException w:name="macro" w:semiHidden="1" w:unhideWhenUsed="1"/>
    <w:lsdException w:name="toa heading" w:semiHidden="1" w:unhideWhenUsed="1"/>
    <w:lsdException w:name="List" w:semiHidden="1" w:unhideWhenUsed="1"/>
    <w:lsdException w:name="List Bullet" w:semiHidden="1" w:unhideWhenUsed="1"/>
    <w:lsdException w:name="List Number" w:semiHidden="1" w:unhideWhenUsed="1"/>
    <w:lsdException w:name="List 2" w:semiHidden="1" w:unhideWhenUsed="1"/>
    <w:lsdException w:name="List 3" w:semiHidden="1" w:unhideWhenUsed="1"/>
    <w:lsdException w:name="List 4" w:semiHidden="1" w:unhideWhenUsed="1"/>
    <w:lsdException w:name="List 5" w:semiHidden="1" w:unhideWhenUsed="1"/>
    <w:lsdException w:name="List Bullet 2" w:semiHidden="1" w:unhideWhenUsed="1"/>
    <w:lsdException w:name="List Bullet 3" w:semiHidden="1" w:unhideWhenUsed="1"/>
    <w:lsdException w:name="List Bullet 4" w:semiHidden="1" w:unhideWhenUsed="1"/>
    <w:lsdException w:name="List Bullet 5" w:semiHidden="1" w:unhideWhenUsed="1"/>
    <w:lsdException w:name="List Number 2" w:semiHidden="1" w:unhideWhenUsed="1"/>
    <w:lsdException w:name="List Number 3" w:semiHidden="1" w:unhideWhenUsed="1"/>
    <w:lsdException w:name="List Number 4" w:semiHidden="1" w:unhideWhenUsed="1"/>
    <w:lsdException w:name="List Number 5" w:semiHidden="1" w:unhideWhenUsed="1"/>
    <w:lsdException w:name="Title" w:uiPriority="10" w:qFormat="1"/>
    <w:lsdException w:name="Closing" w:semiHidden="1" w:unhideWhenUsed="1"/>
    <w:lsdException w:name="Signature" w:semiHidden="1" w:unhideWhenUsed="1"/>
    <w:lsdException w:name="Default Paragraph Font" w:semiHidden="1" w:uiPriority="1" w:unhideWhenUsed="1"/>
    <w:lsdException w:name="Body Text" w:semiHidden="1" w:uiPriority="1" w:unhideWhenUsed="1" w:qFormat="1"/>
    <w:lsdException w:name="Body Text Indent" w:semiHidden="1" w:unhideWhenUsed="1"/>
    <w:lsdException w:name="List Continue" w:semiHidden="1" w:unhideWhenUsed="1"/>
    <w:lsdException w:name="List Continue 2" w:semiHidden="1" w:unhideWhenUsed="1"/>
    <w:lsdException w:name="List Continue 3" w:semiHidden="1" w:unhideWhenUsed="1"/>
    <w:lsdException w:name="List Continue 4" w:semiHidden="1" w:unhideWhenUsed="1"/>
    <w:lsdException w:name="List Continue 5" w:semiHidden="1" w:unhideWhenUsed="1"/>
    <w:lsdException w:name="Message Header" w:semiHidden="1" w:unhideWhenUsed="1"/>
    <w:lsdException w:name="Subtitle" w:uiPriority="11" w:qFormat="1"/>
    <w:lsdException w:name="Salutation" w:semiHidden="1" w:unhideWhenUsed="1"/>
    <w:lsdException w:name="Date" w:semiHidden="1" w:unhideWhenUsed="1"/>
    <w:lsdException w:name="Body Text First Indent" w:semiHidden="1" w:unhideWhenUsed="1"/>
    <w:lsdException w:name="Body Text First Indent 2" w:semiHidden="1" w:unhideWhenUsed="1"/>
    <w:lsdException w:name="Note Heading" w:semiHidden="1" w:unhideWhenUsed="1"/>
    <w:lsdException w:name="Body Text 2" w:semiHidden="1" w:unhideWhenUsed="1"/>
    <w:lsdException w:name="Body Text 3" w:semiHidden="1" w:unhideWhenUsed="1"/>
    <w:lsdException w:name="Body Text Indent 2" w:semiHidden="1" w:unhideWhenUsed="1"/>
    <w:lsdException w:name="Body Text Indent 3" w:semiHidden="1" w:unhideWhenUsed="1"/>
    <w:lsdException w:name="Block Text" w:semiHidden="1" w:unhideWhenUsed="1"/>
    <w:lsdException w:name="Hyperlink" w:semiHidden="1" w:unhideWhenUsed="1"/>
    <w:lsdException w:name="FollowedHyperlink" w:semiHidden="1" w:unhideWhenUsed="1"/>
    <w:lsdException w:name="Strong" w:uiPriority="22" w:qFormat="1"/>
    <w:lsdException w:name="Emphasis" w:uiPriority="20" w:qFormat="1"/>
    <w:lsdException w:name="Document Map" w:semiHidden="1" w:unhideWhenUsed="1"/>
    <w:lsdException w:name="Plain Text" w:semiHidden="1" w:unhideWhenUsed="1"/>
    <w:lsdException w:name="E-mail Signature" w:semiHidden="1" w:unhideWhenUsed="1"/>
    <w:lsdException w:name="HTML Top of Form" w:semiHidden="1" w:unhideWhenUsed="1"/>
    <w:lsdException w:name="HTML Bottom of Form" w:semiHidden="1" w:unhideWhenUsed="1"/>
    <w:lsdException w:name="Normal (Web)" w:semiHidden="1" w:unhideWhenUsed="1"/>
    <w:lsdException w:name="HTML Acronym" w:semiHidden="1" w:unhideWhenUsed="1"/>
    <w:lsdException w:name="HTML Address" w:semiHidden="1" w:unhideWhenUsed="1"/>
    <w:lsdException w:name="HTML Cite" w:semiHidden="1" w:unhideWhenUsed="1"/>
    <w:lsdException w:name="HTML Code" w:semiHidden="1" w:unhideWhenUsed="1"/>
    <w:lsdException w:name="HTML Definition" w:semiHidden="1" w:unhideWhenUsed="1"/>
    <w:lsdException w:name="HTML Keyboard" w:semiHidden="1" w:unhideWhenUsed="1"/>
    <w:lsdException w:name="HTML Preformatted" w:semiHidden="1" w:unhideWhenUsed="1"/>
    <w:lsdException w:name="HTML Sample" w:semiHidden="1" w:unhideWhenUsed="1"/>
    <w:lsdException w:name="HTML Typewriter" w:semiHidden="1" w:unhideWhenUsed="1"/>
    <w:lsdException w:name="HTML Variable" w:semiHidden="1" w:unhideWhenUsed="1"/>
    <w:lsdException w:name="Normal Table" w:semiHidden="1" w:unhideWhenUsed="1"/>
    <w:lsdException w:name="annotation subject" w:semiHidden="1" w:unhideWhenUsed="1"/>
    <w:lsdException w:name="No List" w:semiHidden="1" w:unhideWhenUsed="1"/>
    <w:lsdException w:name="Outline List 1" w:semiHidden="1" w:unhideWhenUsed="1"/>
    <w:lsdException w:name="Outline List 2" w:semiHidden="1" w:unhideWhenUsed="1"/>
    <w:lsdException w:name="Outline List 3" w:semiHidden="1" w:unhideWhenUsed="1"/>
    <w:lsdException w:name="Table Simple 1" w:semiHidden="1" w:unhideWhenUsed="1"/>
    <w:lsdException w:name="Table Simple 2" w:semiHidden="1" w:unhideWhenUsed="1"/>
    <w:lsdException w:name="Table Simple 3" w:semiHidden="1" w:unhideWhenUsed="1"/>
    <w:lsdException w:name="Table Classic 1" w:semiHidden="1" w:unhideWhenUsed="1"/>
    <w:lsdException w:name="Table Classic 2" w:semiHidden="1" w:unhideWhenUsed="1"/>
    <w:lsdException w:name="Table Classic 3" w:semiHidden="1" w:unhideWhenUsed="1"/>
    <w:lsdException w:name="Table Classic 4" w:semiHidden="1" w:unhideWhenUsed="1"/>
    <w:lsdException w:name="Table Colorful 1" w:semiHidden="1" w:unhideWhenUsed="1"/>
    <w:lsdException w:name="Table Colorful 2" w:semiHidden="1" w:unhideWhenUsed="1"/>
    <w:lsdException w:name="Table Colorful 3" w:semiHidden="1" w:unhideWhenUsed="1"/>
    <w:lsdException w:name="Table Columns 1" w:semiHidden="1" w:unhideWhenUsed="1"/>
    <w:lsdException w:name="Table Columns 2" w:semiHidden="1" w:unhideWhenUsed="1"/>
    <w:lsdException w:name="Table Columns 3" w:semiHidden="1" w:unhideWhenUsed="1"/>
    <w:lsdException w:name="Table Columns 4" w:semiHidden="1" w:unhideWhenUsed="1"/>
    <w:lsdException w:name="Table Columns 5" w:semiHidden="1" w:unhideWhenUsed="1"/>
    <w:lsdException w:name="Table Grid 1" w:semiHidden="1" w:unhideWhenUsed="1"/>
    <w:lsdException w:name="Table Grid 2" w:semiHidden="1" w:unhideWhenUsed="1"/>
    <w:lsdException w:name="Table Grid 3" w:semiHidden="1" w:unhideWhenUsed="1"/>
    <w:lsdException w:name="Table Grid 4" w:semiHidden="1" w:unhideWhenUsed="1"/>
    <w:lsdException w:name="Table Grid 5" w:semiHidden="1" w:unhideWhenUsed="1"/>
    <w:lsdException w:name="Table Grid 6" w:semiHidden="1" w:unhideWhenUsed="1"/>
    <w:lsdException w:name="Table Grid 7" w:semiHidden="1" w:unhideWhenUsed="1"/>
    <w:lsdException w:name="Table Grid 8" w:semiHidden="1" w:unhideWhenUsed="1"/>
    <w:lsdException w:name="Table List 1" w:semiHidden="1" w:unhideWhenUsed="1"/>
    <w:lsdException w:name="Table List 2" w:semiHidden="1" w:unhideWhenUsed="1"/>
    <w:lsdException w:name="Table List 3" w:semiHidden="1" w:unhideWhenUsed="1"/>
    <w:lsdException w:name="Table List 4" w:semiHidden="1" w:unhideWhenUsed="1"/>
    <w:lsdException w:name="Table List 5" w:semiHidden="1" w:unhideWhenUsed="1"/>
    <w:lsdException w:name="Table List 6" w:semiHidden="1" w:unhideWhenUsed="1"/>
    <w:lsdException w:name="Table List 7" w:semiHidden="1" w:unhideWhenUsed="1"/>
    <w:lsdException w:name="Table List 8" w:semiHidden="1" w:unhideWhenUsed="1"/>
    <w:lsdException w:name="Table 3D effects 1" w:semiHidden="1" w:unhideWhenUsed="1"/>
    <w:lsdException w:name="Table 3D effects 2" w:semiHidden="1" w:unhideWhenUsed="1"/>
    <w:lsdException w:name="Table 3D effects 3" w:semiHidden="1" w:unhideWhenUsed="1"/>
    <w:lsdException w:name="Table Contemporary" w:semiHidden="1" w:unhideWhenUsed="1"/>
    <w:lsdException w:name="Table Elegant" w:semiHidden="1" w:unhideWhenUsed="1"/>
    <w:lsdException w:name="Table Professional" w:semiHidden="1" w:unhideWhenUsed="1"/>
    <w:lsdException w:name="Table Subtle 1" w:semiHidden="1" w:unhideWhenUsed="1"/>
    <w:lsdException w:name="Table Subtle 2" w:semiHidden="1" w:unhideWhenUsed="1"/>
    <w:lsdException w:name="Table Web 1" w:semiHidden="1" w:unhideWhenUsed="1"/>
    <w:lsdException w:name="Table Web 2" w:semiHidden="1" w:unhideWhenUsed="1"/>
    <w:lsdException w:name="Table Web 3" w:semiHidden="1" w:unhideWhenUsed="1"/>
    <w:lsdException w:name="Balloon Text" w:semiHidden="1" w:unhideWhenUsed="1"/>
    <w:lsdException w:name="Table Grid" w:uiPriority="39"/>
    <w:lsdException w:name="Table Theme" w:semiHidden="1" w:unhideWhenUsed="1"/>
    <w:lsdException w:name="Placeholder Text" w:semiHidden="1"/>
    <w:lsdException w:name="No Spacing" w:uiPriority="1" w:qFormat="1"/>
    <w:lsdException w:name="Light Shading" w:uiPriority="60"/>
    <w:lsdException w:name="Light List" w:uiPriority="61"/>
    <w:lsdException w:name="Light Grid" w:uiPriority="62"/>
    <w:lsdException w:name="Medium Shading 1" w:uiPriority="63"/>
    <w:lsdException w:name="Medium Shading 2" w:uiPriority="64"/>
    <w:lsdException w:name="Medium List 1" w:uiPriority="65"/>
    <w:lsdException w:name="Medium List 2" w:uiPriority="66"/>
    <w:lsdException w:name="Medium Grid 1" w:uiPriority="67"/>
    <w:lsdException w:name="Medium Grid 2" w:uiPriority="68"/>
    <w:lsdException w:name="Medium Grid 3" w:uiPriority="69"/>
    <w:lsdException w:name="Dark List" w:uiPriority="70"/>
    <w:lsdException w:name="Colorful Shading" w:uiPriority="71"/>
    <w:lsdException w:name="Colorful List" w:uiPriority="72"/>
    <w:lsdException w:name="Colorful Grid" w:uiPriority="73"/>
    <w:lsdException w:name="Light Shading Accent 1" w:uiPriority="60"/>
    <w:lsdException w:name="Light List Accent 1" w:uiPriority="61"/>
    <w:lsdException w:name="Light Grid Accent 1" w:uiPriority="62"/>
    <w:lsdException w:name="Medium Shading 1 Accent 1" w:uiPriority="63"/>
    <w:lsdException w:name="Medium Shading 2 Accent 1" w:uiPriority="64"/>
    <w:lsdException w:name="Medium List 1 Accent 1" w:uiPriority="65"/>
    <w:lsdException w:name="Revision" w:semiHidden="1"/>
    <w:lsdException w:name="List Paragraph" w:uiPriority="34" w:qFormat="1"/>
    <w:lsdException w:name="Quote" w:uiPriority="29" w:qFormat="1"/>
    <w:lsdException w:name="Intense Quote" w:uiPriority="30" w:qFormat="1"/>
    <w:lsdException w:name="Medium List 2 Accent 1" w:uiPriority="66"/>
    <w:lsdException w:name="Medium Grid 1 Accent 1" w:uiPriority="67"/>
    <w:lsdException w:name="Medium Grid 2 Accent 1" w:uiPriority="68"/>
    <w:lsdException w:name="Medium Grid 3 Accent 1" w:uiPriority="69"/>
    <w:lsdException w:name="Dark List Accent 1" w:uiPriority="70"/>
    <w:lsdException w:name="Colorful Shading Accent 1" w:uiPriority="71"/>
    <w:lsdException w:name="Colorful List Accent 1" w:uiPriority="72"/>
    <w:lsdException w:name="Colorful Grid Accent 1" w:uiPriority="73"/>
    <w:lsdException w:name="Light Shading Accent 2" w:uiPriority="60"/>
    <w:lsdException w:name="Light List Accent 2" w:uiPriority="61"/>
    <w:lsdException w:name="Light Grid Accent 2" w:uiPriority="62"/>
    <w:lsdException w:name="Medium Shading 1 Accent 2" w:uiPriority="63"/>
    <w:lsdException w:name="Medium Shading 2 Accent 2" w:uiPriority="64"/>
    <w:lsdException w:name="Medium List 1 Accent 2" w:uiPriority="65"/>
    <w:lsdException w:name="Medium List 2 Accent 2" w:uiPriority="66"/>
    <w:lsdException w:name="Medium Grid 1 Accent 2" w:uiPriority="67"/>
    <w:lsdException w:name="Medium Grid 2 Accent 2" w:uiPriority="68"/>
    <w:lsdException w:name="Medium Grid 3 Accent 2" w:uiPriority="69"/>
    <w:lsdException w:name="Dark List Accent 2" w:uiPriority="70"/>
    <w:lsdException w:name="Colorful Shading Accent 2" w:uiPriority="71"/>
    <w:lsdException w:name="Colorful List Accent 2" w:uiPriority="72"/>
    <w:lsdException w:name="Colorful Grid Accent 2" w:uiPriority="73"/>
    <w:lsdException w:name="Light Shading Accent 3" w:uiPriority="60"/>
    <w:lsdException w:name="Light List Accent 3" w:uiPriority="61"/>
    <w:lsdException w:name="Light Grid Accent 3" w:uiPriority="62"/>
    <w:lsdException w:name="Medium Shading 1 Accent 3" w:uiPriority="63"/>
    <w:lsdException w:name="Medium Shading 2 Accent 3" w:uiPriority="64"/>
    <w:lsdException w:name="Medium List 1 Accent 3" w:uiPriority="65"/>
    <w:lsdException w:name="Medium List 2 Accent 3" w:uiPriority="66"/>
    <w:lsdException w:name="Medium Grid 1 Accent 3" w:uiPriority="67"/>
    <w:lsdException w:name="Medium Grid 2 Accent 3" w:uiPriority="68"/>
    <w:lsdException w:name="Medium Grid 3 Accent 3" w:uiPriority="69"/>
    <w:lsdException w:name="Dark List Accent 3" w:uiPriority="70"/>
    <w:lsdException w:name="Colorful Shading Accent 3" w:uiPriority="71"/>
    <w:lsdException w:name="Colorful List Accent 3" w:uiPriority="72"/>
    <w:lsdException w:name="Colorful Grid Accent 3" w:uiPriority="73"/>
    <w:lsdException w:name="Light Shading Accent 4" w:uiPriority="60"/>
    <w:lsdException w:name="Light List Accent 4" w:uiPriority="61"/>
    <w:lsdException w:name="Light Grid Accent 4" w:uiPriority="62"/>
    <w:lsdException w:name="Medium Shading 1 Accent 4" w:uiPriority="63"/>
    <w:lsdException w:name="Medium Shading 2 Accent 4" w:uiPriority="64"/>
    <w:lsdException w:name="Medium List 1 Accent 4" w:uiPriority="65"/>
    <w:lsdException w:name="Medium List 2 Accent 4" w:uiPriority="66"/>
    <w:lsdException w:name="Medium Grid 1 Accent 4" w:uiPriority="67"/>
    <w:lsdException w:name="Medium Grid 2 Accent 4" w:uiPriority="68"/>
    <w:lsdException w:name="Medium Grid 3 Accent 4" w:uiPriority="69"/>
    <w:lsdException w:name="Dark List Accent 4" w:uiPriority="70"/>
    <w:lsdException w:name="Colorful Shading Accent 4" w:uiPriority="71"/>
    <w:lsdException w:name="Colorful List Accent 4" w:uiPriority="72"/>
    <w:lsdException w:name="Colorful Grid Accent 4" w:uiPriority="73"/>
    <w:lsdException w:name="Light Shading Accent 5" w:uiPriority="60"/>
    <w:lsdException w:name="Light List Accent 5" w:uiPriority="61"/>
    <w:lsdException w:name="Light Grid Accent 5" w:uiPriority="62"/>
    <w:lsdException w:name="Medium Shading 1 Accent 5" w:uiPriority="63"/>
    <w:lsdException w:name="Medium Shading 2 Accent 5" w:uiPriority="64"/>
    <w:lsdException w:name="Medium List 1 Accent 5" w:uiPriority="65"/>
    <w:lsdException w:name="Medium List 2 Accent 5" w:uiPriority="66"/>
    <w:lsdException w:name="Medium Grid 1 Accent 5" w:uiPriority="67"/>
    <w:lsdException w:name="Medium Grid 2 Accent 5" w:uiPriority="68"/>
    <w:lsdException w:name="Medium Grid 3 Accent 5" w:uiPriority="69"/>
    <w:lsdException w:name="Dark List Accent 5" w:uiPriority="70"/>
    <w:lsdException w:name="Colorful Shading Accent 5" w:uiPriority="71"/>
    <w:lsdException w:name="Colorful List Accent 5" w:uiPriority="72"/>
    <w:lsdException w:name="Colorful Grid Accent 5" w:uiPriority="73"/>
    <w:lsdException w:name="Light Shading Accent 6" w:uiPriority="60"/>
    <w:lsdException w:name="Light List Accent 6" w:uiPriority="61"/>
    <w:lsdException w:name="Light Grid Accent 6" w:uiPriority="62"/>
    <w:lsdException w:name="Medium Shading 1 Accent 6" w:uiPriority="63"/>
    <w:lsdException w:name="Medium Shading 2 Accent 6" w:uiPriority="64"/>
    <w:lsdException w:name="Medium List 1 Accent 6" w:uiPriority="65"/>
    <w:lsdException w:name="Medium List 2 Accent 6" w:uiPriority="66"/>
    <w:lsdException w:name="Medium Grid 1 Accent 6" w:uiPriority="67"/>
    <w:lsdException w:name="Medium Grid 2 Accent 6" w:uiPriority="68"/>
    <w:lsdException w:name="Medium Grid 3 Accent 6" w:uiPriority="69"/>
    <w:lsdException w:name="Dark List Accent 6" w:uiPriority="70"/>
    <w:lsdException w:name="Colorful Shading Accent 6" w:uiPriority="71"/>
    <w:lsdException w:name="Colorful List Accent 6" w:uiPriority="72"/>
    <w:lsdException w:name="Colorful Grid Accent 6" w:uiPriority="73"/>
    <w:lsdException w:name="Subtle Emphasis" w:uiPriority="19" w:qFormat="1"/>
    <w:lsdException w:name="Intense Emphasis" w:uiPriority="21" w:qFormat="1"/>
    <w:lsdException w:name="Subtle Reference" w:uiPriority="31" w:qFormat="1"/>
    <w:lsdException w:name="Intense Reference" w:uiPriority="32" w:qFormat="1"/>
    <w:lsdException w:name="Book Title" w:uiPriority="33" w:qFormat="1"/>
    <w:lsdException w:name="Bibliography" w:semiHidden="1" w:uiPriority="37" w:unhideWhenUsed="1"/>
    <w:lsdException w:name="TOC Heading" w:semiHidden="1" w:uiPriority="39" w:unhideWhenUsed="1" w:qFormat="1"/>
    <w:lsdException w:name="Plain Table 1" w:uiPriority="41"/>
    <w:lsdException w:name="Plain Table 2" w:uiPriority="42"/>
    <w:lsdException w:name="Plain Table 3" w:uiPriority="43"/>
    <w:lsdException w:name="Plain Table 4" w:uiPriority="44"/>
    <w:lsdException w:name="Plain Table 5" w:uiPriority="45"/>
    <w:lsdException w:name="Grid Table Light" w:uiPriority="40"/>
    <w:lsdException w:name="Grid Table 1 Light" w:uiPriority="46"/>
    <w:lsdException w:name="Grid Table 2" w:uiPriority="47"/>
    <w:lsdException w:name="Grid Table 3" w:uiPriority="48"/>
    <w:lsdException w:name="Grid Table 4" w:uiPriority="49"/>
    <w:lsdException w:name="Grid Table 5 Dark" w:uiPriority="50"/>
    <w:lsdException w:name="Grid Table 6 Colorful" w:uiPriority="51"/>
    <w:lsdException w:name="Grid Table 7 Colorful" w:uiPriority="52"/>
    <w:lsdException w:name="Grid Table 1 Light Accent 1" w:uiPriority="46"/>
    <w:lsdException w:name="Grid Table 2 Accent 1" w:uiPriority="47"/>
    <w:lsdException w:name="Grid Table 3 Accent 1" w:uiPriority="48"/>
    <w:lsdException w:name="Grid Table 4 Accent 1" w:uiPriority="49"/>
    <w:lsdException w:name="Grid Table 5 Dark Accent 1" w:uiPriority="50"/>
    <w:lsdException w:name="Grid Table 6 Colorful Accent 1" w:uiPriority="51"/>
    <w:lsdException w:name="Grid Table 7 Colorful Accent 1" w:uiPriority="52"/>
    <w:lsdException w:name="Grid Table 1 Light Accent 2" w:uiPriority="46"/>
    <w:lsdException w:name="Grid Table 2 Accent 2" w:uiPriority="47"/>
    <w:lsdException w:name="Grid Table 3 Accent 2" w:uiPriority="48"/>
    <w:lsdException w:name="Grid Table 4 Accent 2" w:uiPriority="49"/>
    <w:lsdException w:name="Grid Table 5 Dark Accent 2" w:uiPriority="50"/>
    <w:lsdException w:name="Grid Table 6 Colorful Accent 2" w:uiPriority="51"/>
    <w:lsdException w:name="Grid Table 7 Colorful Accent 2" w:uiPriority="52"/>
    <w:lsdException w:name="Grid Table 1 Light Accent 3" w:uiPriority="46"/>
    <w:lsdException w:name="Grid Table 2 Accent 3" w:uiPriority="47"/>
    <w:lsdException w:name="Grid Table 3 Accent 3" w:uiPriority="48"/>
    <w:lsdException w:name="Grid Table 4 Accent 3" w:uiPriority="49"/>
    <w:lsdException w:name="Grid Table 5 Dark Accent 3" w:uiPriority="50"/>
    <w:lsdException w:name="Grid Table 6 Colorful Accent 3" w:uiPriority="51"/>
    <w:lsdException w:name="Grid Table 7 Colorful Accent 3" w:uiPriority="52"/>
    <w:lsdException w:name="Grid Table 1 Light Accent 4" w:uiPriority="46"/>
    <w:lsdException w:name="Grid Table 2 Accent 4" w:uiPriority="47"/>
    <w:lsdException w:name="Grid Table 3 Accent 4" w:uiPriority="48"/>
    <w:lsdException w:name="Grid Table 4 Accent 4" w:uiPriority="49"/>
    <w:lsdException w:name="Grid Table 5 Dark Accent 4" w:uiPriority="50"/>
    <w:lsdException w:name="Grid Table 6 Colorful Accent 4" w:uiPriority="51"/>
    <w:lsdException w:name="Grid Table 7 Colorful Accent 4" w:uiPriority="52"/>
    <w:lsdException w:name="Grid Table 1 Light Accent 5" w:uiPriority="46"/>
    <w:lsdException w:name="Grid Table 2 Accent 5" w:uiPriority="47"/>
    <w:lsdException w:name="Grid Table 3 Accent 5" w:uiPriority="48"/>
    <w:lsdException w:name="Grid Table 4 Accent 5" w:uiPriority="49"/>
    <w:lsdException w:name="Grid Table 5 Dark Accent 5" w:uiPriority="50"/>
    <w:lsdException w:name="Grid Table 6 Colorful Accent 5" w:uiPriority="51"/>
    <w:lsdException w:name="Grid Table 7 Colorful Accent 5" w:uiPriority="52"/>
    <w:lsdException w:name="Grid Table 1 Light Accent 6" w:uiPriority="46"/>
    <w:lsdException w:name="Grid Table 2 Accent 6" w:uiPriority="47"/>
    <w:lsdException w:name="Grid Table 3 Accent 6" w:uiPriority="48"/>
    <w:lsdException w:name="Grid Table 4 Accent 6" w:uiPriority="49"/>
    <w:lsdException w:name="Grid Table 5 Dark Accent 6" w:uiPriority="50"/>
    <w:lsdException w:name="Grid Table 6 Colorful Accent 6" w:uiPriority="51"/>
    <w:lsdException w:name="Grid Table 7 Colorful Accent 6" w:uiPriority="52"/>
    <w:lsdException w:name="List Table 1 Light" w:uiPriority="46"/>
    <w:lsdException w:name="List Table 2" w:uiPriority="47"/>
    <w:lsdException w:name="List Table 3" w:uiPriority="48"/>
    <w:lsdException w:name="List Table 4" w:uiPriority="49"/>
    <w:lsdException w:name="List Table 5 Dark" w:uiPriority="50"/>
    <w:lsdException w:name="List Table 6 Colorful" w:uiPriority="51"/>
    <w:lsdException w:name="List Table 7 Colorful" w:uiPriority="52"/>
    <w:lsdException w:name="List Table 1 Light Accent 1" w:uiPriority="46"/>
    <w:lsdException w:name="List Table 2 Accent 1" w:uiPriority="47"/>
    <w:lsdException w:name="List Table 3 Accent 1" w:uiPriority="48"/>
    <w:lsdException w:name="List Table 4 Accent 1" w:uiPriority="49"/>
    <w:lsdException w:name="List Table 5 Dark Accent 1" w:uiPriority="50"/>
    <w:lsdException w:name="List Table 6 Colorful Accent 1" w:uiPriority="51"/>
    <w:lsdException w:name="List Table 7 Colorful Accent 1" w:uiPriority="52"/>
    <w:lsdException w:name="List Table 1 Light Accent 2" w:uiPriority="46"/>
    <w:lsdException w:name="List Table 2 Accent 2" w:uiPriority="47"/>
    <w:lsdException w:name="List Table 3 Accent 2" w:uiPriority="48"/>
    <w:lsdException w:name="List Table 4 Accent 2" w:uiPriority="49"/>
    <w:lsdException w:name="List Table 5 Dark Accent 2" w:uiPriority="50"/>
    <w:lsdException w:name="List Table 6 Colorful Accent 2" w:uiPriority="51"/>
    <w:lsdException w:name="List Table 7 Colorful Accent 2" w:uiPriority="52"/>
    <w:lsdException w:name="List Table 1 Light Accent 3" w:uiPriority="46"/>
    <w:lsdException w:name="List Table 2 Accent 3" w:uiPriority="47"/>
    <w:lsdException w:name="List Table 3 Accent 3" w:uiPriority="48"/>
    <w:lsdException w:name="List Table 4 Accent 3" w:uiPriority="49"/>
    <w:lsdException w:name="List Table 5 Dark Accent 3" w:uiPriority="50"/>
    <w:lsdException w:name="List Table 6 Colorful Accent 3" w:uiPriority="51"/>
    <w:lsdException w:name="List Table 7 Colorful Accent 3" w:uiPriority="52"/>
    <w:lsdException w:name="List Table 1 Light Accent 4" w:uiPriority="46"/>
    <w:lsdException w:name="List Table 2 Accent 4" w:uiPriority="47"/>
    <w:lsdException w:name="List Table 3 Accent 4" w:uiPriority="48"/>
    <w:lsdException w:name="List Table 4 Accent 4" w:uiPriority="49"/>
    <w:lsdException w:name="List Table 5 Dark Accent 4" w:uiPriority="50"/>
    <w:lsdException w:name="List Table 6 Colorful Accent 4" w:uiPriority="51"/>
    <w:lsdException w:name="List Table 7 Colorful Accent 4" w:uiPriority="52"/>
    <w:lsdException w:name="List Table 1 Light Accent 5" w:uiPriority="46"/>
    <w:lsdException w:name="List Table 2 Accent 5" w:uiPriority="47"/>
    <w:lsdException w:name="List Table 3 Accent 5" w:uiPriority="48"/>
    <w:lsdException w:name="List Table 4 Accent 5" w:uiPriority="49"/>
    <w:lsdException w:name="List Table 5 Dark Accent 5" w:uiPriority="50"/>
    <w:lsdException w:name="List Table 6 Colorful Accent 5" w:uiPriority="51"/>
    <w:lsdException w:name="List Table 7 Colorful Accent 5" w:uiPriority="52"/>
    <w:lsdException w:name="List Table 1 Light Accent 6" w:uiPriority="46"/>
    <w:lsdException w:name="List Table 2 Accent 6" w:uiPriority="47"/>
    <w:lsdException w:name="List Table 3 Accent 6" w:uiPriority="48"/>
    <w:lsdException w:name="List Table 4 Accent 6" w:uiPriority="49"/>
    <w:lsdException w:name="List Table 5 Dark Accent 6" w:uiPriority="50"/>
    <w:lsdException w:name="List Table 6 Colorful Accent 6" w:uiPriority="51"/>
    <w:lsdException w:name="List Table 7 Colorful Accent 6" w:uiPriority="52"/>
    <w:lsdException w:name="Mention" w:semiHidden="1" w:unhideWhenUsed="1"/>
    <w:lsdException w:name="Smart Hyperlink" w:semiHidden="1" w:unhideWhenUsed="1"/>
    <w:lsdException w:name="Hashtag" w:semiHidden="1" w:unhideWhenUsed="1"/>
    <w:lsdException w:name="Unresolved Mention" w:semiHidden="1" w:unhideWhenUsed="1"/>
    <w:lsdException w:name="Smart Link" w:semiHidden="1" w:unhideWhenUsed="1"/>
  </w:latentStyles>
  <w:style w:type="paragraph" w:default="1" w:styleId="Normal">
    <w:name w:val="Normal"/>
    <w:qFormat/>
    <w:rsid w:val="00D32F08"/>
    <w:pPr>
      <w:spacing w:line="240" w:lineRule="auto"/>
      <w:contextualSpacing/>
      <w:jc w:val="both"/>
    </w:pPr>
    <w:rPr>
      <w:rFonts w:ascii="Arial" w:hAnsi="Arial"/>
      <w:sz w:val="24"/>
    </w:rPr>
  </w:style>
  <w:style w:type="paragraph" w:styleId="Heading1">
    <w:name w:val="heading 1"/>
    <w:basedOn w:val="Normal"/>
    <w:next w:val="Normal"/>
    <w:link w:val="Heading1Char"/>
    <w:uiPriority w:val="9"/>
    <w:qFormat/>
    <w:rsid w:val="00D53368"/>
    <w:pPr>
      <w:keepNext/>
      <w:keepLines/>
      <w:spacing w:before="360" w:after="80"/>
      <w:outlineLvl w:val="0"/>
    </w:pPr>
    <w:rPr>
      <w:rFonts w:asciiTheme="majorHAnsi" w:eastAsiaTheme="majorEastAsia" w:hAnsiTheme="majorHAnsi" w:cstheme="majorBidi"/>
      <w:color w:val="0F4761" w:themeColor="accent1" w:themeShade="BF"/>
      <w:sz w:val="40"/>
      <w:szCs w:val="40"/>
    </w:rPr>
  </w:style>
  <w:style w:type="paragraph" w:styleId="Heading2">
    <w:name w:val="heading 2"/>
    <w:basedOn w:val="Normal"/>
    <w:next w:val="Normal"/>
    <w:link w:val="Heading2Char"/>
    <w:uiPriority w:val="9"/>
    <w:semiHidden/>
    <w:unhideWhenUsed/>
    <w:qFormat/>
    <w:rsid w:val="00D53368"/>
    <w:pPr>
      <w:keepNext/>
      <w:keepLines/>
      <w:spacing w:before="160" w:after="80"/>
      <w:outlineLvl w:val="1"/>
    </w:pPr>
    <w:rPr>
      <w:rFonts w:asciiTheme="majorHAnsi" w:eastAsiaTheme="majorEastAsia" w:hAnsiTheme="majorHAnsi" w:cstheme="majorBidi"/>
      <w:color w:val="0F4761" w:themeColor="accent1" w:themeShade="BF"/>
      <w:sz w:val="32"/>
      <w:szCs w:val="32"/>
    </w:rPr>
  </w:style>
  <w:style w:type="paragraph" w:styleId="Heading3">
    <w:name w:val="heading 3"/>
    <w:basedOn w:val="Normal"/>
    <w:next w:val="Normal"/>
    <w:link w:val="Heading3Char"/>
    <w:uiPriority w:val="9"/>
    <w:semiHidden/>
    <w:unhideWhenUsed/>
    <w:qFormat/>
    <w:rsid w:val="00D53368"/>
    <w:pPr>
      <w:keepNext/>
      <w:keepLines/>
      <w:spacing w:before="160" w:after="80"/>
      <w:outlineLvl w:val="2"/>
    </w:pPr>
    <w:rPr>
      <w:rFonts w:eastAsiaTheme="majorEastAsia" w:cstheme="majorBidi"/>
      <w:color w:val="0F4761" w:themeColor="accent1" w:themeShade="BF"/>
      <w:sz w:val="28"/>
      <w:szCs w:val="28"/>
    </w:rPr>
  </w:style>
  <w:style w:type="paragraph" w:styleId="Heading4">
    <w:name w:val="heading 4"/>
    <w:basedOn w:val="Normal"/>
    <w:next w:val="Normal"/>
    <w:link w:val="Heading4Char"/>
    <w:uiPriority w:val="9"/>
    <w:semiHidden/>
    <w:unhideWhenUsed/>
    <w:qFormat/>
    <w:rsid w:val="00D53368"/>
    <w:pPr>
      <w:keepNext/>
      <w:keepLines/>
      <w:spacing w:before="80" w:after="40"/>
      <w:outlineLvl w:val="3"/>
    </w:pPr>
    <w:rPr>
      <w:rFonts w:eastAsiaTheme="majorEastAsia" w:cstheme="majorBidi"/>
      <w:i/>
      <w:iCs/>
      <w:color w:val="0F4761" w:themeColor="accent1" w:themeShade="BF"/>
    </w:rPr>
  </w:style>
  <w:style w:type="paragraph" w:styleId="Heading5">
    <w:name w:val="heading 5"/>
    <w:basedOn w:val="Normal"/>
    <w:next w:val="Normal"/>
    <w:link w:val="Heading5Char"/>
    <w:uiPriority w:val="9"/>
    <w:semiHidden/>
    <w:unhideWhenUsed/>
    <w:qFormat/>
    <w:rsid w:val="00D53368"/>
    <w:pPr>
      <w:keepNext/>
      <w:keepLines/>
      <w:spacing w:before="80" w:after="40"/>
      <w:outlineLvl w:val="4"/>
    </w:pPr>
    <w:rPr>
      <w:rFonts w:eastAsiaTheme="majorEastAsia" w:cstheme="majorBidi"/>
      <w:color w:val="0F4761" w:themeColor="accent1" w:themeShade="BF"/>
    </w:rPr>
  </w:style>
  <w:style w:type="paragraph" w:styleId="Heading6">
    <w:name w:val="heading 6"/>
    <w:basedOn w:val="Normal"/>
    <w:next w:val="Normal"/>
    <w:link w:val="Heading6Char"/>
    <w:uiPriority w:val="9"/>
    <w:semiHidden/>
    <w:unhideWhenUsed/>
    <w:qFormat/>
    <w:rsid w:val="00D53368"/>
    <w:pPr>
      <w:keepNext/>
      <w:keepLines/>
      <w:spacing w:before="40" w:after="0"/>
      <w:outlineLvl w:val="5"/>
    </w:pPr>
    <w:rPr>
      <w:rFonts w:eastAsiaTheme="majorEastAsia" w:cstheme="majorBidi"/>
      <w:i/>
      <w:iCs/>
      <w:color w:val="595959" w:themeColor="text1" w:themeTint="A6"/>
    </w:rPr>
  </w:style>
  <w:style w:type="paragraph" w:styleId="Heading7">
    <w:name w:val="heading 7"/>
    <w:basedOn w:val="Normal"/>
    <w:next w:val="Normal"/>
    <w:link w:val="Heading7Char"/>
    <w:uiPriority w:val="9"/>
    <w:semiHidden/>
    <w:unhideWhenUsed/>
    <w:qFormat/>
    <w:rsid w:val="00D53368"/>
    <w:pPr>
      <w:keepNext/>
      <w:keepLines/>
      <w:spacing w:before="40" w:after="0"/>
      <w:outlineLvl w:val="6"/>
    </w:pPr>
    <w:rPr>
      <w:rFonts w:eastAsiaTheme="majorEastAsia" w:cstheme="majorBidi"/>
      <w:color w:val="595959" w:themeColor="text1" w:themeTint="A6"/>
    </w:rPr>
  </w:style>
  <w:style w:type="paragraph" w:styleId="Heading8">
    <w:name w:val="heading 8"/>
    <w:basedOn w:val="Normal"/>
    <w:next w:val="Normal"/>
    <w:link w:val="Heading8Char"/>
    <w:uiPriority w:val="9"/>
    <w:semiHidden/>
    <w:unhideWhenUsed/>
    <w:qFormat/>
    <w:rsid w:val="00D53368"/>
    <w:pPr>
      <w:keepNext/>
      <w:keepLines/>
      <w:spacing w:after="0"/>
      <w:outlineLvl w:val="7"/>
    </w:pPr>
    <w:rPr>
      <w:rFonts w:eastAsiaTheme="majorEastAsia" w:cstheme="majorBidi"/>
      <w:i/>
      <w:iCs/>
      <w:color w:val="272727" w:themeColor="text1" w:themeTint="D8"/>
    </w:rPr>
  </w:style>
  <w:style w:type="paragraph" w:styleId="Heading9">
    <w:name w:val="heading 9"/>
    <w:basedOn w:val="Normal"/>
    <w:next w:val="Normal"/>
    <w:link w:val="Heading9Char"/>
    <w:uiPriority w:val="9"/>
    <w:semiHidden/>
    <w:unhideWhenUsed/>
    <w:qFormat/>
    <w:rsid w:val="00D53368"/>
    <w:pPr>
      <w:keepNext/>
      <w:keepLines/>
      <w:spacing w:after="0"/>
      <w:outlineLvl w:val="8"/>
    </w:pPr>
    <w:rPr>
      <w:rFonts w:eastAsiaTheme="majorEastAsia" w:cstheme="majorBidi"/>
      <w:color w:val="272727" w:themeColor="text1" w:themeTint="D8"/>
    </w:rPr>
  </w:style>
  <w:style w:type="character" w:default="1" w:styleId="DefaultParagraphFont">
    <w:name w:val="Default Paragraph Font"/>
    <w:uiPriority w:val="1"/>
    <w:semiHidden/>
    <w:unhideWhenUsed/>
  </w:style>
  <w:style w:type="table" w:default="1" w:styleId="TableNormal">
    <w:name w:val="Normal Table"/>
    <w:uiPriority w:val="99"/>
    <w:semiHidden/>
    <w:unhideWhenUsed/>
    <w:tblPr>
      <w:tblInd w:w="0" w:type="dxa"/>
      <w:tblCellMar>
        <w:top w:w="0" w:type="dxa"/>
        <w:left w:w="108" w:type="dxa"/>
        <w:bottom w:w="0" w:type="dxa"/>
        <w:right w:w="108" w:type="dxa"/>
      </w:tblCellMar>
    </w:tblPr>
  </w:style>
  <w:style w:type="numbering" w:default="1" w:styleId="NoList">
    <w:name w:val="No List"/>
    <w:uiPriority w:val="99"/>
    <w:semiHidden/>
    <w:unhideWhenUsed/>
  </w:style>
  <w:style w:type="character" w:customStyle="1" w:styleId="Heading1Char">
    <w:name w:val="Heading 1 Char"/>
    <w:basedOn w:val="DefaultParagraphFont"/>
    <w:link w:val="Heading1"/>
    <w:uiPriority w:val="9"/>
    <w:rsid w:val="00D53368"/>
    <w:rPr>
      <w:rFonts w:asciiTheme="majorHAnsi" w:eastAsiaTheme="majorEastAsia" w:hAnsiTheme="majorHAnsi" w:cstheme="majorBidi"/>
      <w:color w:val="0F4761" w:themeColor="accent1" w:themeShade="BF"/>
      <w:sz w:val="40"/>
      <w:szCs w:val="40"/>
    </w:rPr>
  </w:style>
  <w:style w:type="character" w:customStyle="1" w:styleId="Heading2Char">
    <w:name w:val="Heading 2 Char"/>
    <w:basedOn w:val="DefaultParagraphFont"/>
    <w:link w:val="Heading2"/>
    <w:uiPriority w:val="9"/>
    <w:semiHidden/>
    <w:rsid w:val="00D53368"/>
    <w:rPr>
      <w:rFonts w:asciiTheme="majorHAnsi" w:eastAsiaTheme="majorEastAsia" w:hAnsiTheme="majorHAnsi" w:cstheme="majorBidi"/>
      <w:color w:val="0F4761" w:themeColor="accent1" w:themeShade="BF"/>
      <w:sz w:val="32"/>
      <w:szCs w:val="32"/>
    </w:rPr>
  </w:style>
  <w:style w:type="character" w:customStyle="1" w:styleId="Heading3Char">
    <w:name w:val="Heading 3 Char"/>
    <w:basedOn w:val="DefaultParagraphFont"/>
    <w:link w:val="Heading3"/>
    <w:uiPriority w:val="9"/>
    <w:semiHidden/>
    <w:rsid w:val="00D53368"/>
    <w:rPr>
      <w:rFonts w:eastAsiaTheme="majorEastAsia" w:cstheme="majorBidi"/>
      <w:color w:val="0F4761" w:themeColor="accent1" w:themeShade="BF"/>
      <w:sz w:val="28"/>
      <w:szCs w:val="28"/>
    </w:rPr>
  </w:style>
  <w:style w:type="character" w:customStyle="1" w:styleId="Heading4Char">
    <w:name w:val="Heading 4 Char"/>
    <w:basedOn w:val="DefaultParagraphFont"/>
    <w:link w:val="Heading4"/>
    <w:uiPriority w:val="9"/>
    <w:semiHidden/>
    <w:rsid w:val="00D53368"/>
    <w:rPr>
      <w:rFonts w:eastAsiaTheme="majorEastAsia" w:cstheme="majorBidi"/>
      <w:i/>
      <w:iCs/>
      <w:color w:val="0F4761" w:themeColor="accent1" w:themeShade="BF"/>
    </w:rPr>
  </w:style>
  <w:style w:type="character" w:customStyle="1" w:styleId="Heading5Char">
    <w:name w:val="Heading 5 Char"/>
    <w:basedOn w:val="DefaultParagraphFont"/>
    <w:link w:val="Heading5"/>
    <w:uiPriority w:val="9"/>
    <w:semiHidden/>
    <w:rsid w:val="00D53368"/>
    <w:rPr>
      <w:rFonts w:eastAsiaTheme="majorEastAsia" w:cstheme="majorBidi"/>
      <w:color w:val="0F4761" w:themeColor="accent1" w:themeShade="BF"/>
    </w:rPr>
  </w:style>
  <w:style w:type="character" w:customStyle="1" w:styleId="Heading6Char">
    <w:name w:val="Heading 6 Char"/>
    <w:basedOn w:val="DefaultParagraphFont"/>
    <w:link w:val="Heading6"/>
    <w:uiPriority w:val="9"/>
    <w:semiHidden/>
    <w:rsid w:val="00D53368"/>
    <w:rPr>
      <w:rFonts w:eastAsiaTheme="majorEastAsia" w:cstheme="majorBidi"/>
      <w:i/>
      <w:iCs/>
      <w:color w:val="595959" w:themeColor="text1" w:themeTint="A6"/>
    </w:rPr>
  </w:style>
  <w:style w:type="character" w:customStyle="1" w:styleId="Heading7Char">
    <w:name w:val="Heading 7 Char"/>
    <w:basedOn w:val="DefaultParagraphFont"/>
    <w:link w:val="Heading7"/>
    <w:uiPriority w:val="9"/>
    <w:semiHidden/>
    <w:rsid w:val="00D53368"/>
    <w:rPr>
      <w:rFonts w:eastAsiaTheme="majorEastAsia" w:cstheme="majorBidi"/>
      <w:color w:val="595959" w:themeColor="text1" w:themeTint="A6"/>
    </w:rPr>
  </w:style>
  <w:style w:type="character" w:customStyle="1" w:styleId="Heading8Char">
    <w:name w:val="Heading 8 Char"/>
    <w:basedOn w:val="DefaultParagraphFont"/>
    <w:link w:val="Heading8"/>
    <w:uiPriority w:val="9"/>
    <w:semiHidden/>
    <w:rsid w:val="00D53368"/>
    <w:rPr>
      <w:rFonts w:eastAsiaTheme="majorEastAsia" w:cstheme="majorBidi"/>
      <w:i/>
      <w:iCs/>
      <w:color w:val="272727" w:themeColor="text1" w:themeTint="D8"/>
    </w:rPr>
  </w:style>
  <w:style w:type="character" w:customStyle="1" w:styleId="Heading9Char">
    <w:name w:val="Heading 9 Char"/>
    <w:basedOn w:val="DefaultParagraphFont"/>
    <w:link w:val="Heading9"/>
    <w:uiPriority w:val="9"/>
    <w:semiHidden/>
    <w:rsid w:val="00D53368"/>
    <w:rPr>
      <w:rFonts w:eastAsiaTheme="majorEastAsia" w:cstheme="majorBidi"/>
      <w:color w:val="272727" w:themeColor="text1" w:themeTint="D8"/>
    </w:rPr>
  </w:style>
  <w:style w:type="paragraph" w:styleId="Title">
    <w:name w:val="Title"/>
    <w:basedOn w:val="Normal"/>
    <w:next w:val="Normal"/>
    <w:link w:val="TitleChar"/>
    <w:uiPriority w:val="10"/>
    <w:qFormat/>
    <w:rsid w:val="00D53368"/>
    <w:pPr>
      <w:spacing w:after="80"/>
    </w:pPr>
    <w:rPr>
      <w:rFonts w:asciiTheme="majorHAnsi" w:eastAsiaTheme="majorEastAsia" w:hAnsiTheme="majorHAnsi" w:cstheme="majorBidi"/>
      <w:spacing w:val="-10"/>
      <w:kern w:val="28"/>
      <w:sz w:val="56"/>
      <w:szCs w:val="56"/>
    </w:rPr>
  </w:style>
  <w:style w:type="character" w:customStyle="1" w:styleId="TitleChar">
    <w:name w:val="Title Char"/>
    <w:basedOn w:val="DefaultParagraphFont"/>
    <w:link w:val="Title"/>
    <w:uiPriority w:val="10"/>
    <w:rsid w:val="00D53368"/>
    <w:rPr>
      <w:rFonts w:asciiTheme="majorHAnsi" w:eastAsiaTheme="majorEastAsia" w:hAnsiTheme="majorHAnsi" w:cstheme="majorBidi"/>
      <w:spacing w:val="-10"/>
      <w:kern w:val="28"/>
      <w:sz w:val="56"/>
      <w:szCs w:val="56"/>
    </w:rPr>
  </w:style>
  <w:style w:type="paragraph" w:styleId="Subtitle">
    <w:name w:val="Subtitle"/>
    <w:basedOn w:val="Normal"/>
    <w:next w:val="Normal"/>
    <w:link w:val="SubtitleChar"/>
    <w:uiPriority w:val="11"/>
    <w:qFormat/>
    <w:rsid w:val="00D53368"/>
    <w:pPr>
      <w:numPr>
        <w:ilvl w:val="1"/>
      </w:numPr>
    </w:pPr>
    <w:rPr>
      <w:rFonts w:eastAsiaTheme="majorEastAsia" w:cstheme="majorBidi"/>
      <w:color w:val="595959" w:themeColor="text1" w:themeTint="A6"/>
      <w:spacing w:val="15"/>
      <w:sz w:val="28"/>
      <w:szCs w:val="28"/>
    </w:rPr>
  </w:style>
  <w:style w:type="character" w:customStyle="1" w:styleId="SubtitleChar">
    <w:name w:val="Subtitle Char"/>
    <w:basedOn w:val="DefaultParagraphFont"/>
    <w:link w:val="Subtitle"/>
    <w:uiPriority w:val="11"/>
    <w:rsid w:val="00D53368"/>
    <w:rPr>
      <w:rFonts w:eastAsiaTheme="majorEastAsia" w:cstheme="majorBidi"/>
      <w:color w:val="595959" w:themeColor="text1" w:themeTint="A6"/>
      <w:spacing w:val="15"/>
      <w:sz w:val="28"/>
      <w:szCs w:val="28"/>
    </w:rPr>
  </w:style>
  <w:style w:type="paragraph" w:styleId="Quote">
    <w:name w:val="Quote"/>
    <w:basedOn w:val="Normal"/>
    <w:next w:val="Normal"/>
    <w:link w:val="QuoteChar"/>
    <w:uiPriority w:val="29"/>
    <w:qFormat/>
    <w:rsid w:val="00D53368"/>
    <w:pPr>
      <w:spacing w:before="160"/>
      <w:jc w:val="center"/>
    </w:pPr>
    <w:rPr>
      <w:i/>
      <w:iCs/>
      <w:color w:val="404040" w:themeColor="text1" w:themeTint="BF"/>
    </w:rPr>
  </w:style>
  <w:style w:type="character" w:customStyle="1" w:styleId="QuoteChar">
    <w:name w:val="Quote Char"/>
    <w:basedOn w:val="DefaultParagraphFont"/>
    <w:link w:val="Quote"/>
    <w:uiPriority w:val="29"/>
    <w:rsid w:val="00D53368"/>
    <w:rPr>
      <w:i/>
      <w:iCs/>
      <w:color w:val="404040" w:themeColor="text1" w:themeTint="BF"/>
    </w:rPr>
  </w:style>
  <w:style w:type="paragraph" w:styleId="ListParagraph">
    <w:name w:val="List Paragraph"/>
    <w:basedOn w:val="Normal"/>
    <w:uiPriority w:val="34"/>
    <w:qFormat/>
    <w:rsid w:val="00D53368"/>
    <w:pPr>
      <w:ind w:left="720"/>
    </w:pPr>
  </w:style>
  <w:style w:type="character" w:styleId="IntenseEmphasis">
    <w:name w:val="Intense Emphasis"/>
    <w:basedOn w:val="DefaultParagraphFont"/>
    <w:uiPriority w:val="21"/>
    <w:qFormat/>
    <w:rsid w:val="00D53368"/>
    <w:rPr>
      <w:i/>
      <w:iCs/>
      <w:color w:val="0F4761" w:themeColor="accent1" w:themeShade="BF"/>
    </w:rPr>
  </w:style>
  <w:style w:type="paragraph" w:styleId="IntenseQuote">
    <w:name w:val="Intense Quote"/>
    <w:basedOn w:val="Normal"/>
    <w:next w:val="Normal"/>
    <w:link w:val="IntenseQuoteChar"/>
    <w:uiPriority w:val="30"/>
    <w:qFormat/>
    <w:rsid w:val="00D53368"/>
    <w:pPr>
      <w:pBdr>
        <w:top w:val="single" w:sz="4" w:space="10" w:color="0F4761" w:themeColor="accent1" w:themeShade="BF"/>
        <w:bottom w:val="single" w:sz="4" w:space="10" w:color="0F4761" w:themeColor="accent1" w:themeShade="BF"/>
      </w:pBdr>
      <w:spacing w:before="360" w:after="360"/>
      <w:ind w:left="864" w:right="864"/>
      <w:jc w:val="center"/>
    </w:pPr>
    <w:rPr>
      <w:i/>
      <w:iCs/>
      <w:color w:val="0F4761" w:themeColor="accent1" w:themeShade="BF"/>
    </w:rPr>
  </w:style>
  <w:style w:type="character" w:customStyle="1" w:styleId="IntenseQuoteChar">
    <w:name w:val="Intense Quote Char"/>
    <w:basedOn w:val="DefaultParagraphFont"/>
    <w:link w:val="IntenseQuote"/>
    <w:uiPriority w:val="30"/>
    <w:rsid w:val="00D53368"/>
    <w:rPr>
      <w:i/>
      <w:iCs/>
      <w:color w:val="0F4761" w:themeColor="accent1" w:themeShade="BF"/>
    </w:rPr>
  </w:style>
  <w:style w:type="character" w:styleId="IntenseReference">
    <w:name w:val="Intense Reference"/>
    <w:basedOn w:val="DefaultParagraphFont"/>
    <w:uiPriority w:val="32"/>
    <w:qFormat/>
    <w:rsid w:val="00D53368"/>
    <w:rPr>
      <w:b/>
      <w:bCs/>
      <w:smallCaps/>
      <w:color w:val="0F4761" w:themeColor="accent1" w:themeShade="BF"/>
      <w:spacing w:val="5"/>
    </w:rPr>
  </w:style>
  <w:style w:type="paragraph" w:styleId="NoSpacing">
    <w:name w:val="No Spacing"/>
    <w:aliases w:val="Heading 21"/>
    <w:uiPriority w:val="1"/>
    <w:qFormat/>
    <w:rsid w:val="00D53368"/>
    <w:pPr>
      <w:spacing w:after="0" w:line="240" w:lineRule="auto"/>
      <w:contextualSpacing/>
      <w:jc w:val="both"/>
    </w:pPr>
    <w:rPr>
      <w:rFonts w:ascii="Arial" w:hAnsi="Arial"/>
      <w:b/>
    </w:rPr>
  </w:style>
  <w:style w:type="paragraph" w:styleId="Caption">
    <w:name w:val="caption"/>
    <w:basedOn w:val="Normal"/>
    <w:next w:val="Normal"/>
    <w:uiPriority w:val="35"/>
    <w:unhideWhenUsed/>
    <w:qFormat/>
    <w:rsid w:val="00E473B1"/>
    <w:pPr>
      <w:spacing w:after="200"/>
    </w:pPr>
    <w:rPr>
      <w:i/>
      <w:iCs/>
      <w:color w:val="0E2841" w:themeColor="text2"/>
      <w:sz w:val="18"/>
      <w:szCs w:val="18"/>
    </w:rPr>
  </w:style>
  <w:style w:type="paragraph" w:styleId="Revision">
    <w:name w:val="Revision"/>
    <w:hidden/>
    <w:uiPriority w:val="99"/>
    <w:semiHidden/>
    <w:rsid w:val="00F46C24"/>
    <w:pPr>
      <w:spacing w:after="0" w:line="240" w:lineRule="auto"/>
    </w:pPr>
    <w:rPr>
      <w:rFonts w:ascii="Arial" w:hAnsi="Arial"/>
      <w:sz w:val="24"/>
    </w:rPr>
  </w:style>
  <w:style w:type="paragraph" w:customStyle="1" w:styleId="EndNoteBibliography">
    <w:name w:val="EndNote Bibliography"/>
    <w:basedOn w:val="Normal"/>
    <w:link w:val="EndNoteBibliographyChar"/>
    <w:rsid w:val="006C10B8"/>
    <w:pPr>
      <w:contextualSpacing w:val="0"/>
    </w:pPr>
    <w:rPr>
      <w:rFonts w:cs="Arial"/>
      <w:noProof/>
    </w:rPr>
  </w:style>
  <w:style w:type="character" w:customStyle="1" w:styleId="EndNoteBibliographyChar">
    <w:name w:val="EndNote Bibliography Char"/>
    <w:basedOn w:val="DefaultParagraphFont"/>
    <w:link w:val="EndNoteBibliography"/>
    <w:rsid w:val="006C10B8"/>
    <w:rPr>
      <w:rFonts w:ascii="Arial" w:hAnsi="Arial" w:cs="Arial"/>
      <w:noProof/>
      <w:sz w:val="24"/>
    </w:rPr>
  </w:style>
  <w:style w:type="paragraph" w:styleId="NormalWeb">
    <w:name w:val="Normal (Web)"/>
    <w:basedOn w:val="Normal"/>
    <w:uiPriority w:val="99"/>
    <w:semiHidden/>
    <w:unhideWhenUsed/>
    <w:rsid w:val="003061E5"/>
    <w:pPr>
      <w:spacing w:before="100" w:beforeAutospacing="1" w:after="100" w:afterAutospacing="1"/>
      <w:contextualSpacing w:val="0"/>
      <w:jc w:val="left"/>
    </w:pPr>
    <w:rPr>
      <w:rFonts w:ascii="Times New Roman" w:eastAsia="Times New Roman" w:hAnsi="Times New Roman" w:cs="Times New Roman"/>
      <w:kern w:val="0"/>
      <w:szCs w:val="24"/>
      <w14:ligatures w14:val="none"/>
    </w:rPr>
  </w:style>
  <w:style w:type="paragraph" w:styleId="Header">
    <w:name w:val="header"/>
    <w:basedOn w:val="Normal"/>
    <w:link w:val="HeaderChar"/>
    <w:uiPriority w:val="99"/>
    <w:unhideWhenUsed/>
    <w:rsid w:val="004B74EC"/>
    <w:pPr>
      <w:tabs>
        <w:tab w:val="center" w:pos="4680"/>
        <w:tab w:val="right" w:pos="9360"/>
      </w:tabs>
      <w:spacing w:after="0"/>
    </w:pPr>
  </w:style>
  <w:style w:type="character" w:customStyle="1" w:styleId="HeaderChar">
    <w:name w:val="Header Char"/>
    <w:basedOn w:val="DefaultParagraphFont"/>
    <w:link w:val="Header"/>
    <w:uiPriority w:val="99"/>
    <w:rsid w:val="004B74EC"/>
    <w:rPr>
      <w:rFonts w:ascii="Arial" w:hAnsi="Arial"/>
      <w:sz w:val="24"/>
    </w:rPr>
  </w:style>
  <w:style w:type="paragraph" w:styleId="Footer">
    <w:name w:val="footer"/>
    <w:basedOn w:val="Normal"/>
    <w:link w:val="FooterChar"/>
    <w:uiPriority w:val="99"/>
    <w:unhideWhenUsed/>
    <w:rsid w:val="004B74EC"/>
    <w:pPr>
      <w:tabs>
        <w:tab w:val="center" w:pos="4680"/>
        <w:tab w:val="right" w:pos="9360"/>
      </w:tabs>
      <w:spacing w:after="0"/>
    </w:pPr>
  </w:style>
  <w:style w:type="character" w:customStyle="1" w:styleId="FooterChar">
    <w:name w:val="Footer Char"/>
    <w:basedOn w:val="DefaultParagraphFont"/>
    <w:link w:val="Footer"/>
    <w:uiPriority w:val="99"/>
    <w:rsid w:val="004B74EC"/>
    <w:rPr>
      <w:rFonts w:ascii="Arial" w:hAnsi="Arial"/>
      <w:sz w:val="24"/>
    </w:rPr>
  </w:style>
  <w:style w:type="paragraph" w:styleId="FootnoteText">
    <w:name w:val="footnote text"/>
    <w:basedOn w:val="Normal"/>
    <w:link w:val="FootnoteTextChar"/>
    <w:uiPriority w:val="99"/>
    <w:semiHidden/>
    <w:unhideWhenUsed/>
    <w:rsid w:val="00EF5CC9"/>
    <w:pPr>
      <w:spacing w:after="0"/>
    </w:pPr>
    <w:rPr>
      <w:sz w:val="20"/>
      <w:szCs w:val="20"/>
    </w:rPr>
  </w:style>
  <w:style w:type="character" w:customStyle="1" w:styleId="FootnoteTextChar">
    <w:name w:val="Footnote Text Char"/>
    <w:basedOn w:val="DefaultParagraphFont"/>
    <w:link w:val="FootnoteText"/>
    <w:uiPriority w:val="99"/>
    <w:semiHidden/>
    <w:rsid w:val="00EF5CC9"/>
    <w:rPr>
      <w:rFonts w:ascii="Arial" w:hAnsi="Arial"/>
      <w:sz w:val="20"/>
      <w:szCs w:val="20"/>
    </w:rPr>
  </w:style>
  <w:style w:type="character" w:styleId="FootnoteReference">
    <w:name w:val="footnote reference"/>
    <w:basedOn w:val="DefaultParagraphFont"/>
    <w:uiPriority w:val="99"/>
    <w:semiHidden/>
    <w:unhideWhenUsed/>
    <w:rsid w:val="00EF5CC9"/>
    <w:rPr>
      <w:vertAlign w:val="superscript"/>
    </w:rPr>
  </w:style>
  <w:style w:type="paragraph" w:customStyle="1" w:styleId="EndNoteBibliographyTitle">
    <w:name w:val="EndNote Bibliography Title"/>
    <w:basedOn w:val="Normal"/>
    <w:link w:val="EndNoteBibliographyTitleChar"/>
    <w:rsid w:val="00E837A8"/>
    <w:pPr>
      <w:spacing w:after="0"/>
      <w:jc w:val="center"/>
    </w:pPr>
    <w:rPr>
      <w:rFonts w:cs="Arial"/>
      <w:noProof/>
    </w:rPr>
  </w:style>
  <w:style w:type="character" w:customStyle="1" w:styleId="EndNoteBibliographyTitleChar">
    <w:name w:val="EndNote Bibliography Title Char"/>
    <w:basedOn w:val="DefaultParagraphFont"/>
    <w:link w:val="EndNoteBibliographyTitle"/>
    <w:rsid w:val="00E837A8"/>
    <w:rPr>
      <w:rFonts w:ascii="Arial" w:hAnsi="Arial" w:cs="Arial"/>
      <w:noProof/>
      <w:sz w:val="24"/>
    </w:rPr>
  </w:style>
  <w:style w:type="paragraph" w:customStyle="1" w:styleId="paragraph">
    <w:name w:val="paragraph"/>
    <w:basedOn w:val="Normal"/>
    <w:rsid w:val="00D25526"/>
    <w:pPr>
      <w:spacing w:before="100" w:beforeAutospacing="1" w:after="100" w:afterAutospacing="1"/>
      <w:contextualSpacing w:val="0"/>
      <w:jc w:val="left"/>
    </w:pPr>
    <w:rPr>
      <w:rFonts w:ascii="Times New Roman" w:eastAsia="Times New Roman" w:hAnsi="Times New Roman" w:cs="Times New Roman"/>
      <w:kern w:val="0"/>
      <w:szCs w:val="24"/>
      <w14:ligatures w14:val="none"/>
    </w:rPr>
  </w:style>
  <w:style w:type="character" w:customStyle="1" w:styleId="normaltextrun">
    <w:name w:val="normaltextrun"/>
    <w:basedOn w:val="DefaultParagraphFont"/>
    <w:rsid w:val="00D25526"/>
  </w:style>
  <w:style w:type="character" w:customStyle="1" w:styleId="eop">
    <w:name w:val="eop"/>
    <w:basedOn w:val="DefaultParagraphFont"/>
    <w:rsid w:val="00D25526"/>
  </w:style>
  <w:style w:type="table" w:styleId="TableGrid">
    <w:name w:val="Table Grid"/>
    <w:basedOn w:val="TableNormal"/>
    <w:uiPriority w:val="39"/>
    <w:rsid w:val="00D25526"/>
    <w:pPr>
      <w:spacing w:after="0" w:line="240" w:lineRule="auto"/>
    </w:pPr>
    <w:rPr>
      <w:kern w:val="0"/>
      <w14:ligatures w14:val="none"/>
    </w:rPr>
    <w:tblPr>
      <w:tblBorders>
        <w:top w:val="single" w:sz="4" w:space="0" w:color="auto"/>
        <w:left w:val="single" w:sz="4" w:space="0" w:color="auto"/>
        <w:bottom w:val="single" w:sz="4" w:space="0" w:color="auto"/>
        <w:right w:val="single" w:sz="4" w:space="0" w:color="auto"/>
        <w:insideH w:val="single" w:sz="4" w:space="0" w:color="auto"/>
        <w:insideV w:val="single" w:sz="4" w:space="0" w:color="auto"/>
      </w:tblBorders>
    </w:tblPr>
  </w:style>
  <w:style w:type="character" w:styleId="CommentReference">
    <w:name w:val="annotation reference"/>
    <w:basedOn w:val="DefaultParagraphFont"/>
    <w:uiPriority w:val="99"/>
    <w:semiHidden/>
    <w:unhideWhenUsed/>
    <w:rsid w:val="00636587"/>
    <w:rPr>
      <w:sz w:val="16"/>
      <w:szCs w:val="16"/>
    </w:rPr>
  </w:style>
  <w:style w:type="paragraph" w:styleId="CommentText">
    <w:name w:val="annotation text"/>
    <w:basedOn w:val="Normal"/>
    <w:link w:val="CommentTextChar"/>
    <w:uiPriority w:val="99"/>
    <w:unhideWhenUsed/>
    <w:rsid w:val="00636587"/>
    <w:rPr>
      <w:sz w:val="20"/>
      <w:szCs w:val="20"/>
    </w:rPr>
  </w:style>
  <w:style w:type="character" w:customStyle="1" w:styleId="CommentTextChar">
    <w:name w:val="Comment Text Char"/>
    <w:basedOn w:val="DefaultParagraphFont"/>
    <w:link w:val="CommentText"/>
    <w:uiPriority w:val="99"/>
    <w:rsid w:val="00636587"/>
    <w:rPr>
      <w:rFonts w:ascii="Arial" w:hAnsi="Arial"/>
      <w:sz w:val="20"/>
      <w:szCs w:val="20"/>
    </w:rPr>
  </w:style>
  <w:style w:type="paragraph" w:styleId="CommentSubject">
    <w:name w:val="annotation subject"/>
    <w:basedOn w:val="CommentText"/>
    <w:next w:val="CommentText"/>
    <w:link w:val="CommentSubjectChar"/>
    <w:uiPriority w:val="99"/>
    <w:semiHidden/>
    <w:unhideWhenUsed/>
    <w:rsid w:val="00636587"/>
    <w:rPr>
      <w:b/>
      <w:bCs/>
    </w:rPr>
  </w:style>
  <w:style w:type="character" w:customStyle="1" w:styleId="CommentSubjectChar">
    <w:name w:val="Comment Subject Char"/>
    <w:basedOn w:val="CommentTextChar"/>
    <w:link w:val="CommentSubject"/>
    <w:uiPriority w:val="99"/>
    <w:semiHidden/>
    <w:rsid w:val="00636587"/>
    <w:rPr>
      <w:rFonts w:ascii="Arial" w:hAnsi="Arial"/>
      <w:b/>
      <w:bCs/>
      <w:sz w:val="20"/>
      <w:szCs w:val="20"/>
    </w:rPr>
  </w:style>
  <w:style w:type="character" w:styleId="Hyperlink">
    <w:name w:val="Hyperlink"/>
    <w:basedOn w:val="DefaultParagraphFont"/>
    <w:uiPriority w:val="99"/>
    <w:unhideWhenUsed/>
    <w:rsid w:val="00CE2A24"/>
    <w:rPr>
      <w:color w:val="467886" w:themeColor="hyperlink"/>
      <w:u w:val="single"/>
    </w:rPr>
  </w:style>
  <w:style w:type="character" w:customStyle="1" w:styleId="UnresolvedMention1">
    <w:name w:val="Unresolved Mention1"/>
    <w:basedOn w:val="DefaultParagraphFont"/>
    <w:uiPriority w:val="99"/>
    <w:semiHidden/>
    <w:unhideWhenUsed/>
    <w:rsid w:val="00CE2A24"/>
    <w:rPr>
      <w:color w:val="605E5C"/>
      <w:shd w:val="clear" w:color="auto" w:fill="E1DFDD"/>
    </w:rPr>
  </w:style>
  <w:style w:type="table" w:customStyle="1" w:styleId="ListTable1Light1">
    <w:name w:val="List Table 1 Light1"/>
    <w:basedOn w:val="TableNormal"/>
    <w:uiPriority w:val="46"/>
    <w:rsid w:val="00564D72"/>
    <w:pPr>
      <w:spacing w:after="0" w:line="240" w:lineRule="auto"/>
    </w:pPr>
    <w:rPr>
      <w:rFonts w:eastAsiaTheme="minorEastAsia"/>
      <w:sz w:val="24"/>
      <w:szCs w:val="24"/>
      <w:lang w:eastAsia="zh-TW"/>
    </w:rPr>
    <w:tblPr>
      <w:tblStyleRowBandSize w:val="1"/>
      <w:tblStyleColBandSize w:val="1"/>
    </w:tblPr>
    <w:tblStylePr w:type="firstRow">
      <w:rPr>
        <w:b/>
        <w:bCs/>
      </w:rPr>
      <w:tblPr/>
      <w:tcPr>
        <w:tcBorders>
          <w:bottom w:val="single" w:sz="4" w:space="0" w:color="666666" w:themeColor="text1" w:themeTint="99"/>
        </w:tcBorders>
      </w:tcPr>
    </w:tblStylePr>
    <w:tblStylePr w:type="lastRow">
      <w:rPr>
        <w:b/>
        <w:bCs/>
      </w:rPr>
      <w:tblPr/>
      <w:tcPr>
        <w:tcBorders>
          <w:top w:val="single" w:sz="4" w:space="0" w:color="666666" w:themeColor="text1" w:themeTint="99"/>
        </w:tcBorders>
      </w:tcPr>
    </w:tblStylePr>
    <w:tblStylePr w:type="firstCol">
      <w:rPr>
        <w:b/>
        <w:bCs/>
      </w:rPr>
    </w:tblStylePr>
    <w:tblStylePr w:type="lastCol">
      <w:rPr>
        <w:b/>
        <w:bCs/>
      </w:rPr>
    </w:tblStylePr>
    <w:tblStylePr w:type="band1Vert">
      <w:tblPr/>
      <w:tcPr>
        <w:shd w:val="clear" w:color="auto" w:fill="CCCCCC" w:themeFill="text1" w:themeFillTint="33"/>
      </w:tcPr>
    </w:tblStylePr>
    <w:tblStylePr w:type="band1Horz">
      <w:tblPr/>
      <w:tcPr>
        <w:shd w:val="clear" w:color="auto" w:fill="CCCCCC" w:themeFill="text1" w:themeFillTint="33"/>
      </w:tcPr>
    </w:tblStylePr>
  </w:style>
  <w:style w:type="paragraph" w:styleId="Bibliography">
    <w:name w:val="Bibliography"/>
    <w:basedOn w:val="Normal"/>
    <w:next w:val="Normal"/>
    <w:uiPriority w:val="37"/>
    <w:semiHidden/>
    <w:unhideWhenUsed/>
    <w:rsid w:val="00C31FDC"/>
  </w:style>
  <w:style w:type="paragraph" w:styleId="BalloonText">
    <w:name w:val="Balloon Text"/>
    <w:basedOn w:val="Normal"/>
    <w:link w:val="BalloonTextChar"/>
    <w:uiPriority w:val="99"/>
    <w:semiHidden/>
    <w:unhideWhenUsed/>
    <w:rsid w:val="00876440"/>
    <w:pPr>
      <w:spacing w:after="0"/>
    </w:pPr>
    <w:rPr>
      <w:rFonts w:ascii="Tahoma" w:hAnsi="Tahoma" w:cs="Tahoma"/>
      <w:sz w:val="16"/>
      <w:szCs w:val="16"/>
    </w:rPr>
  </w:style>
  <w:style w:type="character" w:customStyle="1" w:styleId="BalloonTextChar">
    <w:name w:val="Balloon Text Char"/>
    <w:basedOn w:val="DefaultParagraphFont"/>
    <w:link w:val="BalloonText"/>
    <w:uiPriority w:val="99"/>
    <w:semiHidden/>
    <w:rsid w:val="00876440"/>
    <w:rPr>
      <w:rFonts w:ascii="Tahoma" w:hAnsi="Tahoma" w:cs="Tahoma"/>
      <w:sz w:val="16"/>
      <w:szCs w:val="16"/>
    </w:rPr>
  </w:style>
  <w:style w:type="paragraph" w:styleId="EndnoteText">
    <w:name w:val="endnote text"/>
    <w:basedOn w:val="Normal"/>
    <w:link w:val="EndnoteTextChar"/>
    <w:uiPriority w:val="99"/>
    <w:semiHidden/>
    <w:unhideWhenUsed/>
    <w:rsid w:val="00E51AD2"/>
    <w:pPr>
      <w:spacing w:after="0"/>
    </w:pPr>
    <w:rPr>
      <w:sz w:val="20"/>
      <w:szCs w:val="20"/>
    </w:rPr>
  </w:style>
  <w:style w:type="character" w:customStyle="1" w:styleId="EndnoteTextChar">
    <w:name w:val="Endnote Text Char"/>
    <w:basedOn w:val="DefaultParagraphFont"/>
    <w:link w:val="EndnoteText"/>
    <w:uiPriority w:val="99"/>
    <w:semiHidden/>
    <w:rsid w:val="00E51AD2"/>
    <w:rPr>
      <w:rFonts w:ascii="Arial" w:hAnsi="Arial"/>
      <w:sz w:val="20"/>
      <w:szCs w:val="20"/>
    </w:rPr>
  </w:style>
  <w:style w:type="character" w:styleId="EndnoteReference">
    <w:name w:val="endnote reference"/>
    <w:basedOn w:val="DefaultParagraphFont"/>
    <w:uiPriority w:val="99"/>
    <w:semiHidden/>
    <w:unhideWhenUsed/>
    <w:rsid w:val="00E51AD2"/>
    <w:rPr>
      <w:vertAlign w:val="superscript"/>
    </w:rPr>
  </w:style>
  <w:style w:type="paragraph" w:styleId="BodyText">
    <w:name w:val="Body Text"/>
    <w:basedOn w:val="Normal"/>
    <w:link w:val="BodyTextChar"/>
    <w:uiPriority w:val="1"/>
    <w:qFormat/>
    <w:rsid w:val="00C80F61"/>
    <w:pPr>
      <w:widowControl w:val="0"/>
      <w:autoSpaceDE w:val="0"/>
      <w:autoSpaceDN w:val="0"/>
      <w:spacing w:after="0"/>
      <w:contextualSpacing w:val="0"/>
      <w:jc w:val="left"/>
    </w:pPr>
    <w:rPr>
      <w:rFonts w:eastAsia="Arial" w:cs="Arial"/>
      <w:kern w:val="0"/>
      <w:sz w:val="16"/>
      <w:szCs w:val="16"/>
      <w14:ligatures w14:val="none"/>
    </w:rPr>
  </w:style>
  <w:style w:type="character" w:customStyle="1" w:styleId="BodyTextChar">
    <w:name w:val="Body Text Char"/>
    <w:basedOn w:val="DefaultParagraphFont"/>
    <w:link w:val="BodyText"/>
    <w:uiPriority w:val="1"/>
    <w:rsid w:val="00C80F61"/>
    <w:rPr>
      <w:rFonts w:ascii="Arial" w:eastAsia="Arial" w:hAnsi="Arial" w:cs="Arial"/>
      <w:kern w:val="0"/>
      <w:sz w:val="16"/>
      <w:szCs w:val="16"/>
      <w14:ligatures w14:val="none"/>
    </w:rPr>
  </w:style>
</w:styles>
</file>

<file path=word/webSettings.xml><?xml version="1.0" encoding="utf-8"?>
<w:webSettings xmlns:mc="http://schemas.openxmlformats.org/markup-compatibility/2006" xmlns:r="http://schemas.openxmlformats.org/officeDocument/2006/relationships" xmlns:w="http://schemas.openxmlformats.org/wordprocessingml/2006/main" xmlns:w14="http://schemas.microsoft.com/office/word/2010/wordml" xmlns:w15="http://schemas.microsoft.com/office/word/2012/wordml" xmlns:w16cex="http://schemas.microsoft.com/office/word/2018/wordml/cex" xmlns:w16cid="http://schemas.microsoft.com/office/word/2016/wordml/cid" xmlns:w16="http://schemas.microsoft.com/office/word/2018/wordml" xmlns:w16du="http://schemas.microsoft.com/office/word/2023/wordml/word16du" xmlns:w16sdtdh="http://schemas.microsoft.com/office/word/2020/wordml/sdtdatahash" xmlns:w16sdtfl="http://schemas.microsoft.com/office/word/2024/wordml/sdtformatlock" xmlns:w16se="http://schemas.microsoft.com/office/word/2015/wordml/symex" mc:Ignorable="w14 w15 w16se w16cid w16 w16cex w16sdtdh w16sdtfl w16du">
  <w:divs>
    <w:div w:id="42600114">
      <w:bodyDiv w:val="1"/>
      <w:marLeft w:val="0"/>
      <w:marRight w:val="0"/>
      <w:marTop w:val="0"/>
      <w:marBottom w:val="0"/>
      <w:divBdr>
        <w:top w:val="none" w:sz="0" w:space="0" w:color="auto"/>
        <w:left w:val="none" w:sz="0" w:space="0" w:color="auto"/>
        <w:bottom w:val="none" w:sz="0" w:space="0" w:color="auto"/>
        <w:right w:val="none" w:sz="0" w:space="0" w:color="auto"/>
      </w:divBdr>
    </w:div>
    <w:div w:id="220136321">
      <w:bodyDiv w:val="1"/>
      <w:marLeft w:val="0"/>
      <w:marRight w:val="0"/>
      <w:marTop w:val="0"/>
      <w:marBottom w:val="0"/>
      <w:divBdr>
        <w:top w:val="none" w:sz="0" w:space="0" w:color="auto"/>
        <w:left w:val="none" w:sz="0" w:space="0" w:color="auto"/>
        <w:bottom w:val="none" w:sz="0" w:space="0" w:color="auto"/>
        <w:right w:val="none" w:sz="0" w:space="0" w:color="auto"/>
      </w:divBdr>
    </w:div>
    <w:div w:id="236284103">
      <w:bodyDiv w:val="1"/>
      <w:marLeft w:val="0"/>
      <w:marRight w:val="0"/>
      <w:marTop w:val="0"/>
      <w:marBottom w:val="0"/>
      <w:divBdr>
        <w:top w:val="none" w:sz="0" w:space="0" w:color="auto"/>
        <w:left w:val="none" w:sz="0" w:space="0" w:color="auto"/>
        <w:bottom w:val="none" w:sz="0" w:space="0" w:color="auto"/>
        <w:right w:val="none" w:sz="0" w:space="0" w:color="auto"/>
      </w:divBdr>
    </w:div>
    <w:div w:id="307053761">
      <w:bodyDiv w:val="1"/>
      <w:marLeft w:val="0"/>
      <w:marRight w:val="0"/>
      <w:marTop w:val="0"/>
      <w:marBottom w:val="0"/>
      <w:divBdr>
        <w:top w:val="none" w:sz="0" w:space="0" w:color="auto"/>
        <w:left w:val="none" w:sz="0" w:space="0" w:color="auto"/>
        <w:bottom w:val="none" w:sz="0" w:space="0" w:color="auto"/>
        <w:right w:val="none" w:sz="0" w:space="0" w:color="auto"/>
      </w:divBdr>
    </w:div>
    <w:div w:id="609629472">
      <w:bodyDiv w:val="1"/>
      <w:marLeft w:val="0"/>
      <w:marRight w:val="0"/>
      <w:marTop w:val="0"/>
      <w:marBottom w:val="0"/>
      <w:divBdr>
        <w:top w:val="none" w:sz="0" w:space="0" w:color="auto"/>
        <w:left w:val="none" w:sz="0" w:space="0" w:color="auto"/>
        <w:bottom w:val="none" w:sz="0" w:space="0" w:color="auto"/>
        <w:right w:val="none" w:sz="0" w:space="0" w:color="auto"/>
      </w:divBdr>
    </w:div>
    <w:div w:id="1227303619">
      <w:bodyDiv w:val="1"/>
      <w:marLeft w:val="0"/>
      <w:marRight w:val="0"/>
      <w:marTop w:val="0"/>
      <w:marBottom w:val="0"/>
      <w:divBdr>
        <w:top w:val="none" w:sz="0" w:space="0" w:color="auto"/>
        <w:left w:val="none" w:sz="0" w:space="0" w:color="auto"/>
        <w:bottom w:val="none" w:sz="0" w:space="0" w:color="auto"/>
        <w:right w:val="none" w:sz="0" w:space="0" w:color="auto"/>
      </w:divBdr>
    </w:div>
    <w:div w:id="1357736837">
      <w:bodyDiv w:val="1"/>
      <w:marLeft w:val="0"/>
      <w:marRight w:val="0"/>
      <w:marTop w:val="0"/>
      <w:marBottom w:val="0"/>
      <w:divBdr>
        <w:top w:val="none" w:sz="0" w:space="0" w:color="auto"/>
        <w:left w:val="none" w:sz="0" w:space="0" w:color="auto"/>
        <w:bottom w:val="none" w:sz="0" w:space="0" w:color="auto"/>
        <w:right w:val="none" w:sz="0" w:space="0" w:color="auto"/>
      </w:divBdr>
    </w:div>
    <w:div w:id="1595934931">
      <w:bodyDiv w:val="1"/>
      <w:marLeft w:val="0"/>
      <w:marRight w:val="0"/>
      <w:marTop w:val="0"/>
      <w:marBottom w:val="0"/>
      <w:divBdr>
        <w:top w:val="none" w:sz="0" w:space="0" w:color="auto"/>
        <w:left w:val="none" w:sz="0" w:space="0" w:color="auto"/>
        <w:bottom w:val="none" w:sz="0" w:space="0" w:color="auto"/>
        <w:right w:val="none" w:sz="0" w:space="0" w:color="auto"/>
      </w:divBdr>
    </w:div>
    <w:div w:id="1652366768">
      <w:bodyDiv w:val="1"/>
      <w:marLeft w:val="0"/>
      <w:marRight w:val="0"/>
      <w:marTop w:val="0"/>
      <w:marBottom w:val="0"/>
      <w:divBdr>
        <w:top w:val="none" w:sz="0" w:space="0" w:color="auto"/>
        <w:left w:val="none" w:sz="0" w:space="0" w:color="auto"/>
        <w:bottom w:val="none" w:sz="0" w:space="0" w:color="auto"/>
        <w:right w:val="none" w:sz="0" w:space="0" w:color="auto"/>
      </w:divBdr>
    </w:div>
    <w:div w:id="1942642683">
      <w:bodyDiv w:val="1"/>
      <w:marLeft w:val="0"/>
      <w:marRight w:val="0"/>
      <w:marTop w:val="0"/>
      <w:marBottom w:val="0"/>
      <w:divBdr>
        <w:top w:val="none" w:sz="0" w:space="0" w:color="auto"/>
        <w:left w:val="none" w:sz="0" w:space="0" w:color="auto"/>
        <w:bottom w:val="none" w:sz="0" w:space="0" w:color="auto"/>
        <w:right w:val="none" w:sz="0" w:space="0" w:color="auto"/>
      </w:divBdr>
    </w:div>
    <w:div w:id="2147161395">
      <w:bodyDiv w:val="1"/>
      <w:marLeft w:val="0"/>
      <w:marRight w:val="0"/>
      <w:marTop w:val="0"/>
      <w:marBottom w:val="0"/>
      <w:divBdr>
        <w:top w:val="none" w:sz="0" w:space="0" w:color="auto"/>
        <w:left w:val="none" w:sz="0" w:space="0" w:color="auto"/>
        <w:bottom w:val="none" w:sz="0" w:space="0" w:color="auto"/>
        <w:right w:val="none" w:sz="0" w:space="0" w:color="auto"/>
      </w:divBdr>
    </w:div>
  </w:divs>
  <w:optimizeForBrowser/>
  <w:relyOnVML/>
  <w:allowPNG/>
</w:webSettings>
</file>

<file path=word/_rels/document.xml.rels><?xml version="1.0" encoding="UTF-8" standalone="yes"?>
<Relationships xmlns="http://schemas.openxmlformats.org/package/2006/relationships"><Relationship Id="rId13" Type="http://schemas.openxmlformats.org/officeDocument/2006/relationships/oleObject" Target="embeddings/oleObject1.bin"/><Relationship Id="rId18" Type="http://schemas.openxmlformats.org/officeDocument/2006/relationships/image" Target="media/image4.emf"/><Relationship Id="rId26" Type="http://schemas.openxmlformats.org/officeDocument/2006/relationships/image" Target="media/image9.emf"/><Relationship Id="rId39" Type="http://schemas.openxmlformats.org/officeDocument/2006/relationships/image" Target="media/image20.png"/><Relationship Id="rId21" Type="http://schemas.openxmlformats.org/officeDocument/2006/relationships/oleObject" Target="embeddings/oleObject5.bin"/><Relationship Id="rId34" Type="http://schemas.openxmlformats.org/officeDocument/2006/relationships/image" Target="media/image17.png"/><Relationship Id="rId42" Type="http://schemas.openxmlformats.org/officeDocument/2006/relationships/footer" Target="footer1.xml"/><Relationship Id="rId7" Type="http://schemas.openxmlformats.org/officeDocument/2006/relationships/settings" Target="settings.xml"/><Relationship Id="rId2" Type="http://schemas.openxmlformats.org/officeDocument/2006/relationships/customXml" Target="../customXml/item2.xml"/><Relationship Id="rId16" Type="http://schemas.openxmlformats.org/officeDocument/2006/relationships/image" Target="media/image3.emf"/><Relationship Id="rId29" Type="http://schemas.openxmlformats.org/officeDocument/2006/relationships/image" Target="media/image12.png"/><Relationship Id="rId1" Type="http://schemas.openxmlformats.org/officeDocument/2006/relationships/customXml" Target="../customXml/item1.xml"/><Relationship Id="rId6" Type="http://schemas.openxmlformats.org/officeDocument/2006/relationships/styles" Target="styles.xml"/><Relationship Id="rId11" Type="http://schemas.openxmlformats.org/officeDocument/2006/relationships/hyperlink" Target="https://www.sigmaaldrich.com/US/en/product/aldrich/697265" TargetMode="External"/><Relationship Id="rId24" Type="http://schemas.openxmlformats.org/officeDocument/2006/relationships/image" Target="media/image7.emf"/><Relationship Id="rId32" Type="http://schemas.openxmlformats.org/officeDocument/2006/relationships/image" Target="media/image15.png"/><Relationship Id="rId37" Type="http://schemas.openxmlformats.org/officeDocument/2006/relationships/oleObject" Target="embeddings/oleObject8.bin"/><Relationship Id="rId40" Type="http://schemas.openxmlformats.org/officeDocument/2006/relationships/image" Target="media/image21.emf"/><Relationship Id="rId45" Type="http://schemas.openxmlformats.org/officeDocument/2006/relationships/fontTable" Target="fontTable.xml"/><Relationship Id="rId5" Type="http://schemas.openxmlformats.org/officeDocument/2006/relationships/numbering" Target="numbering.xml"/><Relationship Id="rId15" Type="http://schemas.openxmlformats.org/officeDocument/2006/relationships/oleObject" Target="embeddings/oleObject2.bin"/><Relationship Id="rId23" Type="http://schemas.openxmlformats.org/officeDocument/2006/relationships/oleObject" Target="embeddings/oleObject6.bin"/><Relationship Id="rId28" Type="http://schemas.openxmlformats.org/officeDocument/2006/relationships/image" Target="media/image11.png"/><Relationship Id="rId36" Type="http://schemas.openxmlformats.org/officeDocument/2006/relationships/oleObject" Target="embeddings/oleObject7.bin"/><Relationship Id="rId10" Type="http://schemas.openxmlformats.org/officeDocument/2006/relationships/endnotes" Target="endnotes.xml"/><Relationship Id="rId19" Type="http://schemas.openxmlformats.org/officeDocument/2006/relationships/oleObject" Target="embeddings/oleObject4.bin"/><Relationship Id="rId31" Type="http://schemas.openxmlformats.org/officeDocument/2006/relationships/image" Target="media/image14.tiff"/><Relationship Id="rId44" Type="http://schemas.openxmlformats.org/officeDocument/2006/relationships/footer" Target="footer3.xml"/><Relationship Id="rId4" Type="http://schemas.openxmlformats.org/officeDocument/2006/relationships/customXml" Target="../customXml/item4.xml"/><Relationship Id="rId9" Type="http://schemas.openxmlformats.org/officeDocument/2006/relationships/footnotes" Target="footnotes.xml"/><Relationship Id="rId14" Type="http://schemas.openxmlformats.org/officeDocument/2006/relationships/image" Target="media/image2.emf"/><Relationship Id="rId22" Type="http://schemas.openxmlformats.org/officeDocument/2006/relationships/image" Target="media/image6.emf"/><Relationship Id="rId27" Type="http://schemas.openxmlformats.org/officeDocument/2006/relationships/image" Target="media/image10.png"/><Relationship Id="rId30" Type="http://schemas.openxmlformats.org/officeDocument/2006/relationships/image" Target="media/image13.tiff"/><Relationship Id="rId35" Type="http://schemas.openxmlformats.org/officeDocument/2006/relationships/image" Target="media/image18.emf"/><Relationship Id="rId43" Type="http://schemas.openxmlformats.org/officeDocument/2006/relationships/footer" Target="footer2.xml"/><Relationship Id="rId8" Type="http://schemas.openxmlformats.org/officeDocument/2006/relationships/webSettings" Target="webSettings.xml"/><Relationship Id="rId3" Type="http://schemas.openxmlformats.org/officeDocument/2006/relationships/customXml" Target="../customXml/item3.xml"/><Relationship Id="rId12" Type="http://schemas.openxmlformats.org/officeDocument/2006/relationships/image" Target="media/image1.emf"/><Relationship Id="rId17" Type="http://schemas.openxmlformats.org/officeDocument/2006/relationships/oleObject" Target="embeddings/oleObject3.bin"/><Relationship Id="rId25" Type="http://schemas.openxmlformats.org/officeDocument/2006/relationships/image" Target="media/image8.emf"/><Relationship Id="rId33" Type="http://schemas.openxmlformats.org/officeDocument/2006/relationships/image" Target="media/image16.emf"/><Relationship Id="rId38" Type="http://schemas.openxmlformats.org/officeDocument/2006/relationships/image" Target="media/image19.png"/><Relationship Id="rId46" Type="http://schemas.openxmlformats.org/officeDocument/2006/relationships/theme" Target="theme/theme1.xml"/><Relationship Id="rId20" Type="http://schemas.openxmlformats.org/officeDocument/2006/relationships/image" Target="media/image5.emf"/><Relationship Id="rId41" Type="http://schemas.openxmlformats.org/officeDocument/2006/relationships/image" Target="media/image22.emf"/></Relationships>
</file>

<file path=word/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acaf2055-88ef-4012-b21b-41b783009f6e"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97895A2966E09E4BB8F3D8DB1DE9D99F" ma:contentTypeVersion="18" ma:contentTypeDescription="Create a new document." ma:contentTypeScope="" ma:versionID="4ebba42164240f60ef3245f296faebb0">
  <xsd:schema xmlns:xsd="http://www.w3.org/2001/XMLSchema" xmlns:xs="http://www.w3.org/2001/XMLSchema" xmlns:p="http://schemas.microsoft.com/office/2006/metadata/properties" xmlns:ns3="acaf2055-88ef-4012-b21b-41b783009f6e" xmlns:ns4="8a917123-4296-42be-9579-1655f92262ad" targetNamespace="http://schemas.microsoft.com/office/2006/metadata/properties" ma:root="true" ma:fieldsID="4d51ec74d714aa6dc2defc0b897bcb17" ns3:_="" ns4:_="">
    <xsd:import namespace="acaf2055-88ef-4012-b21b-41b783009f6e"/>
    <xsd:import namespace="8a917123-4296-42be-9579-1655f92262ad"/>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AutoKeyPoints" minOccurs="0"/>
                <xsd:element ref="ns3:MediaServiceKeyPoints" minOccurs="0"/>
                <xsd:element ref="ns4:SharedWithUsers" minOccurs="0"/>
                <xsd:element ref="ns4:SharedWithDetails" minOccurs="0"/>
                <xsd:element ref="ns4:SharingHintHash" minOccurs="0"/>
                <xsd:element ref="ns3:MediaServiceOCR" minOccurs="0"/>
                <xsd:element ref="ns3:MediaLengthInSeconds" minOccurs="0"/>
                <xsd:element ref="ns3:_activity"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caf2055-88ef-4012-b21b-41b783009f6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OCR" ma:index="20" nillable="true" ma:displayName="Extracted Text" ma:internalName="MediaServiceOCR" ma:readOnly="true">
      <xsd:simpleType>
        <xsd:restriction base="dms:Note">
          <xsd:maxLength value="255"/>
        </xsd:restriction>
      </xsd:simpleType>
    </xsd:element>
    <xsd:element name="MediaLengthInSeconds" ma:index="21" nillable="true" ma:displayName="MediaLengthInSeconds" ma:hidden="true" ma:internalName="MediaLengthInSeconds" ma:readOnly="true">
      <xsd:simpleType>
        <xsd:restriction base="dms:Unknown"/>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a917123-4296-42be-9579-1655f92262ad"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b:Sources xmlns:b="http://schemas.openxmlformats.org/officeDocument/2006/bibliography" xmlns="http://schemas.openxmlformats.org/officeDocument/2006/bibliography" SelectedStyle="\APASixthEditionOfficeOnline.xsl" StyleName="APA" Version="6"/>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EB0F97B-83C1-4F16-8C9D-DDAD79E8DEFA}">
  <ds:schemaRefs>
    <ds:schemaRef ds:uri="http://schemas.microsoft.com/office/2006/metadata/properties"/>
    <ds:schemaRef ds:uri="http://schemas.microsoft.com/office/infopath/2007/PartnerControls"/>
    <ds:schemaRef ds:uri="acaf2055-88ef-4012-b21b-41b783009f6e"/>
  </ds:schemaRefs>
</ds:datastoreItem>
</file>

<file path=customXml/itemProps2.xml><?xml version="1.0" encoding="utf-8"?>
<ds:datastoreItem xmlns:ds="http://schemas.openxmlformats.org/officeDocument/2006/customXml" ds:itemID="{096F312B-52F9-4197-BE8A-6DF7F428363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caf2055-88ef-4012-b21b-41b783009f6e"/>
    <ds:schemaRef ds:uri="8a917123-4296-42be-9579-1655f92262a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D9A51E5-0921-4236-923A-849068D04FB8}">
  <ds:schemaRefs>
    <ds:schemaRef ds:uri="http://schemas.openxmlformats.org/officeDocument/2006/bibliography"/>
  </ds:schemaRefs>
</ds:datastoreItem>
</file>

<file path=customXml/itemProps4.xml><?xml version="1.0" encoding="utf-8"?>
<ds:datastoreItem xmlns:ds="http://schemas.openxmlformats.org/officeDocument/2006/customXml" ds:itemID="{CDCD6040-7767-4C28-BF9B-1E814D0C5C12}">
  <ds:schemaRefs>
    <ds:schemaRef ds:uri="http://schemas.microsoft.com/sharepoint/v3/contenttype/forms"/>
  </ds:schemaRefs>
</ds:datastoreItem>
</file>

<file path=docMetadata/LabelInfo.xml><?xml version="1.0" encoding="utf-8"?>
<clbl:labelList xmlns:clbl="http://schemas.microsoft.com/office/2020/mipLabelMetadata">
  <clbl:label id="{dfd184a1-5aee-4074-ab36-fe8fb7d2c4c5}" enabled="1" method="Privileged" siteId="{63982aff-fb6c-4c22-973b-70e4acfb63e6}" contentBits="2" removed="0"/>
</clbl:labelList>
</file>

<file path=docProps/app.xml><?xml version="1.0" encoding="utf-8"?>
<Properties xmlns="http://schemas.openxmlformats.org/officeDocument/2006/extended-properties" xmlns:vt="http://schemas.openxmlformats.org/officeDocument/2006/docPropsVTypes">
  <Template>Normal</Template>
  <TotalTime>23</TotalTime>
  <Pages>24</Pages>
  <Words>4570</Words>
  <Characters>26052</Characters>
  <Application>Microsoft Office Word</Application>
  <DocSecurity>0</DocSecurity>
  <Lines>217</Lines>
  <Paragraphs>61</Paragraphs>
  <ScaleCrop>false</ScaleCrop>
  <HeadingPairs>
    <vt:vector size="2" baseType="variant">
      <vt:variant>
        <vt:lpstr>Title</vt:lpstr>
      </vt:variant>
      <vt:variant>
        <vt:i4>1</vt:i4>
      </vt:variant>
    </vt:vector>
  </HeadingPairs>
  <TitlesOfParts>
    <vt:vector size="1" baseType="lpstr">
      <vt:lpstr/>
    </vt:vector>
  </TitlesOfParts>
  <Company/>
  <LinksUpToDate>false</LinksUpToDate>
  <CharactersWithSpaces>30561</CharactersWithSpaces>
  <SharedDoc>false</SharedDoc>
  <HLinks>
    <vt:vector size="12" baseType="variant">
      <vt:variant>
        <vt:i4>6881334</vt:i4>
      </vt:variant>
      <vt:variant>
        <vt:i4>3</vt:i4>
      </vt:variant>
      <vt:variant>
        <vt:i4>0</vt:i4>
      </vt:variant>
      <vt:variant>
        <vt:i4>5</vt:i4>
      </vt:variant>
      <vt:variant>
        <vt:lpwstr>https://www.sigmaaldrich.com/US/en/product/aablocksinc/aabh93de06e8?context=bbe</vt:lpwstr>
      </vt:variant>
      <vt:variant>
        <vt:lpwstr/>
      </vt:variant>
      <vt:variant>
        <vt:i4>6225948</vt:i4>
      </vt:variant>
      <vt:variant>
        <vt:i4>0</vt:i4>
      </vt:variant>
      <vt:variant>
        <vt:i4>0</vt:i4>
      </vt:variant>
      <vt:variant>
        <vt:i4>5</vt:i4>
      </vt:variant>
      <vt:variant>
        <vt:lpwstr>https://www.sigmaaldrich.com/US/en/product/aldrich/697265</vt:lpwstr>
      </vt:variant>
      <vt:variant>
        <vt:lpwstr/>
      </vt:variant>
    </vt:vector>
  </HLinks>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Konstantinos</dc:creator>
  <cp:keywords/>
  <dc:description/>
  <cp:lastModifiedBy>Lee, Hsiaoju</cp:lastModifiedBy>
  <cp:revision>25</cp:revision>
  <dcterms:created xsi:type="dcterms:W3CDTF">2026-06-15T19:19:00Z</dcterms:created>
  <dcterms:modified xsi:type="dcterms:W3CDTF">2026-06-15T19:42:00Z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ea66b2b-af80-48b6-873b-d341d3035cfa_Enabled">
    <vt:lpwstr>true</vt:lpwstr>
  </property>
  <property fmtid="{D5CDD505-2E9C-101B-9397-08002B2CF9AE}" pid="3" name="MSIP_Label_bea66b2b-af80-48b6-873b-d341d3035cfa_SetDate">
    <vt:lpwstr>2025-03-05T05:55:49Z</vt:lpwstr>
  </property>
  <property fmtid="{D5CDD505-2E9C-101B-9397-08002B2CF9AE}" pid="4" name="MSIP_Label_bea66b2b-af80-48b6-873b-d341d3035cfa_Method">
    <vt:lpwstr>Standard</vt:lpwstr>
  </property>
  <property fmtid="{D5CDD505-2E9C-101B-9397-08002B2CF9AE}" pid="5" name="MSIP_Label_bea66b2b-af80-48b6-873b-d341d3035cfa_Name">
    <vt:lpwstr>Proprietary</vt:lpwstr>
  </property>
  <property fmtid="{D5CDD505-2E9C-101B-9397-08002B2CF9AE}" pid="6" name="MSIP_Label_bea66b2b-af80-48b6-873b-d341d3035cfa_SiteId">
    <vt:lpwstr>63982aff-fb6c-4c22-973b-70e4acfb63e6</vt:lpwstr>
  </property>
  <property fmtid="{D5CDD505-2E9C-101B-9397-08002B2CF9AE}" pid="7" name="MSIP_Label_bea66b2b-af80-48b6-873b-d341d3035cfa_ActionId">
    <vt:lpwstr>7688b5c2-41e1-4c4e-8230-62f1b41ce3e6</vt:lpwstr>
  </property>
  <property fmtid="{D5CDD505-2E9C-101B-9397-08002B2CF9AE}" pid="8" name="MSIP_Label_bea66b2b-af80-48b6-873b-d341d3035cfa_ContentBits">
    <vt:lpwstr>0</vt:lpwstr>
  </property>
  <property fmtid="{D5CDD505-2E9C-101B-9397-08002B2CF9AE}" pid="9" name="MSIP_Label_bea66b2b-af80-48b6-873b-d341d3035cfa_Tag">
    <vt:lpwstr>10, 3, 0, 2</vt:lpwstr>
  </property>
  <property fmtid="{D5CDD505-2E9C-101B-9397-08002B2CF9AE}" pid="10" name="ContentTypeId">
    <vt:lpwstr>0x01010097895A2966E09E4BB8F3D8DB1DE9D99F</vt:lpwstr>
  </property>
  <property fmtid="{D5CDD505-2E9C-101B-9397-08002B2CF9AE}" pid="11" name="ClassificationContentMarkingFooterShapeIds">
    <vt:lpwstr>e422205,1212256a,40b1a7cf</vt:lpwstr>
  </property>
  <property fmtid="{D5CDD505-2E9C-101B-9397-08002B2CF9AE}" pid="12" name="ClassificationContentMarkingFooterFontProps">
    <vt:lpwstr>#ff0000,10,Aptos</vt:lpwstr>
  </property>
  <property fmtid="{D5CDD505-2E9C-101B-9397-08002B2CF9AE}" pid="13" name="ClassificationContentMarkingFooterText">
    <vt:lpwstr>Confidential </vt:lpwstr>
  </property>
</Properties>
</file>