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表格 3"/>
          <p:cNvGraphicFramePr/>
          <p:nvPr/>
        </p:nvGraphicFramePr>
        <p:xfrm>
          <a:off x="183515" y="329565"/>
          <a:ext cx="11774805" cy="6475095"/>
        </p:xfrm>
        <a:graphic>
          <a:graphicData uri="http://schemas.openxmlformats.org/drawingml/2006/table">
            <a:tbl>
              <a:tblPr/>
              <a:tblGrid>
                <a:gridCol w="1497330"/>
                <a:gridCol w="1367155"/>
                <a:gridCol w="1176020"/>
                <a:gridCol w="1585595"/>
                <a:gridCol w="1045210"/>
                <a:gridCol w="1541145"/>
                <a:gridCol w="1047115"/>
                <a:gridCol w="1468120"/>
                <a:gridCol w="1047115"/>
              </a:tblGrid>
              <a:tr h="253365">
                <a:tc>
                  <a:txBody>
                    <a:bodyPr/>
                    <a:p>
                      <a:pPr algn="ctr" fontAlgn="ctr"/>
                      <a:endParaRPr sz="8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p>
                      <a:pPr algn="ctr" fontAlgn="ctr"/>
                      <a:r>
                        <a:rPr lang="en-US" altLang="zh-CN" sz="8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All</a:t>
                      </a:r>
                      <a:br>
                        <a:rPr lang="en-US" altLang="zh-CN" sz="8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</a:br>
                      <a:r>
                        <a:rPr lang="en-US" altLang="zh-CN" sz="8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(N=1253)</a:t>
                      </a:r>
                      <a:endParaRPr lang="en-US" altLang="zh-CN" sz="8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/>
                      <a:endParaRPr sz="8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p>
                      <a:pPr algn="ctr" fontAlgn="ctr"/>
                      <a:r>
                        <a:rPr lang="en-US" altLang="zh-CN" sz="8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DR</a:t>
                      </a:r>
                      <a:br>
                        <a:rPr lang="en-US" altLang="zh-CN" sz="8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</a:br>
                      <a:r>
                        <a:rPr lang="en-US" altLang="zh-CN" sz="8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(N=175)</a:t>
                      </a:r>
                      <a:endParaRPr lang="en-US" altLang="zh-CN" sz="8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/>
                      <a:endParaRPr sz="8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1" i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χ2</a:t>
                      </a:r>
                      <a:endParaRPr lang="en-US" altLang="zh-CN" sz="800" b="1" i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1" i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p</a:t>
                      </a:r>
                      <a:endParaRPr lang="en-US" altLang="zh-CN" sz="800" b="1" i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31445">
                <a:tc>
                  <a:txBody>
                    <a:bodyPr/>
                    <a:p>
                      <a:pPr algn="l" fontAlgn="ctr"/>
                      <a:r>
                        <a:rPr lang="en-US" altLang="zh-CN" sz="8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Sex, n (%)</a:t>
                      </a:r>
                      <a:endParaRPr lang="en-US" altLang="zh-CN" sz="8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</a:tr>
              <a:tr h="131445">
                <a:tc>
                  <a:txBody>
                    <a:bodyPr/>
                    <a:p>
                      <a:pPr algn="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Male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1055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84.20%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147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13.93%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2"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0.006 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2"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0.938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31445">
                <a:tc>
                  <a:txBody>
                    <a:bodyPr/>
                    <a:p>
                      <a:pPr algn="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Female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198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15.80%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28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14.14%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</a:tr>
              <a:tr h="253365">
                <a:tc>
                  <a:txBody>
                    <a:bodyPr/>
                    <a:p>
                      <a:pPr algn="l" fontAlgn="ctr"/>
                      <a:r>
                        <a:rPr lang="en-US" altLang="zh-CN" sz="8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Age at diagnosis,</a:t>
                      </a:r>
                      <a:br>
                        <a:rPr lang="en-US" altLang="zh-CN" sz="8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</a:br>
                      <a:r>
                        <a:rPr lang="en-US" altLang="zh-CN" sz="8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Years, Median, (IQR)</a:t>
                      </a:r>
                      <a:endParaRPr lang="en-US" altLang="zh-CN" sz="8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42 (29, 56)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46 (30, 59)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31445">
                <a:tc>
                  <a:txBody>
                    <a:bodyPr/>
                    <a:p>
                      <a:pPr algn="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&lt; 20 years, n (%)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49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3.91%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6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12.24%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6"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13.298 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6"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0.021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31445">
                <a:tc>
                  <a:txBody>
                    <a:bodyPr/>
                    <a:p>
                      <a:pPr algn="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20-29 years, n (%)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289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23.06%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37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12.80%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</a:tcPr>
                </a:tc>
              </a:tr>
              <a:tr h="131445">
                <a:tc>
                  <a:txBody>
                    <a:bodyPr/>
                    <a:p>
                      <a:pPr algn="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30-39 years, n (%)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247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19.71%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32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12.96%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</a:tcPr>
                </a:tc>
              </a:tr>
              <a:tr h="131445">
                <a:tc>
                  <a:txBody>
                    <a:bodyPr/>
                    <a:p>
                      <a:pPr algn="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40-49 years, n (%)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188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15.00%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18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9.57%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</a:tcPr>
                </a:tc>
              </a:tr>
              <a:tr h="131445">
                <a:tc>
                  <a:txBody>
                    <a:bodyPr/>
                    <a:p>
                      <a:pPr algn="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50-59 years, n (%)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292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23.30%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41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14.04%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</a:tcPr>
                </a:tc>
              </a:tr>
              <a:tr h="131445">
                <a:tc>
                  <a:txBody>
                    <a:bodyPr/>
                    <a:p>
                      <a:pPr algn="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≥60 years,n (%)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188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15.00%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41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21.81%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</a:tr>
              <a:tr h="131445">
                <a:tc>
                  <a:txBody>
                    <a:bodyPr/>
                    <a:p>
                      <a:pPr algn="l" fontAlgn="ctr"/>
                      <a:r>
                        <a:rPr lang="en-US" altLang="zh-CN" sz="8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Marriage, n (%)</a:t>
                      </a:r>
                      <a:endParaRPr lang="en-US" altLang="zh-CN" sz="8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31445">
                <a:tc>
                  <a:txBody>
                    <a:bodyPr/>
                    <a:p>
                      <a:pPr algn="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Married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601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47.96%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97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16.14%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3"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4.630 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3"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0.084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31445">
                <a:tc>
                  <a:txBody>
                    <a:bodyPr/>
                    <a:p>
                      <a:pPr algn="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Single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650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51.88%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78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12.00%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</a:tcPr>
                </a:tc>
              </a:tr>
              <a:tr h="131445">
                <a:tc>
                  <a:txBody>
                    <a:bodyPr/>
                    <a:p>
                      <a:pPr algn="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Unknown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0.16%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0.00%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</a:tr>
              <a:tr h="131445">
                <a:tc>
                  <a:txBody>
                    <a:bodyPr/>
                    <a:p>
                      <a:pPr algn="l" fontAlgn="ctr"/>
                      <a:r>
                        <a:rPr lang="en-US" altLang="zh-CN" sz="8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Ethinics, n (%)</a:t>
                      </a:r>
                      <a:endParaRPr lang="en-US" altLang="zh-CN" sz="8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31445">
                <a:tc>
                  <a:txBody>
                    <a:bodyPr/>
                    <a:p>
                      <a:pPr algn="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Han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1235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98.56%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168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13.60%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2"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9.440 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2"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0.002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31445">
                <a:tc>
                  <a:txBody>
                    <a:bodyPr/>
                    <a:p>
                      <a:pPr algn="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Other/Unknown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18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1.44%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7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38.89%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</a:tr>
              <a:tr h="187325">
                <a:tc>
                  <a:txBody>
                    <a:bodyPr/>
                    <a:p>
                      <a:pPr algn="l" fontAlgn="ctr"/>
                      <a:r>
                        <a:rPr lang="en-US" altLang="zh-CN" sz="8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Transmission category, n (%)</a:t>
                      </a:r>
                      <a:endParaRPr lang="en-US" altLang="zh-CN" sz="8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31445">
                <a:tc>
                  <a:txBody>
                    <a:bodyPr/>
                    <a:p>
                      <a:pPr algn="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HSX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681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54.35%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106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15.57%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3"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3.295 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3"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0.193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31445">
                <a:tc>
                  <a:txBody>
                    <a:bodyPr/>
                    <a:p>
                      <a:pPr algn="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MSM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544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43.42%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65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11.95%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</a:tcPr>
                </a:tc>
              </a:tr>
              <a:tr h="131445">
                <a:tc>
                  <a:txBody>
                    <a:bodyPr/>
                    <a:p>
                      <a:pPr algn="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Other/Unknown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28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2.23%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4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14.29%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</a:tr>
              <a:tr h="131445">
                <a:tc>
                  <a:txBody>
                    <a:bodyPr/>
                    <a:p>
                      <a:pPr algn="l" fontAlgn="ctr"/>
                      <a:r>
                        <a:rPr lang="en-US" altLang="zh-CN" sz="8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Occupation, n  (%)</a:t>
                      </a:r>
                      <a:endParaRPr lang="en-US" altLang="zh-CN" sz="8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31445">
                <a:tc>
                  <a:txBody>
                    <a:bodyPr/>
                    <a:p>
                      <a:pPr algn="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Workers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1021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81.48%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134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13.12%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4"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4.505 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4"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0.188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31445">
                <a:tc>
                  <a:txBody>
                    <a:bodyPr/>
                    <a:p>
                      <a:pPr algn="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Non-workers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156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12.45%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29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18.59%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</a:tcPr>
                </a:tc>
              </a:tr>
              <a:tr h="131445">
                <a:tc>
                  <a:txBody>
                    <a:bodyPr/>
                    <a:p>
                      <a:pPr algn="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Students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72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5.75%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11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15.28%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</a:tcPr>
                </a:tc>
              </a:tr>
              <a:tr h="131445">
                <a:tc>
                  <a:txBody>
                    <a:bodyPr/>
                    <a:p>
                      <a:pPr algn="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Unknown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4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0.32%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25.00%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</a:tr>
              <a:tr h="131445">
                <a:tc>
                  <a:txBody>
                    <a:bodyPr/>
                    <a:p>
                      <a:pPr algn="l" fontAlgn="ctr"/>
                      <a:r>
                        <a:rPr lang="en-US" altLang="zh-CN" sz="8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Education, n (%)</a:t>
                      </a:r>
                      <a:endParaRPr lang="en-US" altLang="zh-CN" sz="8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31445">
                <a:tc>
                  <a:txBody>
                    <a:bodyPr/>
                    <a:p>
                      <a:pPr algn="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College below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884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70.55%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127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14.37%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4"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12.274 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4"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0.005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31445">
                <a:tc>
                  <a:txBody>
                    <a:bodyPr/>
                    <a:p>
                      <a:pPr algn="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College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190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15.16%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36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18.95%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</a:tcPr>
                </a:tc>
              </a:tr>
              <a:tr h="131445">
                <a:tc>
                  <a:txBody>
                    <a:bodyPr/>
                    <a:p>
                      <a:pPr algn="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Bachelor and above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175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13.97%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12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6.86%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</a:tcPr>
                </a:tc>
              </a:tr>
              <a:tr h="131445">
                <a:tc>
                  <a:txBody>
                    <a:bodyPr/>
                    <a:p>
                      <a:pPr algn="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Unknown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4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0.32%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0.00%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</a:tr>
              <a:tr h="261620">
                <a:tc>
                  <a:txBody>
                    <a:bodyPr/>
                    <a:p>
                      <a:pPr algn="l" fontAlgn="ctr"/>
                      <a:r>
                        <a:rPr lang="en-US" altLang="zh-CN" sz="8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Post-treatment CD4+ T cell count (cells/μl), n (%)</a:t>
                      </a:r>
                      <a:endParaRPr lang="en-US" altLang="zh-CN" sz="8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31445">
                <a:tc>
                  <a:txBody>
                    <a:bodyPr/>
                    <a:p>
                      <a:pPr algn="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CD4+, median (IQR)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191(57.50/322.75)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177 (57.00/288.75)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31445">
                <a:tc>
                  <a:txBody>
                    <a:bodyPr/>
                    <a:p>
                      <a:pPr algn="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&lt; 200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572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45.65%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86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15.03%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5"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4.037 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5"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0.401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31445">
                <a:tc>
                  <a:txBody>
                    <a:bodyPr/>
                    <a:p>
                      <a:pPr algn="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200-350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298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23.78%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41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13.76%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</a:tcPr>
                </a:tc>
              </a:tr>
              <a:tr h="131445">
                <a:tc>
                  <a:txBody>
                    <a:bodyPr/>
                    <a:p>
                      <a:pPr algn="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351-500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147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11.73%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13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8.84%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</a:tcPr>
                </a:tc>
              </a:tr>
              <a:tr h="131445">
                <a:tc>
                  <a:txBody>
                    <a:bodyPr/>
                    <a:p>
                      <a:pPr algn="r" fontAlgn="ctr"/>
                      <a:r>
                        <a:rPr lang="zh-CN" altLang="en-US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＞</a:t>
                      </a:r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500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75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5.99%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12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16.00%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</a:tcPr>
                </a:tc>
              </a:tr>
              <a:tr h="131445">
                <a:tc>
                  <a:txBody>
                    <a:bodyPr/>
                    <a:p>
                      <a:pPr algn="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unknown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161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12.85%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23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14.29%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</a:tr>
              <a:tr h="261620">
                <a:tc>
                  <a:txBody>
                    <a:bodyPr/>
                    <a:p>
                      <a:pPr algn="l" fontAlgn="ctr"/>
                      <a:r>
                        <a:rPr lang="en-US" altLang="zh-CN" sz="8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Post-treatment HIV viral load (copies/ml plasma)</a:t>
                      </a:r>
                      <a:r>
                        <a:rPr lang="zh-CN" altLang="en-US" sz="8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，</a:t>
                      </a:r>
                      <a:r>
                        <a:rPr lang="en-US" altLang="zh-CN" sz="800" b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sym typeface="+mn-ea"/>
                        </a:rPr>
                        <a:t>n (%)</a:t>
                      </a:r>
                      <a:endParaRPr lang="zh-CN" altLang="en-US" sz="800" b="1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31445">
                <a:tc>
                  <a:txBody>
                    <a:bodyPr/>
                    <a:p>
                      <a:pPr algn="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VL, median (IQR)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81604.00 (18832.00/317176.00)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61967.00 (18281.50/343345.00)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31445">
                <a:tc>
                  <a:txBody>
                    <a:bodyPr/>
                    <a:p>
                      <a:pPr algn="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&lt;3 log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30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2.39%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7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23.33%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4"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4.380 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rowSpan="4"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0.223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131445">
                <a:tc>
                  <a:txBody>
                    <a:bodyPr/>
                    <a:p>
                      <a:pPr algn="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3-5 log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543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43.34%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83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15.29%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</a:tcPr>
                </a:tc>
              </a:tr>
              <a:tr h="131445">
                <a:tc>
                  <a:txBody>
                    <a:bodyPr/>
                    <a:p>
                      <a:pPr algn="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Cambria Math" panose="02040503050406030204"/>
                          <a:ea typeface="Cambria Math" panose="02040503050406030204"/>
                        </a:rPr>
                        <a:t>&gt;5 log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Cambria Math" panose="02040503050406030204"/>
                        <a:ea typeface="Cambria Math" panose="020405030504060302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490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39.11%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63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12.86%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</a:tcPr>
                </a:tc>
              </a:tr>
              <a:tr h="131445">
                <a:tc>
                  <a:txBody>
                    <a:bodyPr/>
                    <a:p>
                      <a:pPr algn="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unknown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190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15.16%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22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11.58%</a:t>
                      </a:r>
                      <a:endParaRPr lang="en-US" altLang="zh-CN"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2110740" y="62865"/>
            <a:ext cx="9099550" cy="33718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1600" b="1">
                <a:solidFill>
                  <a:srgbClr val="000000"/>
                </a:solidFill>
                <a:latin typeface="Times New Roman" panose="02020603050405020304" charset="0"/>
                <a:ea typeface="FSMe-Bold"/>
                <a:cs typeface="Times New Roman" panose="02020603050405020304" charset="0"/>
              </a:rPr>
              <a:t>Table 1.  </a:t>
            </a:r>
            <a:r>
              <a:rPr lang="en-US" altLang="zh-CN" sz="1600">
                <a:solidFill>
                  <a:srgbClr val="000000"/>
                </a:solidFill>
                <a:latin typeface="Times New Roman" panose="02020603050405020304" charset="0"/>
                <a:ea typeface="FSMe-Bold"/>
                <a:cs typeface="Times New Roman" panose="02020603050405020304" charset="0"/>
              </a:rPr>
              <a:t>Demographic and clinical characteristics of newly diagnosed PLWH in Henan Province, 2025</a:t>
            </a:r>
            <a:endParaRPr lang="en-US" altLang="zh-CN" sz="1600">
              <a:solidFill>
                <a:srgbClr val="000000"/>
              </a:solidFill>
              <a:latin typeface="Times New Roman" panose="02020603050405020304" charset="0"/>
              <a:ea typeface="FSMe-Bold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174750" y="2521585"/>
            <a:ext cx="9965055" cy="82994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1600">
                <a:solidFill>
                  <a:srgbClr val="000000"/>
                </a:solidFill>
                <a:latin typeface="Times New Roman" panose="02020603050405020304" charset="0"/>
                <a:ea typeface="FSMe-Light"/>
                <a:cs typeface="Times New Roman" panose="02020603050405020304" charset="0"/>
              </a:rPr>
              <a:t>Notes: Data are presented as </a:t>
            </a:r>
            <a:r>
              <a:rPr lang="en-US" altLang="zh-CN" sz="1600" i="1">
                <a:solidFill>
                  <a:srgbClr val="000000"/>
                </a:solidFill>
                <a:latin typeface="Times New Roman" panose="02020603050405020304" charset="0"/>
                <a:ea typeface="FSMe-LightItalic"/>
                <a:cs typeface="Times New Roman" panose="02020603050405020304" charset="0"/>
              </a:rPr>
              <a:t>n </a:t>
            </a:r>
            <a:r>
              <a:rPr lang="en-US" altLang="zh-CN" sz="1600">
                <a:solidFill>
                  <a:srgbClr val="000000"/>
                </a:solidFill>
                <a:latin typeface="Times New Roman" panose="02020603050405020304" charset="0"/>
                <a:ea typeface="FSMe-Light"/>
                <a:cs typeface="Times New Roman" panose="02020603050405020304" charset="0"/>
              </a:rPr>
              <a:t>(%) or median (IQR); IQR, interquartile range; significance for differences was measured using Chi-squared test, Fisher’s exact test, or Kruskal–Wallis test. HSX, heterosexual orientation; MSM, men who have sex with men; DR, drug-resistance.</a:t>
            </a:r>
            <a:endParaRPr lang="en-US" altLang="zh-CN" sz="1600">
              <a:solidFill>
                <a:srgbClr val="000000"/>
              </a:solidFill>
              <a:latin typeface="Times New Roman" panose="02020603050405020304" charset="0"/>
              <a:ea typeface="FSMe-Light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表格 3"/>
          <p:cNvGraphicFramePr/>
          <p:nvPr/>
        </p:nvGraphicFramePr>
        <p:xfrm>
          <a:off x="2237105" y="1995488"/>
          <a:ext cx="7717790" cy="4933950"/>
        </p:xfrm>
        <a:graphic>
          <a:graphicData uri="http://schemas.openxmlformats.org/drawingml/2006/table">
            <a:tbl>
              <a:tblPr/>
              <a:tblGrid>
                <a:gridCol w="981710"/>
                <a:gridCol w="895350"/>
                <a:gridCol w="772160"/>
                <a:gridCol w="1038860"/>
                <a:gridCol w="685800"/>
                <a:gridCol w="1009650"/>
                <a:gridCol w="685800"/>
                <a:gridCol w="962660"/>
                <a:gridCol w="685800"/>
              </a:tblGrid>
              <a:tr h="200025">
                <a:tc rowSpan="3">
                  <a:txBody>
                    <a:bodyPr/>
                    <a:p>
                      <a:pPr algn="ctr" fontAlgn="ctr"/>
                      <a:r>
                        <a:rPr lang="en-US" altLang="zh-CN" sz="12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Subtype</a:t>
                      </a:r>
                      <a:endParaRPr lang="en-US" altLang="zh-CN" sz="12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gridSpan="8">
                  <a:txBody>
                    <a:bodyPr/>
                    <a:p>
                      <a:pPr algn="ctr" fontAlgn="ctr"/>
                      <a:r>
                        <a:rPr lang="en-US" altLang="zh-CN" sz="12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Total</a:t>
                      </a:r>
                      <a:endParaRPr lang="en-US" altLang="zh-CN" sz="12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 vMerge="1"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gridSpan="2">
                  <a:txBody>
                    <a:bodyPr/>
                    <a:p>
                      <a:pPr algn="ctr" fontAlgn="ctr"/>
                      <a:r>
                        <a:rPr lang="en-US" altLang="zh-CN" sz="12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Patients</a:t>
                      </a:r>
                      <a:endParaRPr lang="en-US" altLang="zh-CN" sz="12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p>
                      <a:pPr algn="ctr" fontAlgn="ctr"/>
                      <a:r>
                        <a:rPr lang="en-US" altLang="zh-CN" sz="12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DR</a:t>
                      </a:r>
                      <a:endParaRPr lang="en-US" altLang="zh-CN" sz="12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rowSpan="2">
                  <a:txBody>
                    <a:bodyPr/>
                    <a:p>
                      <a:pPr algn="ctr" fontAlgn="ctr"/>
                      <a:r>
                        <a:rPr lang="en-US" altLang="zh-CN" sz="1200" b="1" i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χ</a:t>
                      </a:r>
                      <a:r>
                        <a:rPr lang="en-US" altLang="zh-CN" sz="1200" b="1" i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</a:t>
                      </a:r>
                      <a:endParaRPr lang="en-US" altLang="zh-CN" sz="1200" b="1" i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p>
                      <a:pPr algn="ctr" fontAlgn="ctr"/>
                      <a:r>
                        <a:rPr lang="en-US" altLang="zh-CN" sz="1200" b="1" i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p</a:t>
                      </a:r>
                      <a:endParaRPr lang="en-US" altLang="zh-CN" sz="1200" b="1" i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0025">
                <a:tc vMerge="1">
                  <a:tcPr>
                    <a:lnL>
                      <a:noFill/>
                    </a:lnL>
                    <a:lnR>
                      <a:noFill/>
                    </a:ln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n</a:t>
                      </a:r>
                      <a:endParaRPr lang="en-US" altLang="zh-CN" sz="12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r>
                        <a:rPr lang="en-US" altLang="zh-CN" sz="12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%</a:t>
                      </a:r>
                      <a:endParaRPr lang="en-US" altLang="zh-CN" sz="12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n</a:t>
                      </a:r>
                      <a:endParaRPr lang="en-US" altLang="zh-CN" sz="12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r>
                        <a:rPr lang="en-US" altLang="zh-CN" sz="12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%</a:t>
                      </a:r>
                      <a:endParaRPr lang="en-US" altLang="zh-CN" sz="12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95275"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CRF07_BC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584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46.61%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71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12.16%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rowSpan="8"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17.549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rowSpan="8"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0.007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5275"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CRF01_AE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320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25.54%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35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10.94%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</a:tcPr>
                </a:tc>
              </a:tr>
              <a:tr h="295275"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B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218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17.40%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42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19.27%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</a:tcPr>
                </a:tc>
              </a:tr>
              <a:tr h="295275"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CRF55_01B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61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4.87%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16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26.23%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</a:tcPr>
                </a:tc>
              </a:tr>
              <a:tr h="295275"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CRF08_BC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28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2.23%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5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17.86%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</a:tcPr>
                </a:tc>
              </a:tr>
              <a:tr h="295275"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C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16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1.28%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18.75%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</a:tcPr>
                </a:tc>
              </a:tr>
              <a:tr h="295275"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Others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26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2.08%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11.54%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</a:tcPr>
                </a:tc>
              </a:tr>
              <a:tr h="200025"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Total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1253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100.00%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175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13.97%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391795" y="1442720"/>
            <a:ext cx="10851515" cy="33718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1600" b="1">
                <a:solidFill>
                  <a:srgbClr val="000000"/>
                </a:solidFill>
                <a:latin typeface="Times New Roman" panose="02020603050405020304" charset="0"/>
                <a:ea typeface="FSMe-Bold"/>
                <a:cs typeface="Times New Roman" panose="02020603050405020304" charset="0"/>
              </a:rPr>
              <a:t>Table 2. </a:t>
            </a:r>
            <a:r>
              <a:rPr lang="en-US" altLang="zh-CN" sz="1600">
                <a:solidFill>
                  <a:srgbClr val="000000"/>
                </a:solidFill>
                <a:latin typeface="Times New Roman" panose="02020603050405020304" charset="0"/>
                <a:ea typeface="FSMe-Bold"/>
                <a:cs typeface="Times New Roman" panose="02020603050405020304" charset="0"/>
              </a:rPr>
              <a:t>Subtype distribution and prevalence of drug resistance among newly diagnosed PLWH in Henan Province, 2025</a:t>
            </a:r>
            <a:endParaRPr lang="en-US" altLang="zh-CN" sz="1600">
              <a:solidFill>
                <a:srgbClr val="000000"/>
              </a:solidFill>
              <a:latin typeface="Times New Roman" panose="02020603050405020304" charset="0"/>
              <a:ea typeface="FSMe-Bold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11555" y="5173980"/>
            <a:ext cx="9883140" cy="82994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16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Notes: </a:t>
            </a:r>
            <a:r>
              <a:rPr lang="en-US" altLang="zh-CN" sz="1600">
                <a:solidFill>
                  <a:srgbClr val="000000"/>
                </a:solidFill>
                <a:latin typeface="Times New Roman" panose="02020603050405020304" charset="0"/>
                <a:ea typeface="FSMe-Light"/>
                <a:cs typeface="Times New Roman" panose="02020603050405020304" charset="0"/>
              </a:rPr>
              <a:t>Univariate logistic regression analysis was performed. CRF, circulating recombinant forms; DR, drug. Others, other subtypes, including  CRF52_01B, CRF59_01B, CRF67_01B, CRF68_01B, CRF85_BC, CRF33_01B, CRF02_AG and H.</a:t>
            </a:r>
            <a:endParaRPr lang="en-US" altLang="zh-CN" sz="1600">
              <a:solidFill>
                <a:srgbClr val="000000"/>
              </a:solidFill>
              <a:latin typeface="Times New Roman" panose="02020603050405020304" charset="0"/>
              <a:ea typeface="FSMe-Light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755015" y="643255"/>
            <a:ext cx="11005185" cy="33718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1600" b="1">
                <a:solidFill>
                  <a:srgbClr val="000000"/>
                </a:solidFill>
                <a:latin typeface="Times New Roman" panose="02020603050405020304" charset="0"/>
                <a:ea typeface="FSMe-Bold"/>
                <a:cs typeface="Times New Roman" panose="02020603050405020304" charset="0"/>
              </a:rPr>
              <a:t>Table 3. </a:t>
            </a:r>
            <a:r>
              <a:rPr lang="en-US" altLang="zh-CN" sz="1600">
                <a:solidFill>
                  <a:srgbClr val="000000"/>
                </a:solidFill>
                <a:latin typeface="Times New Roman" panose="02020603050405020304" charset="0"/>
                <a:ea typeface="FSMe-Light"/>
                <a:cs typeface="Times New Roman" panose="02020603050405020304" charset="0"/>
              </a:rPr>
              <a:t> Prevalence of drug class-specific resistance mutations (DRMs) in newly diagnosed PLWH in Henan Province, 2025</a:t>
            </a:r>
            <a:endParaRPr lang="en-US" altLang="zh-CN" sz="1600">
              <a:solidFill>
                <a:srgbClr val="000000"/>
              </a:solidFill>
              <a:latin typeface="Times New Roman" panose="02020603050405020304" charset="0"/>
              <a:ea typeface="FSMe-Light"/>
              <a:cs typeface="Times New Roman" panose="02020603050405020304" charset="0"/>
            </a:endParaRPr>
          </a:p>
        </p:txBody>
      </p:sp>
      <p:graphicFrame>
        <p:nvGraphicFramePr>
          <p:cNvPr id="3" name="表格 2"/>
          <p:cNvGraphicFramePr/>
          <p:nvPr>
            <p:custDataLst>
              <p:tags r:id="rId1"/>
            </p:custDataLst>
          </p:nvPr>
        </p:nvGraphicFramePr>
        <p:xfrm>
          <a:off x="711835" y="1074420"/>
          <a:ext cx="10820400" cy="4965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0740"/>
                <a:gridCol w="601980"/>
                <a:gridCol w="721360"/>
                <a:gridCol w="561340"/>
                <a:gridCol w="881380"/>
                <a:gridCol w="721360"/>
                <a:gridCol w="721360"/>
                <a:gridCol w="721360"/>
                <a:gridCol w="721360"/>
                <a:gridCol w="721360"/>
                <a:gridCol w="721360"/>
                <a:gridCol w="721360"/>
                <a:gridCol w="721360"/>
                <a:gridCol w="721360"/>
                <a:gridCol w="721360"/>
              </a:tblGrid>
              <a:tr h="46101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DRM</a:t>
                      </a:r>
                      <a:endParaRPr lang="en-US" altLang="zh-CN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zh-CN" sz="12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NRTI</a:t>
                      </a:r>
                      <a:endParaRPr lang="en-US" altLang="zh-CN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N</a:t>
                      </a:r>
                      <a:endParaRPr lang="en-US" altLang="zh-CN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%</a:t>
                      </a:r>
                      <a:endParaRPr lang="en-US" altLang="zh-CN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DRM</a:t>
                      </a:r>
                      <a:endParaRPr lang="en-US" altLang="zh-CN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zh-CN" sz="12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NNRTI</a:t>
                      </a:r>
                      <a:endParaRPr lang="en-US" altLang="zh-CN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N</a:t>
                      </a:r>
                      <a:endParaRPr lang="en-US" altLang="zh-CN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%</a:t>
                      </a:r>
                      <a:endParaRPr lang="en-US" altLang="zh-CN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DRM</a:t>
                      </a:r>
                      <a:endParaRPr lang="en-US" altLang="zh-CN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zh-CN" sz="12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PI</a:t>
                      </a:r>
                      <a:endParaRPr lang="en-US" altLang="zh-CN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N</a:t>
                      </a:r>
                      <a:endParaRPr lang="en-US" altLang="zh-CN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%</a:t>
                      </a:r>
                      <a:endParaRPr lang="en-US" altLang="zh-CN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DRM</a:t>
                      </a:r>
                      <a:endParaRPr lang="en-US" altLang="zh-CN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zh-CN" sz="12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INSTI</a:t>
                      </a:r>
                      <a:endParaRPr lang="en-US" altLang="zh-CN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N</a:t>
                      </a:r>
                      <a:endParaRPr lang="en-US" altLang="zh-CN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%</a:t>
                      </a:r>
                      <a:endParaRPr lang="en-US" altLang="zh-CN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860"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M41ML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0.24</a:t>
                      </a:r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>
                        <a:buNone/>
                      </a:pP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A98G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7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0.56</a:t>
                      </a:r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>
                        <a:buNone/>
                      </a:pP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M46I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10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0.80</a:t>
                      </a:r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>
                        <a:buNone/>
                      </a:pP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E138K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0.08</a:t>
                      </a:r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K65REN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0.24</a:t>
                      </a:r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>
                        <a:buNone/>
                      </a:pP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L100I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0.08</a:t>
                      </a:r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>
                        <a:buNone/>
                      </a:pP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I47A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0.08</a:t>
                      </a:r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>
                        <a:buNone/>
                      </a:pP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G163K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0.16</a:t>
                      </a:r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D67NDGT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0.08</a:t>
                      </a:r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>
                        <a:buNone/>
                      </a:pP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K101EHP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6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0.48</a:t>
                      </a:r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>
                        <a:buNone/>
                      </a:pP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Q58E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37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2.95</a:t>
                      </a:r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>
                        <a:buNone/>
                      </a:pP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T122N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0.08</a:t>
                      </a:r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495"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S68G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55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4.39</a:t>
                      </a:r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>
                        <a:buNone/>
                      </a:pP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K103SKN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54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4.31</a:t>
                      </a:r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>
                        <a:buNone/>
                      </a:pP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Any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48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3.83</a:t>
                      </a:r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>
                        <a:buNone/>
                      </a:pP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Any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4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0.32</a:t>
                      </a:r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7345"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K70ETRQG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5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0.40</a:t>
                      </a:r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>
                        <a:buNone/>
                      </a:pP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V106MA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0.16</a:t>
                      </a:r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Y115F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0.08</a:t>
                      </a:r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>
                        <a:buNone/>
                      </a:pP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V108I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5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0.40</a:t>
                      </a:r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8615"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M184VI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9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0.72</a:t>
                      </a:r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>
                        <a:buNone/>
                      </a:pP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E138QAGK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24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1.92</a:t>
                      </a:r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7345"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T215ANYFC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0.24</a:t>
                      </a:r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>
                        <a:buNone/>
                      </a:pP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V179DEIF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8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0.64</a:t>
                      </a:r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Any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70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5.59</a:t>
                      </a:r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>
                        <a:buNone/>
                      </a:pP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Y181CVI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7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0.56</a:t>
                      </a:r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798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>
                        <a:buNone/>
                      </a:pP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Y188HLCF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0.24</a:t>
                      </a:r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7345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>
                        <a:buNone/>
                      </a:pP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G190GACQS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11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0.88</a:t>
                      </a:r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86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>
                        <a:buNone/>
                      </a:pP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H221Y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6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0.48</a:t>
                      </a:r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86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>
                        <a:buNone/>
                      </a:pP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P225H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6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0.48</a:t>
                      </a:r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86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>
                        <a:buNone/>
                      </a:pP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F227L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0.08</a:t>
                      </a:r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>
                        <a:buNone/>
                      </a:pP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Any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112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8.94</a:t>
                      </a:r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 b="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851*390"/>
  <p:tag name="TABLE_ENDDRAG_RECT" val="56*84*851*391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3364</Words>
  <Application>WPS 演示</Application>
  <PresentationFormat>宽屏</PresentationFormat>
  <Paragraphs>908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8" baseType="lpstr">
      <vt:lpstr>Arial</vt:lpstr>
      <vt:lpstr>宋体</vt:lpstr>
      <vt:lpstr>Wingdings</vt:lpstr>
      <vt:lpstr>Times New Roman</vt:lpstr>
      <vt:lpstr>Cambria Math</vt:lpstr>
      <vt:lpstr>Times New Roman</vt:lpstr>
      <vt:lpstr>FSMe-Bold</vt:lpstr>
      <vt:lpstr>Segoe Print</vt:lpstr>
      <vt:lpstr>FSMe-Light</vt:lpstr>
      <vt:lpstr>FSMe-LightItalic</vt:lpstr>
      <vt:lpstr>微软雅黑</vt:lpstr>
      <vt:lpstr>Arial Unicode MS</vt:lpstr>
      <vt:lpstr>Calibri</vt:lpstr>
      <vt:lpstr>WPS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焱</cp:lastModifiedBy>
  <cp:revision>36</cp:revision>
  <dcterms:created xsi:type="dcterms:W3CDTF">2023-08-09T12:44:00Z</dcterms:created>
  <dcterms:modified xsi:type="dcterms:W3CDTF">2026-06-16T00:42:28Z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773B9DB1DFA2470CA5032D8A3D9873EE_12</vt:lpwstr>
  </property>
</Properties>
</file>