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79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-349624" y="-25895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bg-BG" sz="2400" dirty="0" err="1">
                <a:solidFill>
                  <a:schemeClr val="bg1"/>
                </a:solidFill>
              </a:rPr>
              <a:t>Risk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Factors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for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Kidney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Impairment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in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Pediatric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Nephrolithiasis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and</a:t>
            </a:r>
            <a:r>
              <a:rPr lang="bg-BG" sz="2400" dirty="0">
                <a:solidFill>
                  <a:schemeClr val="bg1"/>
                </a:solidFill>
              </a:rPr>
              <a:t> </a:t>
            </a:r>
            <a:r>
              <a:rPr lang="bg-BG" sz="2400" dirty="0" err="1">
                <a:solidFill>
                  <a:schemeClr val="bg1"/>
                </a:solidFill>
              </a:rPr>
              <a:t>Nephrocalcinosi</a:t>
            </a:r>
            <a:r>
              <a:rPr lang="en-US" sz="24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5015" y="1180058"/>
            <a:ext cx="1216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identify predictors of renal impairment in children with nephrolithiasis and nephrocalcinosis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954" y="1677150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  <a:r>
              <a:rPr lang="en-GB" dirty="0" err="1">
                <a:solidFill>
                  <a:srgbClr val="00437A"/>
                </a:solidFill>
              </a:rPr>
              <a:t>Ambispective</a:t>
            </a:r>
            <a:r>
              <a:rPr lang="en-GB" dirty="0">
                <a:solidFill>
                  <a:srgbClr val="00437A"/>
                </a:solidFill>
              </a:rPr>
              <a:t> single </a:t>
            </a:r>
            <a:r>
              <a:rPr lang="en-GB" dirty="0" err="1">
                <a:solidFill>
                  <a:srgbClr val="00437A"/>
                </a:solidFill>
              </a:rPr>
              <a:t>center</a:t>
            </a:r>
            <a:r>
              <a:rPr lang="en-GB" dirty="0">
                <a:solidFill>
                  <a:srgbClr val="00437A"/>
                </a:solidFill>
              </a:rPr>
              <a:t> cohort study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Mihneva G.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719172"/>
            <a:ext cx="731529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Kidney injury in pediatric nephrolithiasis and nephrocalcinosis is primarily driven by genetic and metabolic factors (hypercalciuria, hyperoxaluria). Nephrocalcinosis identifies high-risk patients. Early risk stratification may improve long-term renal outcomes.</a:t>
            </a:r>
          </a:p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-----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A2367-4C1F-DF61-526E-3B5E7804B265}"/>
              </a:ext>
            </a:extLst>
          </p:cNvPr>
          <p:cNvSpPr txBox="1"/>
          <p:nvPr/>
        </p:nvSpPr>
        <p:spPr>
          <a:xfrm>
            <a:off x="8869309" y="1728389"/>
            <a:ext cx="32246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/>
              <a:t>Presence of a </a:t>
            </a:r>
            <a:r>
              <a:rPr lang="en-US" sz="1600" i="1" dirty="0"/>
              <a:t>Genetic mutation - </a:t>
            </a:r>
            <a:r>
              <a:rPr lang="en-US" sz="1600" dirty="0"/>
              <a:t>46-fold increased risk of kidney impairment</a:t>
            </a:r>
          </a:p>
          <a:p>
            <a:pPr lvl="0"/>
            <a:endParaRPr lang="en-US" sz="1600" i="1" dirty="0"/>
          </a:p>
          <a:p>
            <a:pPr lvl="0"/>
            <a:r>
              <a:rPr lang="en-US" sz="1600" i="1" dirty="0"/>
              <a:t>Nephrocalcinosis</a:t>
            </a:r>
            <a:r>
              <a:rPr lang="en-US" sz="1600" dirty="0"/>
              <a:t> was the second strongest predictor, - 11-fold increased risk,</a:t>
            </a:r>
          </a:p>
          <a:p>
            <a:pPr lvl="0"/>
            <a:endParaRPr lang="en-US" sz="1600" i="1" dirty="0"/>
          </a:p>
          <a:p>
            <a:pPr lvl="0"/>
            <a:r>
              <a:rPr lang="en-US" sz="1600" i="1" dirty="0"/>
              <a:t>Hypercalciuria</a:t>
            </a:r>
            <a:r>
              <a:rPr lang="en-US" sz="1600" dirty="0"/>
              <a:t>, which conferred an approximately 10-fold higher risk. </a:t>
            </a:r>
          </a:p>
          <a:p>
            <a:pPr lvl="0"/>
            <a:endParaRPr lang="en-US" sz="1600" i="1" dirty="0"/>
          </a:p>
          <a:p>
            <a:pPr lvl="0"/>
            <a:r>
              <a:rPr lang="en-US" sz="1600" i="1" dirty="0"/>
              <a:t>Age</a:t>
            </a:r>
            <a:r>
              <a:rPr lang="en-US" sz="1600" dirty="0"/>
              <a:t> demonstrated a protective effect, with each additional year associated with an approximate 52% reduction in risk.</a:t>
            </a:r>
          </a:p>
          <a:p>
            <a:endParaRPr lang="en-GB" sz="1200" dirty="0">
              <a:solidFill>
                <a:srgbClr val="003969"/>
              </a:solidFill>
            </a:endParaRPr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D6E2FDF3-B528-6B39-066B-4225EFC4B7DB}"/>
              </a:ext>
            </a:extLst>
          </p:cNvPr>
          <p:cNvSpPr/>
          <p:nvPr/>
        </p:nvSpPr>
        <p:spPr>
          <a:xfrm>
            <a:off x="704899" y="3098748"/>
            <a:ext cx="513284" cy="104989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8A4F27C4-7F6D-2B6A-FB8A-3AF4FD89BD45}"/>
              </a:ext>
            </a:extLst>
          </p:cNvPr>
          <p:cNvSpPr/>
          <p:nvPr/>
        </p:nvSpPr>
        <p:spPr>
          <a:xfrm>
            <a:off x="484247" y="3761161"/>
            <a:ext cx="513284" cy="9747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5AD0BF28-A079-8084-9BDF-2B4138D6F1C9}"/>
              </a:ext>
            </a:extLst>
          </p:cNvPr>
          <p:cNvSpPr/>
          <p:nvPr/>
        </p:nvSpPr>
        <p:spPr>
          <a:xfrm>
            <a:off x="212134" y="315499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460044-02B1-4A0E-78C3-1CCB209BD4A5}"/>
              </a:ext>
            </a:extLst>
          </p:cNvPr>
          <p:cNvSpPr txBox="1"/>
          <p:nvPr/>
        </p:nvSpPr>
        <p:spPr>
          <a:xfrm>
            <a:off x="-45289" y="2299129"/>
            <a:ext cx="1762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176 </a:t>
            </a:r>
            <a:r>
              <a:rPr lang="en-GB" sz="2000" dirty="0" err="1">
                <a:solidFill>
                  <a:srgbClr val="00437A"/>
                </a:solidFill>
              </a:rPr>
              <a:t>pediatric</a:t>
            </a:r>
            <a:r>
              <a:rPr lang="en-GB" sz="2000" dirty="0">
                <a:solidFill>
                  <a:srgbClr val="00437A"/>
                </a:solidFill>
              </a:rPr>
              <a:t> patients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D54424-E21B-967D-DA3F-FD1243B56874}"/>
              </a:ext>
            </a:extLst>
          </p:cNvPr>
          <p:cNvSpPr/>
          <p:nvPr/>
        </p:nvSpPr>
        <p:spPr>
          <a:xfrm>
            <a:off x="2088621" y="2583336"/>
            <a:ext cx="1836080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Nephrolithiasis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56532B-3FC9-A246-F4F8-6081E300E433}"/>
              </a:ext>
            </a:extLst>
          </p:cNvPr>
          <p:cNvSpPr/>
          <p:nvPr/>
        </p:nvSpPr>
        <p:spPr>
          <a:xfrm>
            <a:off x="2093136" y="3428832"/>
            <a:ext cx="180036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Microlithiasis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8B58FC-E997-D61D-F2B5-FE21D9945D8C}"/>
              </a:ext>
            </a:extLst>
          </p:cNvPr>
          <p:cNvSpPr/>
          <p:nvPr/>
        </p:nvSpPr>
        <p:spPr>
          <a:xfrm>
            <a:off x="2057364" y="4246526"/>
            <a:ext cx="1800363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Nephrocalcinosis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8F1652-2151-B33E-A1CE-42B882B5CA8D}"/>
              </a:ext>
            </a:extLst>
          </p:cNvPr>
          <p:cNvCxnSpPr/>
          <p:nvPr/>
        </p:nvCxnSpPr>
        <p:spPr>
          <a:xfrm flipV="1">
            <a:off x="1290303" y="3154869"/>
            <a:ext cx="628373" cy="46803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0AC109F-1280-660C-C9DA-57A213D410F8}"/>
              </a:ext>
            </a:extLst>
          </p:cNvPr>
          <p:cNvCxnSpPr/>
          <p:nvPr/>
        </p:nvCxnSpPr>
        <p:spPr>
          <a:xfrm flipV="1">
            <a:off x="1320270" y="3707447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D4750E-C0CC-2E72-A297-D92F026A76E3}"/>
              </a:ext>
            </a:extLst>
          </p:cNvPr>
          <p:cNvCxnSpPr/>
          <p:nvPr/>
        </p:nvCxnSpPr>
        <p:spPr>
          <a:xfrm>
            <a:off x="1275865" y="3879827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D397B4A-0090-F6F7-F4A6-D4B4D9FE3AEC}"/>
              </a:ext>
            </a:extLst>
          </p:cNvPr>
          <p:cNvSpPr/>
          <p:nvPr/>
        </p:nvSpPr>
        <p:spPr>
          <a:xfrm>
            <a:off x="6346008" y="4913552"/>
            <a:ext cx="1735313" cy="449695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Age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58239F-3C47-3BDF-86D7-F99073E671A5}"/>
              </a:ext>
            </a:extLst>
          </p:cNvPr>
          <p:cNvSpPr/>
          <p:nvPr/>
        </p:nvSpPr>
        <p:spPr>
          <a:xfrm>
            <a:off x="6337100" y="3967744"/>
            <a:ext cx="1735313" cy="724773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Metabolic abnormalities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BA5EFF-CBC0-DD1B-BB1A-385A44BF65C9}"/>
              </a:ext>
            </a:extLst>
          </p:cNvPr>
          <p:cNvSpPr/>
          <p:nvPr/>
        </p:nvSpPr>
        <p:spPr>
          <a:xfrm>
            <a:off x="4871367" y="3561595"/>
            <a:ext cx="1735313" cy="724773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65AA00"/>
                </a:solidFill>
              </a:rPr>
              <a:t>Ultrasound findings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B71971-31AB-7386-37A1-4F238F09B44F}"/>
              </a:ext>
            </a:extLst>
          </p:cNvPr>
          <p:cNvSpPr/>
          <p:nvPr/>
        </p:nvSpPr>
        <p:spPr>
          <a:xfrm>
            <a:off x="4724788" y="4519782"/>
            <a:ext cx="1735313" cy="937234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Family history and genetic mutations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DC19EB-8A90-9BF5-E7DA-825D4AFA7FE4}"/>
              </a:ext>
            </a:extLst>
          </p:cNvPr>
          <p:cNvSpPr/>
          <p:nvPr/>
        </p:nvSpPr>
        <p:spPr>
          <a:xfrm>
            <a:off x="5302335" y="2064125"/>
            <a:ext cx="2152556" cy="90057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Low eGFR</a:t>
            </a:r>
          </a:p>
          <a:p>
            <a:pPr algn="ctr"/>
            <a:r>
              <a:rPr lang="en-GB" dirty="0"/>
              <a:t> (Kidney impairment)</a:t>
            </a:r>
          </a:p>
        </p:txBody>
      </p:sp>
      <p:sp>
        <p:nvSpPr>
          <p:cNvPr id="29" name="Up Arrow 28">
            <a:extLst>
              <a:ext uri="{FF2B5EF4-FFF2-40B4-BE49-F238E27FC236}">
                <a16:creationId xmlns:a16="http://schemas.microsoft.com/office/drawing/2014/main" id="{A275D17B-87D2-21D2-2E85-A6020E6C8397}"/>
              </a:ext>
            </a:extLst>
          </p:cNvPr>
          <p:cNvSpPr/>
          <p:nvPr/>
        </p:nvSpPr>
        <p:spPr>
          <a:xfrm>
            <a:off x="8659495" y="1820932"/>
            <a:ext cx="170512" cy="28549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Up Arrow 29">
            <a:extLst>
              <a:ext uri="{FF2B5EF4-FFF2-40B4-BE49-F238E27FC236}">
                <a16:creationId xmlns:a16="http://schemas.microsoft.com/office/drawing/2014/main" id="{2347D209-93FE-D750-7D92-78E702CDB9A4}"/>
              </a:ext>
            </a:extLst>
          </p:cNvPr>
          <p:cNvSpPr/>
          <p:nvPr/>
        </p:nvSpPr>
        <p:spPr>
          <a:xfrm>
            <a:off x="8668304" y="2733541"/>
            <a:ext cx="203310" cy="241660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Up Arrow 30">
            <a:extLst>
              <a:ext uri="{FF2B5EF4-FFF2-40B4-BE49-F238E27FC236}">
                <a16:creationId xmlns:a16="http://schemas.microsoft.com/office/drawing/2014/main" id="{D68B5D81-FB66-A46B-4DF4-94426664818B}"/>
              </a:ext>
            </a:extLst>
          </p:cNvPr>
          <p:cNvSpPr/>
          <p:nvPr/>
        </p:nvSpPr>
        <p:spPr>
          <a:xfrm rot="10561174" flipH="1" flipV="1">
            <a:off x="8656418" y="3714803"/>
            <a:ext cx="203696" cy="272011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Up Arrow 32">
            <a:extLst>
              <a:ext uri="{FF2B5EF4-FFF2-40B4-BE49-F238E27FC236}">
                <a16:creationId xmlns:a16="http://schemas.microsoft.com/office/drawing/2014/main" id="{EE425421-6D62-10C8-05C3-8A4283A73B83}"/>
              </a:ext>
            </a:extLst>
          </p:cNvPr>
          <p:cNvSpPr/>
          <p:nvPr/>
        </p:nvSpPr>
        <p:spPr>
          <a:xfrm flipH="1" flipV="1">
            <a:off x="8698796" y="4487155"/>
            <a:ext cx="203311" cy="242563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C187C31-7173-9037-77E2-DF401F7AABAD}"/>
              </a:ext>
            </a:extLst>
          </p:cNvPr>
          <p:cNvCxnSpPr>
            <a:cxnSpLocks/>
          </p:cNvCxnSpPr>
          <p:nvPr/>
        </p:nvCxnSpPr>
        <p:spPr>
          <a:xfrm flipV="1">
            <a:off x="4070361" y="2851621"/>
            <a:ext cx="882204" cy="177558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DA07A46-79F9-1DEE-63A6-16523F4EE377}"/>
              </a:ext>
            </a:extLst>
          </p:cNvPr>
          <p:cNvCxnSpPr/>
          <p:nvPr/>
        </p:nvCxnSpPr>
        <p:spPr>
          <a:xfrm flipV="1">
            <a:off x="4059102" y="3688754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A274961-FE58-30BF-452C-CB5E977E4183}"/>
              </a:ext>
            </a:extLst>
          </p:cNvPr>
          <p:cNvCxnSpPr/>
          <p:nvPr/>
        </p:nvCxnSpPr>
        <p:spPr>
          <a:xfrm>
            <a:off x="4002766" y="4400808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Up Arrow 37">
            <a:extLst>
              <a:ext uri="{FF2B5EF4-FFF2-40B4-BE49-F238E27FC236}">
                <a16:creationId xmlns:a16="http://schemas.microsoft.com/office/drawing/2014/main" id="{190058C1-BC47-E4C6-2618-D6C1CADF8EEB}"/>
              </a:ext>
            </a:extLst>
          </p:cNvPr>
          <p:cNvSpPr/>
          <p:nvPr/>
        </p:nvSpPr>
        <p:spPr>
          <a:xfrm rot="10800000">
            <a:off x="5924904" y="2924538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Up Arrow 38">
            <a:extLst>
              <a:ext uri="{FF2B5EF4-FFF2-40B4-BE49-F238E27FC236}">
                <a16:creationId xmlns:a16="http://schemas.microsoft.com/office/drawing/2014/main" id="{0AAE4CDD-00A0-5012-ABA1-61BB2E5DAF69}"/>
              </a:ext>
            </a:extLst>
          </p:cNvPr>
          <p:cNvSpPr/>
          <p:nvPr/>
        </p:nvSpPr>
        <p:spPr>
          <a:xfrm flipH="1" flipV="1">
            <a:off x="5348473" y="3037521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Up Arrow 39">
            <a:extLst>
              <a:ext uri="{FF2B5EF4-FFF2-40B4-BE49-F238E27FC236}">
                <a16:creationId xmlns:a16="http://schemas.microsoft.com/office/drawing/2014/main" id="{2A7EE7B2-376A-ED25-F32F-105A8578610C}"/>
              </a:ext>
            </a:extLst>
          </p:cNvPr>
          <p:cNvSpPr/>
          <p:nvPr/>
        </p:nvSpPr>
        <p:spPr>
          <a:xfrm rot="10800000">
            <a:off x="6486867" y="2972216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Up Arrow 40">
            <a:extLst>
              <a:ext uri="{FF2B5EF4-FFF2-40B4-BE49-F238E27FC236}">
                <a16:creationId xmlns:a16="http://schemas.microsoft.com/office/drawing/2014/main" id="{F074FDD8-1E92-42A4-3223-589D0301DD5D}"/>
              </a:ext>
            </a:extLst>
          </p:cNvPr>
          <p:cNvSpPr/>
          <p:nvPr/>
        </p:nvSpPr>
        <p:spPr>
          <a:xfrm flipH="1" flipV="1">
            <a:off x="7057211" y="3056930"/>
            <a:ext cx="295090" cy="37966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296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4335</TotalTime>
  <Words>155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Greta Mihneva</cp:lastModifiedBy>
  <cp:revision>62</cp:revision>
  <dcterms:created xsi:type="dcterms:W3CDTF">2019-06-13T12:30:18Z</dcterms:created>
  <dcterms:modified xsi:type="dcterms:W3CDTF">2026-06-13T13:14:39Z</dcterms:modified>
</cp:coreProperties>
</file>