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6858000" cy="12192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52" d="100"/>
          <a:sy n="52" d="100"/>
        </p:scale>
        <p:origin x="2361" y="69"/>
      </p:cViewPr>
      <p:guideLst>
        <p:guide orient="horz" pos="384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74325" y="1625760"/>
            <a:ext cx="5512050" cy="457005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674325" y="6330223"/>
            <a:ext cx="5512050" cy="2617858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42225" y="1376135"/>
            <a:ext cx="6172200" cy="974816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74325" y="4416435"/>
            <a:ext cx="5512050" cy="1811378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674325" y="6330223"/>
            <a:ext cx="5512050" cy="838483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42225" y="2649861"/>
            <a:ext cx="6170175" cy="8461633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119825" y="6842274"/>
            <a:ext cx="4369950" cy="1363334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119825" y="8205608"/>
            <a:ext cx="4369950" cy="15425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342225" y="2669063"/>
            <a:ext cx="2911950" cy="8442431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606525" y="2669063"/>
            <a:ext cx="2911950" cy="8442431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342225" y="2541050"/>
            <a:ext cx="3005100" cy="678467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42225" y="3296325"/>
            <a:ext cx="3005100" cy="7815169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3507609" y="2527767"/>
            <a:ext cx="3005100" cy="678467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3507609" y="3296325"/>
            <a:ext cx="3005100" cy="7815169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342225" y="2765072"/>
            <a:ext cx="2943606" cy="819280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3572100" y="2765072"/>
            <a:ext cx="2940300" cy="819280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2026/6/15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5757075" y="1625760"/>
            <a:ext cx="587250" cy="894168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514350" y="1625760"/>
            <a:ext cx="5157675" cy="8941680"/>
          </a:xfr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342225" y="1081707"/>
            <a:ext cx="6170175" cy="1254524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342225" y="2649861"/>
            <a:ext cx="6170175" cy="8461633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344250" y="11226705"/>
            <a:ext cx="1518750" cy="56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2315250" y="11226705"/>
            <a:ext cx="2227500" cy="56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4993650" y="11226705"/>
            <a:ext cx="1518750" cy="56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S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" y="1354455"/>
            <a:ext cx="6021070" cy="474154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38200" y="6122035"/>
            <a:ext cx="5388610" cy="187515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/>
            <a:r>
              <a:rPr lang="en-US" altLang="zh-CN" sz="1600" b="0" i="0">
                <a:solidFill>
                  <a:srgbClr val="222222"/>
                </a:solidFill>
                <a:latin typeface="Times New Roman" panose="02020603050405020304" charset="0"/>
                <a:ea typeface="Inter"/>
                <a:cs typeface="Times New Roman" panose="02020603050405020304" charset="0"/>
              </a:rPr>
              <a:t>Fig. S2. Agricultural traits of </a:t>
            </a:r>
            <a:r>
              <a:rPr lang="en-US" altLang="zh-CN" sz="1600" b="0" i="1">
                <a:solidFill>
                  <a:srgbClr val="222222"/>
                </a:solidFill>
                <a:latin typeface="Times New Roman" panose="02020603050405020304" charset="0"/>
                <a:ea typeface="Inter"/>
                <a:cs typeface="Times New Roman" panose="02020603050405020304" charset="0"/>
              </a:rPr>
              <a:t>OsMYBdt1</a:t>
            </a:r>
            <a:r>
              <a:rPr lang="en-US" altLang="zh-CN" sz="1600" b="0" i="0">
                <a:solidFill>
                  <a:srgbClr val="222222"/>
                </a:solidFill>
                <a:latin typeface="Times New Roman" panose="02020603050405020304" charset="0"/>
                <a:ea typeface="Inter"/>
                <a:cs typeface="Times New Roman" panose="02020603050405020304" charset="0"/>
              </a:rPr>
              <a:t> transgenic lines. A-B</a:t>
            </a:r>
            <a:r>
              <a:rPr lang="en-US" sz="1600" b="0" i="0">
                <a:solidFill>
                  <a:srgbClr val="22222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: </a:t>
            </a:r>
            <a:r>
              <a:rPr lang="en-US" altLang="zh-CN" sz="1600" b="0" i="0">
                <a:solidFill>
                  <a:srgbClr val="222222"/>
                </a:solidFill>
                <a:latin typeface="Times New Roman" panose="02020603050405020304" charset="0"/>
                <a:ea typeface="Inter"/>
                <a:cs typeface="Times New Roman" panose="02020603050405020304" charset="0"/>
              </a:rPr>
              <a:t>Morphological comparison of plant height (A)and panicle lenght (B). C: </a:t>
            </a:r>
            <a:r>
              <a:rPr lang="en-US" altLang="zh-CN" sz="1600">
                <a:solidFill>
                  <a:srgbClr val="222222"/>
                </a:solidFill>
                <a:latin typeface="Times New Roman" panose="02020603050405020304" charset="0"/>
                <a:ea typeface="Inter"/>
                <a:cs typeface="Times New Roman" panose="02020603050405020304" charset="0"/>
                <a:sym typeface="+mn-ea"/>
              </a:rPr>
              <a:t>Primary branch number per panicle</a:t>
            </a:r>
            <a:r>
              <a:rPr lang="en-US" altLang="zh-CN" sz="1600" b="0" i="0">
                <a:solidFill>
                  <a:srgbClr val="222222"/>
                </a:solidFill>
                <a:latin typeface="Times New Roman" panose="02020603050405020304" charset="0"/>
                <a:ea typeface="Inter"/>
                <a:cs typeface="Times New Roman" panose="02020603050405020304" charset="0"/>
              </a:rPr>
              <a:t>. D: Seed setting rate. E: Seed width (mm). F: Seed length (mm). G: 1000-seed weight (g). Different lowercase letters indicate significant differences at P &lt; 0.05 level by Duncan's multiple range test.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77</Words>
  <Application>Microsoft Office PowerPoint</Application>
  <PresentationFormat>宽屏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Inter</vt:lpstr>
      <vt:lpstr>宋体</vt:lpstr>
      <vt:lpstr>微软雅黑</vt:lpstr>
      <vt:lpstr>Arial</vt:lpstr>
      <vt:lpstr>Times New Roman</vt:lpstr>
      <vt:lpstr>Wingdings</vt:lpstr>
      <vt:lpstr>WPS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dan dan</dc:creator>
  <cp:lastModifiedBy>dan dan</cp:lastModifiedBy>
  <cp:revision>159</cp:revision>
  <dcterms:created xsi:type="dcterms:W3CDTF">2019-06-19T02:08:00Z</dcterms:created>
  <dcterms:modified xsi:type="dcterms:W3CDTF">2026-06-15T08:49:52Z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4D4182E82ADE405D81C3A7D3E09FF78E_11</vt:lpwstr>
  </property>
</Properties>
</file>