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75" r:id="rId4"/>
    <p:sldId id="274" r:id="rId5"/>
    <p:sldId id="261" r:id="rId6"/>
    <p:sldId id="262" r:id="rId7"/>
    <p:sldId id="271" r:id="rId8"/>
    <p:sldId id="270" r:id="rId9"/>
    <p:sldId id="259" r:id="rId10"/>
    <p:sldId id="256" r:id="rId11"/>
    <p:sldId id="269" r:id="rId12"/>
    <p:sldId id="268" r:id="rId13"/>
    <p:sldId id="27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A92F0D-56EC-41E8-B5B0-1EDBFFAFF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F897BF1-4D76-4672-A564-8241F3EAE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86987D-319D-4216-B5FA-C02E1E9D0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BF3427-A16C-4314-93B8-321E2938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EB9463-B9A1-4CC8-A6AA-4789E600D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01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1709D5-B34A-4CED-A212-014F9D19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7CE8A5-DA1A-4814-B5BC-180E42D5A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6A2878-B169-4ABB-870B-143BE6FA3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2565C8-189F-4B6D-AC9C-0469D6A9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7EE388-8582-4194-8FB4-5509E865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51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7FD589-87EB-4687-867A-38B4430F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E7B1F8-0713-416E-87F9-9FFB81BF9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CAD3A1-9440-4492-9A22-CA47A29F5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95A6C2-0E3F-44B3-8D7F-B779E7CF7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BB66FD-A5AD-447F-B745-F04B27EFF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012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82CDEE-11FD-4F54-A262-EB9D1FA1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8A67FB-E4B6-4599-9AB0-14984BBB13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8827A89-2FCB-4845-9161-D95C36747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AE348E-CED6-4F19-A1A6-CC3B655F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A5C7B7-2EA2-4A8E-99C9-155DC008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2352C6-8B9A-4391-AA17-CA90F6BA7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58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41CAED-9277-4D01-B190-0F1D0637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F2BE60-FAD7-4D93-9F2C-540705746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113116F-1607-4777-8436-18A80D825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18B48F-EB8A-4963-9382-C86158DD2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EEF8B0-8018-43BD-B85A-E41DF2B57C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79D75EA-D1F5-4EC8-B16A-57125477D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31C238D-50BD-41F3-829E-97AB1C0E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A135ADC-9A19-4637-B03E-A037BC1B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4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78398F-D79E-45F9-AEFC-E4EDEF6EA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9F80943-A9C0-4302-8364-D7E03FAF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B8A26C7-4B06-4AA2-A761-21204C9F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642F93F-D4A0-42E5-BFB9-4E3D3ADA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83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7C7117-787B-4EE4-ACA1-120BB2018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468E86A-84A2-46F1-BA55-ED615538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3E11E5-C637-4899-AF62-9B7734E3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19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02CA3D-C214-4373-820D-CE0A0DCF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432211-C19D-409B-A94A-66F1B2103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B1B3FB-283F-49B7-A056-9BF1A4DF7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482386-25C0-4EC2-824F-C95A90292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B0408F-3925-4404-8818-ACD28E24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75A52B-36F7-4EE2-88A4-8045E1A2D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97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4C693B-02E5-402D-B867-FAB64678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10487EF-A6DE-4E77-B628-9D477A079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7EB6891-CFCF-41BE-A4D8-906329700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DAFBA9-F0F1-468A-9C34-E77C5F28E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A9D202-0A92-40E8-91DA-7389898BF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2D5486-6694-4530-9EB3-3E7AE152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77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770648-43AD-4E4A-9152-0388DAB2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720A24A-93DE-4715-A5E2-66CEFDE7C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497A8E-B6D4-4645-8C85-1A66CCEE4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475B80-01FD-434B-A402-C8D91E92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B7357F-30E1-47BC-B3CF-588FAF6F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8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6302398-39C7-4F85-8D38-22F830A3E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65378E2-E387-4B90-A9B0-7ED0B9B71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6713A2-813E-4F42-A033-D3553F825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03DADB-E640-474D-A637-191DF696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B85D8-69EE-4C21-A4E9-21D72BA6C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66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0EA6903-61C1-4571-8BBF-DCCF5863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0D48DC-46EA-4953-9AB1-BC098ECDF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D023A1-4D4F-46A8-9002-5174B2E17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36AC6-E3B2-4721-8F27-7B9C04758DFF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B2053B-EC7B-4A5F-96E6-E6C56B621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17A7B1-C119-49C1-84BC-C82D9E20F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4D2E-EF1B-42AC-B7C3-CFA5C7C601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06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"/><Relationship Id="rId4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1AC2424D-7A65-44A9-92E7-57E298537E4B}"/>
              </a:ext>
            </a:extLst>
          </p:cNvPr>
          <p:cNvSpPr txBox="1"/>
          <p:nvPr/>
        </p:nvSpPr>
        <p:spPr>
          <a:xfrm>
            <a:off x="1263654" y="5604377"/>
            <a:ext cx="9516623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/>
              <a:t>Supplementary Fig. S1 The levels of CBS gene associated with the prognosis of patients with different cancers.</a:t>
            </a:r>
            <a:endParaRPr lang="zh-CN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AA74276-CA06-4783-95D7-AF6576DDE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91" y="670178"/>
            <a:ext cx="10692151" cy="468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0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1AC2424D-7A65-44A9-92E7-57E298537E4B}"/>
              </a:ext>
            </a:extLst>
          </p:cNvPr>
          <p:cNvSpPr txBox="1"/>
          <p:nvPr/>
        </p:nvSpPr>
        <p:spPr>
          <a:xfrm>
            <a:off x="1151377" y="5619797"/>
            <a:ext cx="9669023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/>
              <a:t>Supplementary Fig. S2 The levels of CSE gene associated with the prognosis of patients with different cancers.</a:t>
            </a:r>
            <a:endParaRPr lang="zh-CN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56301D-0CE4-4E3A-86CB-3387FA62C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673988"/>
            <a:ext cx="10611610" cy="471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6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CB87F42A-BF04-4800-8FEE-FCDDFCD71663}"/>
              </a:ext>
            </a:extLst>
          </p:cNvPr>
          <p:cNvSpPr txBox="1"/>
          <p:nvPr/>
        </p:nvSpPr>
        <p:spPr>
          <a:xfrm>
            <a:off x="382448" y="4585394"/>
            <a:ext cx="11647344" cy="212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/>
              <a:t>Supplementary Fig. S3 The effect of ADT-OH on CBS and CES expression levels in B16F10 melanoma cells </a:t>
            </a:r>
            <a:r>
              <a:rPr lang="en-US" altLang="zh-CN" b="1" i="1" dirty="0"/>
              <a:t>in vivo </a:t>
            </a:r>
            <a:r>
              <a:rPr lang="en-US" altLang="zh-CN" b="1" dirty="0"/>
              <a:t>and </a:t>
            </a:r>
            <a:r>
              <a:rPr lang="en-US" altLang="zh-CN" b="1" i="1" dirty="0"/>
              <a:t>in vitro</a:t>
            </a:r>
            <a:r>
              <a:rPr lang="en-US" altLang="zh-CN" b="1" dirty="0"/>
              <a:t>.</a:t>
            </a:r>
            <a:r>
              <a:rPr lang="en-US" altLang="zh-CN" dirty="0"/>
              <a:t> </a:t>
            </a:r>
            <a:r>
              <a:rPr lang="en-US" altLang="zh-CN" b="1" kern="100" dirty="0">
                <a:cs typeface="Times New Roman" panose="02020603050405020304" pitchFamily="18" charset="0"/>
              </a:rPr>
              <a:t>(A) </a:t>
            </a:r>
            <a:r>
              <a:rPr lang="en-US" altLang="zh-CN" dirty="0"/>
              <a:t>The tumor is harvested and used for CBS and CSE staining; original magnification is 400 times. </a:t>
            </a:r>
            <a:r>
              <a:rPr lang="en-US" altLang="zh-CN" b="1" kern="100" dirty="0">
                <a:cs typeface="Times New Roman" panose="02020603050405020304" pitchFamily="18" charset="0"/>
              </a:rPr>
              <a:t>(B) </a:t>
            </a:r>
            <a:r>
              <a:rPr lang="en-US" altLang="zh-CN" kern="100" dirty="0">
                <a:cs typeface="Times New Roman" panose="02020603050405020304" pitchFamily="18" charset="0"/>
              </a:rPr>
              <a:t>Western blot analysis of CSE and CBS in B16F10 cells treated with ADT-OH (24 h) at different concentration. </a:t>
            </a:r>
            <a:r>
              <a:rPr lang="en-US" altLang="zh-CN" b="1" kern="100" dirty="0">
                <a:cs typeface="Times New Roman" panose="02020603050405020304" pitchFamily="18" charset="0"/>
              </a:rPr>
              <a:t>(C) </a:t>
            </a:r>
            <a:r>
              <a:rPr lang="en-US" altLang="zh-CN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Statistical analysis of (</a:t>
            </a:r>
            <a:r>
              <a:rPr lang="en-US" altLang="zh-CN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) by Image J. Western blot analysis of CSE and CBS in B16F10 cells. </a:t>
            </a:r>
            <a:r>
              <a:rPr lang="en-US" altLang="zh-CN" kern="100" dirty="0">
                <a:cs typeface="Times New Roman" panose="02020603050405020304" pitchFamily="18" charset="0"/>
              </a:rPr>
              <a:t>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0.05, **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0.01, 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0.005, compared with the control group.</a:t>
            </a:r>
            <a:endParaRPr lang="zh-CN" altLang="zh-CN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9D7E40E-ADDF-47F1-B670-A93635466AF0}"/>
              </a:ext>
            </a:extLst>
          </p:cNvPr>
          <p:cNvGrpSpPr/>
          <p:nvPr/>
        </p:nvGrpSpPr>
        <p:grpSpPr>
          <a:xfrm>
            <a:off x="1181099" y="345784"/>
            <a:ext cx="10156046" cy="4054314"/>
            <a:chOff x="1228724" y="717259"/>
            <a:chExt cx="10156046" cy="405431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A62B3DD-C3D5-44B9-A438-C86ADD40D5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773"/>
            <a:stretch/>
          </p:blipFill>
          <p:spPr>
            <a:xfrm>
              <a:off x="1228724" y="1111475"/>
              <a:ext cx="4781120" cy="187620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966A297-DECF-4FFD-9079-B71D5032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3809" y="1004092"/>
              <a:ext cx="3556352" cy="16603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F37EF69-EA8B-42B0-B4F8-B801E49C2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0340" y="2911483"/>
              <a:ext cx="2482215" cy="186009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48F0BDA-0ED5-4CF6-8F6A-00B7D5E3B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2555" y="2909741"/>
              <a:ext cx="2482215" cy="186009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A94B995-E4E4-4B36-B4EC-3E887487CE65}"/>
                </a:ext>
              </a:extLst>
            </p:cNvPr>
            <p:cNvSpPr txBox="1"/>
            <p:nvPr/>
          </p:nvSpPr>
          <p:spPr>
            <a:xfrm>
              <a:off x="1238249" y="71725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7C60F0E-F3A0-40D1-905B-F3CC743E22D9}"/>
                </a:ext>
              </a:extLst>
            </p:cNvPr>
            <p:cNvSpPr txBox="1"/>
            <p:nvPr/>
          </p:nvSpPr>
          <p:spPr>
            <a:xfrm>
              <a:off x="6158724" y="71725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D1B6833-B47A-4A16-8B2E-2747FC89294C}"/>
                </a:ext>
              </a:extLst>
            </p:cNvPr>
            <p:cNvSpPr txBox="1"/>
            <p:nvPr/>
          </p:nvSpPr>
          <p:spPr>
            <a:xfrm>
              <a:off x="6168020" y="2724445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9AC1A9E5-B3B5-4E6A-8509-3600E84B70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4" t="54855" r="-2034" b="12"/>
            <a:stretch/>
          </p:blipFill>
          <p:spPr>
            <a:xfrm>
              <a:off x="1324404" y="2909111"/>
              <a:ext cx="4771595" cy="15771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913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00B6869-6315-4681-8F6F-C03DD01030F8}"/>
              </a:ext>
            </a:extLst>
          </p:cNvPr>
          <p:cNvSpPr txBox="1"/>
          <p:nvPr/>
        </p:nvSpPr>
        <p:spPr>
          <a:xfrm>
            <a:off x="1072751" y="5289098"/>
            <a:ext cx="10376299" cy="1294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S4 Proteomics analysis of proteins differentially expressed in ADT-OH-treated cells. (A) </a:t>
            </a:r>
            <a:r>
              <a:rPr lang="en-US" altLang="zh-CN" kern="100" dirty="0">
                <a:cs typeface="Times New Roman" panose="02020603050405020304" pitchFamily="18" charset="0"/>
              </a:rPr>
              <a:t>Venn diagram of 2 mM and 50 mM ADT-OH (15min) groups. </a:t>
            </a:r>
            <a:r>
              <a:rPr lang="en-US" altLang="zh-CN" b="1" kern="100" dirty="0">
                <a:cs typeface="Times New Roman" panose="02020603050405020304" pitchFamily="18" charset="0"/>
              </a:rPr>
              <a:t>(B-C)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r>
              <a:rPr lang="en-US" altLang="zh-CN" kern="100" dirty="0">
                <a:cs typeface="Times New Roman" panose="02020603050405020304" pitchFamily="18" charset="0"/>
              </a:rPr>
              <a:t>The protein network associated with cell adhesion and migration is differentially expressed in MEF cells treated with ADT-OH.</a:t>
            </a:r>
            <a:endParaRPr lang="zh-CN" altLang="zh-CN" kern="100" dirty="0"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702C66F-BEC0-46F4-BCB6-381BB8219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32" y="393368"/>
            <a:ext cx="9419136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6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0969011-F208-492E-B1A8-DD6456F36598}"/>
              </a:ext>
            </a:extLst>
          </p:cNvPr>
          <p:cNvSpPr txBox="1"/>
          <p:nvPr/>
        </p:nvSpPr>
        <p:spPr>
          <a:xfrm>
            <a:off x="1072751" y="5289098"/>
            <a:ext cx="1044297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S5 </a:t>
            </a:r>
            <a:r>
              <a:rPr lang="en-US" altLang="zh-CN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Statistical analysis of Figure 6A by Image J. </a:t>
            </a:r>
            <a:r>
              <a:rPr lang="en-US" altLang="zh-CN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Western blot analysis of p-FAK, FAK, Paxillin, p-AKT, AKT, E-Cadherin, N-Cadherin and Vimentin in B16F10 cells. </a:t>
            </a:r>
            <a:r>
              <a:rPr lang="en-US" altLang="zh-CN" kern="100" dirty="0">
                <a:cs typeface="Times New Roman" panose="02020603050405020304" pitchFamily="18" charset="0"/>
              </a:rPr>
              <a:t>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0.05, **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0.01, 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0.005, compared with the control group.</a:t>
            </a:r>
            <a:endParaRPr lang="zh-CN" altLang="zh-CN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936076C-F509-4CE5-9B16-6D1779B35CA4}"/>
              </a:ext>
            </a:extLst>
          </p:cNvPr>
          <p:cNvSpPr/>
          <p:nvPr/>
        </p:nvSpPr>
        <p:spPr>
          <a:xfrm>
            <a:off x="914400" y="638175"/>
            <a:ext cx="428625" cy="3143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2013B5-14B4-479B-BAA5-116A05E93E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856209" y="480210"/>
            <a:ext cx="11020380" cy="470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0969011-F208-492E-B1A8-DD6456F36598}"/>
              </a:ext>
            </a:extLst>
          </p:cNvPr>
          <p:cNvSpPr txBox="1"/>
          <p:nvPr/>
        </p:nvSpPr>
        <p:spPr>
          <a:xfrm>
            <a:off x="1072751" y="5289098"/>
            <a:ext cx="1044297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S6 </a:t>
            </a:r>
            <a:r>
              <a:rPr lang="en-US" altLang="zh-CN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Statistical analysis of Figure 6B by Image J. </a:t>
            </a:r>
            <a:r>
              <a:rPr lang="en-US" altLang="zh-CN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Western blot analysis of p-FAK, FAK, Paxillin, p-AKT, AKT, E-Cadherin, N-Cadherin and Vimentin in A375 cells. </a:t>
            </a:r>
            <a:r>
              <a:rPr lang="en-US" altLang="zh-CN" kern="100" dirty="0">
                <a:cs typeface="Times New Roman" panose="02020603050405020304" pitchFamily="18" charset="0"/>
              </a:rPr>
              <a:t>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0.05, **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0.01, 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0.005, ****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0.001, compared with the control group. </a:t>
            </a:r>
            <a:endParaRPr lang="zh-CN" altLang="zh-CN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936076C-F509-4CE5-9B16-6D1779B35CA4}"/>
              </a:ext>
            </a:extLst>
          </p:cNvPr>
          <p:cNvSpPr/>
          <p:nvPr/>
        </p:nvSpPr>
        <p:spPr>
          <a:xfrm>
            <a:off x="1072751" y="667552"/>
            <a:ext cx="428625" cy="3143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B763FD-E318-4555-839F-90626308BB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891010" y="671378"/>
            <a:ext cx="10806456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49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140D09CC-2A9A-4205-9D90-20767E919D28}"/>
              </a:ext>
            </a:extLst>
          </p:cNvPr>
          <p:cNvSpPr txBox="1"/>
          <p:nvPr/>
        </p:nvSpPr>
        <p:spPr>
          <a:xfrm>
            <a:off x="833184" y="5029171"/>
            <a:ext cx="10578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S7 The FAK, Paxillin, E-Cadherin and N-Cadherin mRNA levels of B16F10 and A375 cells were detected by qPCR analysis after ADT-OH (25 μM) treatment for 1 h and 6 h respectively. </a:t>
            </a:r>
            <a:r>
              <a:rPr lang="en-US" altLang="zh-CN" kern="100" dirty="0">
                <a:cs typeface="Times New Roman" panose="02020603050405020304" pitchFamily="18" charset="0"/>
              </a:rPr>
              <a:t>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0.05, **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0.01, 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0.005. Data are expressed as mean ± SD of three independent experiments.</a:t>
            </a:r>
            <a:endParaRPr lang="zh-CN" altLang="zh-CN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5EA08FE-ED9F-4BA4-967D-5E1B5E8E7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17" y="490375"/>
            <a:ext cx="9968166" cy="438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6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468386C-6041-4354-B3C5-AF9723876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91" y="964692"/>
            <a:ext cx="3828402" cy="29474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D500B72-0DAD-4FAF-9D17-69951DC0C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86" y="964692"/>
            <a:ext cx="3811647" cy="294741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AE8F4BE-8F11-46AC-89C3-48841DE0A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924" y="964692"/>
            <a:ext cx="3806952" cy="294741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DD5E67F-37D9-4414-8B8C-B9562426682D}"/>
              </a:ext>
            </a:extLst>
          </p:cNvPr>
          <p:cNvSpPr txBox="1"/>
          <p:nvPr/>
        </p:nvSpPr>
        <p:spPr>
          <a:xfrm>
            <a:off x="514350" y="4602163"/>
            <a:ext cx="11358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/>
              <a:t>Supplementary Fig. S8 ADT-OH inhibits the viability of A375 and B16F10 cells </a:t>
            </a:r>
            <a:r>
              <a:rPr lang="en-US" altLang="zh-CN" b="1" i="1" dirty="0"/>
              <a:t>in vitro</a:t>
            </a:r>
            <a:r>
              <a:rPr lang="en-US" altLang="zh-CN" dirty="0"/>
              <a:t>. A375, B16F10 melanoma cells and MEF normal cells were incubated with increasing concentrations of ADT-OH for 24 h. Cell viability was determined by CCK8 assay. *</a:t>
            </a:r>
            <a:r>
              <a:rPr lang="en-US" altLang="zh-CN" i="1" dirty="0"/>
              <a:t>P</a:t>
            </a:r>
            <a:r>
              <a:rPr lang="en-US" altLang="zh-CN" dirty="0"/>
              <a:t> &lt; 0.05, **</a:t>
            </a:r>
            <a:r>
              <a:rPr lang="en-US" altLang="zh-CN" i="1" dirty="0"/>
              <a:t>P</a:t>
            </a:r>
            <a:r>
              <a:rPr lang="en-US" altLang="zh-CN" dirty="0"/>
              <a:t> &lt; 0.01, ***</a:t>
            </a:r>
            <a:r>
              <a:rPr lang="en-US" altLang="zh-CN" i="1" dirty="0"/>
              <a:t>P</a:t>
            </a:r>
            <a:r>
              <a:rPr lang="en-US" altLang="zh-CN" dirty="0"/>
              <a:t> &lt; 0.005, ****</a:t>
            </a:r>
            <a:r>
              <a:rPr lang="en-US" altLang="zh-CN" i="1" dirty="0"/>
              <a:t>P</a:t>
            </a:r>
            <a:r>
              <a:rPr lang="en-US" altLang="zh-CN" dirty="0"/>
              <a:t> &lt; 0.001 compared with vehicle group. 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963987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1AFED88-9E20-45F5-80E3-8B05B0765C9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434455" y="360362"/>
            <a:ext cx="5253990" cy="439134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6C16D1-A361-43AA-9A95-717AE3ECAFD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6" t="50586" r="-1007" b="-586"/>
          <a:stretch/>
        </p:blipFill>
        <p:spPr>
          <a:xfrm>
            <a:off x="542924" y="360361"/>
            <a:ext cx="5438775" cy="439134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AB62792-F5EC-442A-A8FF-B792A3E6088D}"/>
              </a:ext>
            </a:extLst>
          </p:cNvPr>
          <p:cNvSpPr txBox="1"/>
          <p:nvPr/>
        </p:nvSpPr>
        <p:spPr>
          <a:xfrm>
            <a:off x="542925" y="4878388"/>
            <a:ext cx="11358880" cy="1712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/>
              <a:t>Supplementary Fig. S9 ADT-OH inhibits tumor cell proliferation. </a:t>
            </a:r>
            <a:r>
              <a:rPr lang="en-US" altLang="zh-CN" dirty="0"/>
              <a:t>F1(B16F1), A375, A549, H446, HCT-116, MDA231(MDA-MB-231), H1299, and HepG2 cells were incubated with increasing concentrations of ADT-OH for 24 h. Cell viability was determined by MTT assay. *</a:t>
            </a:r>
            <a:r>
              <a:rPr lang="en-US" altLang="zh-CN" i="1" dirty="0"/>
              <a:t>P</a:t>
            </a:r>
            <a:r>
              <a:rPr lang="en-US" altLang="zh-CN" dirty="0"/>
              <a:t> &lt; 0.05, **</a:t>
            </a:r>
            <a:r>
              <a:rPr lang="en-US" altLang="zh-CN" i="1" dirty="0"/>
              <a:t>P</a:t>
            </a:r>
            <a:r>
              <a:rPr lang="en-US" altLang="zh-CN" dirty="0"/>
              <a:t> &lt; 0.01, ***</a:t>
            </a:r>
            <a:r>
              <a:rPr lang="en-US" altLang="zh-CN" i="1" dirty="0"/>
              <a:t>P</a:t>
            </a:r>
            <a:r>
              <a:rPr lang="en-US" altLang="zh-CN" dirty="0"/>
              <a:t> &lt; 0.005, ****</a:t>
            </a:r>
            <a:r>
              <a:rPr lang="en-US" altLang="zh-CN" i="1" dirty="0"/>
              <a:t>P</a:t>
            </a:r>
            <a:r>
              <a:rPr lang="en-US" altLang="zh-CN" dirty="0"/>
              <a:t> &lt; 0.001, compared with the vehicle group.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01489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0C883F8-EE58-42FB-95D3-999BF0301A28}"/>
              </a:ext>
            </a:extLst>
          </p:cNvPr>
          <p:cNvSpPr txBox="1"/>
          <p:nvPr/>
        </p:nvSpPr>
        <p:spPr>
          <a:xfrm>
            <a:off x="1009650" y="5301478"/>
            <a:ext cx="9963150" cy="129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/>
              <a:t>Supplementary Fig. S10 ADT-OH inhibits tumor cell proliferation. </a:t>
            </a:r>
            <a:r>
              <a:rPr lang="en-US" altLang="zh-CN" dirty="0"/>
              <a:t>Colony formation ability of A375 cells treated with ADT-OH (3.2-50 μM). The experiments were repeated three times (n = 3); representative data are shown. Data are represented as mean ± SD. *</a:t>
            </a:r>
            <a:r>
              <a:rPr lang="en-US" altLang="zh-CN" i="1" dirty="0"/>
              <a:t>P</a:t>
            </a:r>
            <a:r>
              <a:rPr lang="en-US" altLang="zh-CN" dirty="0"/>
              <a:t> &lt; 0.05, **</a:t>
            </a:r>
            <a:r>
              <a:rPr lang="en-US" altLang="zh-CN" i="1" dirty="0"/>
              <a:t>P</a:t>
            </a:r>
            <a:r>
              <a:rPr lang="en-US" altLang="zh-CN" dirty="0"/>
              <a:t> &lt; 0.01.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23946E-057F-4574-9131-29FC9FB77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539" y="486873"/>
            <a:ext cx="5575935" cy="481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47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D7520B8-0624-40E2-9096-D66509A534A1}"/>
              </a:ext>
            </a:extLst>
          </p:cNvPr>
          <p:cNvSpPr txBox="1"/>
          <p:nvPr/>
        </p:nvSpPr>
        <p:spPr>
          <a:xfrm>
            <a:off x="534201" y="4314868"/>
            <a:ext cx="10755724" cy="2543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S11 ADT-OH inhibits the viability of melanoma cells </a:t>
            </a:r>
            <a:r>
              <a:rPr lang="en-US" altLang="zh-CN" b="1" i="1" kern="100" dirty="0">
                <a:cs typeface="Times New Roman" panose="02020603050405020304" pitchFamily="18" charset="0"/>
              </a:rPr>
              <a:t>in vitro</a:t>
            </a:r>
            <a:r>
              <a:rPr lang="en-US" altLang="zh-CN" b="1" kern="100" dirty="0">
                <a:cs typeface="Times New Roman" panose="02020603050405020304" pitchFamily="18" charset="0"/>
              </a:rPr>
              <a:t>.</a:t>
            </a:r>
            <a:r>
              <a:rPr lang="zh-CN" altLang="en-US" b="1" i="1" kern="100" dirty="0">
                <a:cs typeface="Times New Roman" panose="02020603050405020304" pitchFamily="18" charset="0"/>
              </a:rPr>
              <a:t> </a:t>
            </a:r>
            <a:r>
              <a:rPr lang="en-US" altLang="zh-CN" b="1" kern="100" dirty="0">
                <a:cs typeface="Times New Roman" panose="02020603050405020304" pitchFamily="18" charset="0"/>
              </a:rPr>
              <a:t>(A) </a:t>
            </a:r>
            <a:r>
              <a:rPr lang="en-US" altLang="zh-CN" kern="100" dirty="0">
                <a:cs typeface="Times New Roman" panose="02020603050405020304" pitchFamily="18" charset="0"/>
              </a:rPr>
              <a:t>B16F10, B16F1 and A375 cells were treated with different concentrations of ADT-OH (0, 6.3, 25, 100 μM) for 24 h. The cell cycle distribution (G0/G1, G2/M and S) was determined by flow cytometry. (</a:t>
            </a:r>
            <a:r>
              <a:rPr lang="en-US" altLang="zh-CN" b="1" kern="100" dirty="0">
                <a:cs typeface="Times New Roman" panose="02020603050405020304" pitchFamily="18" charset="0"/>
              </a:rPr>
              <a:t>B) </a:t>
            </a:r>
            <a:r>
              <a:rPr lang="en-US" altLang="zh-CN" kern="100" dirty="0">
                <a:cs typeface="Times New Roman" panose="02020603050405020304" pitchFamily="18" charset="0"/>
              </a:rPr>
              <a:t>Representative FACS analysis and quantitative analysis of Annexin V and propidium iodide (PI) staining after ADT-OH treatment at different concentration in B16F10, B16F1 and A375 cells. 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0.05, **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0.01, 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0.005. Data are expressed as mean ± SD of three independent experiments. </a:t>
            </a:r>
            <a:endParaRPr lang="zh-CN" altLang="zh-CN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A23940-1549-428B-9055-51F694339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852" y="99801"/>
            <a:ext cx="7054423" cy="415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47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D7520B8-0624-40E2-9096-D66509A534A1}"/>
              </a:ext>
            </a:extLst>
          </p:cNvPr>
          <p:cNvSpPr txBox="1"/>
          <p:nvPr/>
        </p:nvSpPr>
        <p:spPr>
          <a:xfrm>
            <a:off x="773084" y="5166162"/>
            <a:ext cx="10847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S12 ROS production. </a:t>
            </a:r>
            <a:r>
              <a:rPr lang="en-US" altLang="zh-CN" kern="100" dirty="0">
                <a:cs typeface="Times New Roman" panose="02020603050405020304" pitchFamily="18" charset="0"/>
              </a:rPr>
              <a:t>The ROS concentration was determined in B16F10 and A375 cells following treatment with ADT-OH (12.5 μM, 25 μM and 50 μM) for 24 hours. Data are represented as mean ± SD for different experiments performed in duplicate. 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0.05, **</a:t>
            </a:r>
            <a:r>
              <a:rPr lang="en-US" altLang="zh-CN" i="1" kern="100" dirty="0">
                <a:cs typeface="Times New Roman" panose="02020603050405020304" pitchFamily="18" charset="0"/>
              </a:rPr>
              <a:t>P</a:t>
            </a:r>
            <a:r>
              <a:rPr lang="en-US" altLang="zh-CN" kern="100" dirty="0">
                <a:cs typeface="Times New Roman" panose="02020603050405020304" pitchFamily="18" charset="0"/>
              </a:rPr>
              <a:t> &lt; 0.01, ***</a:t>
            </a:r>
            <a:r>
              <a:rPr lang="en-US" altLang="zh-CN" i="1" kern="100" dirty="0">
                <a:cs typeface="Times New Roman" panose="02020603050405020304" pitchFamily="18" charset="0"/>
              </a:rPr>
              <a:t>P </a:t>
            </a:r>
            <a:r>
              <a:rPr lang="en-US" altLang="zh-CN" kern="100" dirty="0">
                <a:cs typeface="Times New Roman" panose="02020603050405020304" pitchFamily="18" charset="0"/>
              </a:rPr>
              <a:t>&lt; 0.005 compared with the vehicle group.</a:t>
            </a:r>
            <a:endParaRPr lang="zh-CN" altLang="zh-CN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DC55A9E-6B04-47AA-950C-938BFA88D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9" r="26714" b="26714"/>
          <a:stretch/>
        </p:blipFill>
        <p:spPr>
          <a:xfrm>
            <a:off x="3257645" y="73761"/>
            <a:ext cx="5676710" cy="524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2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061211F-9FEB-44F3-A04C-49F8BA2AF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8"/>
          <a:stretch/>
        </p:blipFill>
        <p:spPr>
          <a:xfrm>
            <a:off x="3669411" y="476249"/>
            <a:ext cx="4853178" cy="459488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E7D6B8B-69BE-411F-BAF5-E862CA36F183}"/>
              </a:ext>
            </a:extLst>
          </p:cNvPr>
          <p:cNvSpPr txBox="1"/>
          <p:nvPr/>
        </p:nvSpPr>
        <p:spPr>
          <a:xfrm>
            <a:off x="1586693" y="5690037"/>
            <a:ext cx="9386108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cs typeface="Times New Roman" panose="02020603050405020304" pitchFamily="18" charset="0"/>
              </a:rPr>
              <a:t>Supplementary Fig. S13 A proposed signaling pathway by which ADT-OH inhibits melanoma metastasis. </a:t>
            </a:r>
            <a:endParaRPr lang="zh-CN" altLang="zh-CN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307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3781</TotalTime>
  <Words>803</Words>
  <Application>Microsoft Office PowerPoint</Application>
  <PresentationFormat>宽屏</PresentationFormat>
  <Paragraphs>16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cff10</dc:creator>
  <cp:lastModifiedBy>cff1020@outlook.com</cp:lastModifiedBy>
  <cp:revision>78</cp:revision>
  <dcterms:created xsi:type="dcterms:W3CDTF">2020-06-08T06:33:13Z</dcterms:created>
  <dcterms:modified xsi:type="dcterms:W3CDTF">2020-10-27T07:08:31Z</dcterms:modified>
</cp:coreProperties>
</file>