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1" r:id="rId2"/>
  </p:sldIdLst>
  <p:sldSz cx="23760113" cy="162004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03" userDrawn="1">
          <p15:clr>
            <a:srgbClr val="A4A3A4"/>
          </p15:clr>
        </p15:guide>
        <p15:guide id="2" pos="74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F8F"/>
    <a:srgbClr val="FDE6D2"/>
    <a:srgbClr val="FDE8D6"/>
    <a:srgbClr val="FAC598"/>
    <a:srgbClr val="F8A45F"/>
    <a:srgbClr val="F9AF73"/>
    <a:srgbClr val="FABF8E"/>
    <a:srgbClr val="FCD8BA"/>
    <a:srgbClr val="FAC498"/>
    <a:srgbClr val="F9B6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0" autoAdjust="0"/>
    <p:restoredTop sz="89091" autoAdjust="0"/>
  </p:normalViewPr>
  <p:slideViewPr>
    <p:cSldViewPr snapToGrid="0" snapToObjects="1">
      <p:cViewPr varScale="1">
        <p:scale>
          <a:sx n="54" d="100"/>
          <a:sy n="54" d="100"/>
        </p:scale>
        <p:origin x="1574" y="82"/>
      </p:cViewPr>
      <p:guideLst>
        <p:guide orient="horz" pos="5103"/>
        <p:guide pos="748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25T13:29:42.220"/>
    </inkml:context>
    <inkml:brush xml:id="br0">
      <inkml:brushProperty name="width" value="0.025" units="cm"/>
      <inkml:brushProperty name="height" value="0.025" units="cm"/>
      <inkml:brushProperty name="color" value="#F6630D"/>
    </inkml:brush>
  </inkml:definitions>
  <inkml:trace contextRef="#ctx0" brushRef="#br0">205 17 24575,'14'4'0,"1"0"0,-2 1 0,1-1 0,-1 2 0,23 12 0,-31-15 0,-1 0 0,1 1 0,-1-1 0,-1 1 0,0-1 0,2 1 0,-4 1 0,3-2 0,0 1 0,-3 1 0,1-1 0,1 0 0,-2 0 0,0 1 0,1 0 0,-1-1 0,0 1 0,0 7 0,-1-7 0,-1 1 0,1 1 0,-1-1 0,-1 0 0,1 1 0,-1-2 0,-1 2 0,1-2 0,-1 1 0,0 0 0,-1 0 0,0-1 0,0 1 0,1-2 0,-2 2 0,0-2 0,-2 2 0,4-2 0,-11 4 0,-5 4 0,1 0 0,-2-1 0,2-2 0,-3 1 0,-25 7 0,44-16 0,-1 0 0,2-1 0,-3 1 0,3 0 0,0 0 0,-3 1 0,2-2 0,0 2 0,1 0 0,-2-1 0,1 0 0,1 0 0,0 1 0,-1 1 0,1-2 0,0 1 0,-2 0 0,3-1 0,-2 5 0,2-5 0,0 0 0,0 1 0,0 1 0,0-2 0,0 1 0,0-1 0,1 1 0,-1 0 0,1 0 0,-1 0 0,1-1 0,1 0 0,-1 1 0,0 0 0,0-1 0,0 1 0,-1-1 0,2 0 0,-1 0 0,2 0 0,-1 1 0,-2-1 0,5 2 0,60 38 0,-32-20 0,42 33 0,-64-45 0,-1 0 0,-2 1 0,2-1 0,-2 1 0,0 1 0,0 0 0,8 20 0,-14-26 0,2 1 0,-1 1 0,-2-1 0,0 1 0,2 0 0,-2-1 0,-1 0 0,0 1 0,0-1 0,0 1 0,-1 7 0,-2-10 0,2 1 0,-1 0 0,-1 0 0,0-1 0,0 0 0,0 1 0,1-1 0,-3-1 0,2 2 0,-2-1 0,2-1 0,-3 1 0,2-1 0,-9 6 0,-75 39 0,48-27 0,-40 29 0,76-48 0,3 0 0,-3 0 0,1 1 0,1-1 0,0 0 0,-1 1 0,1 0 0,0 0 0,0-1 0,1 1 0,-2 0 0,2 0 0,-1 0 0,1 1 0,0-2 0,1 2 0,0-1 0,-1 6 0,1-5 0,1 1 0,-1-1 0,2 2 0,-1-2 0,1 0 0,1 0 0,-2 2 0,2-3 0,0 2 0,0-1 0,3 5 0,12 8 0,-1 0 0,1-2 0,1 1 0,28 16 0,-42-29 0,49 28 0,21 14 0,-69-42 0,-1 3 0,0-3 0,0 2 0,0-1 0,0 2 0,-1-1 0,1 1 0,-1-2 0,3 10 0,-7-12 0,1 0 0,0 1 0,-1 0 0,1-1 0,-1 0 0,0 2 0,0-1 0,-1-2 0,1 3 0,0-2 0,-1 0 0,0 1 0,0 0 0,0 0 0,1-2 0,-3 2 0,2-1 0,0 1 0,-1-1 0,0 0 0,0 0 0,-1 1 0,3-2 0,-3 1 0,0 0 0,0-1 0,-3 4 0,-9 4 0,-1 1 0,-1-3 0,-25 11 0,20-9 0,16-6 0,-1-1 0,0 1 0,1 2 0,0-2 0,1 2 0,-1-2 0,-1 1 0,2 0 0,-6 8 0,10-10 0,-2 1 0,2-2 0,1 1 0,-2 1 0,2-1 0,-2 1 0,1-1 0,1 0 0,-1 1 0,1-1 0,-1 1 0,1 0 0,0-1 0,0 0 0,1 0 0,-1 1 0,1 1 0,-1-3 0,1 2 0,1-1 0,-2 1 0,1-1 0,0 0 0,0 0 0,1 1 0,3 1 0,15 20 0,1-1 0,4-1 0,34 26 0,35 34 0,-92-79 0,1-2 0,-1 2 0,-1-1 0,1 2 0,0-3 0,1 2 0,-3 1 0,1-2 0,0 1 0,0 0 0,0 1 0,0-2 0,-1 1 0,0 0 0,0 0 0,0 0 0,0 1 0,0-2 0,-1 1 0,0 0 0,0 0 0,0 0 0,0 0 0,1-1 0,-3 1 0,1 0 0,1 0 0,0-1 0,-1 1 0,-4 2 0,-8 9 0,-1 0 0,0-2 0,0 0 0,-21 13 0,-1-1 0,31-19 0,0 0 0,0 0 0,0 1 0,0-1 0,1 1 0,1 0 0,-2 0 0,3 1 0,-1 0 0,0 0 0,1-1 0,1 1 0,-1 1 0,1-2 0,1 1 0,-1 0 0,2 1 0,-1 11 0,0 1 0,0 2 0,2-1 0,8 38 0,-8-52 0,1-1 0,1 1 0,-1 1 0,2-1 0,0-1 0,0 1 0,0 0 0,0-1 0,1 0 0,0 0 0,2 0 0,-1 0 0,-1-2 0,11 9 0,-7-9 0,0 2 0,0 0 0,-2 0 0,-1 1 0,16 13 0,-21-19 0,0 1 0,0 0 0,0 0 0,0 0 0,0-1 0,0 1 0,-1 0 0,1 0 0,-1 1 0,0-3 0,0 3 0,0-1 0,2 0 0,-2 0 0,-2 0 0,2-1 0,0 2 0,0-1 0,0 0 0,-1-1 0,0 1 0,0 1 0,0-2 0,0 1 0,0 0 0,0-1 0,0 1 0,-1 0 0,0 0 0,1-2 0,-1 2 0,-3 2 0,-12 8 0,-2-1 0,0 0 0,-2-1 0,1-1 0,-1-1 0,1 1 0,-33 6 0,-31 15 0,82-30 0,1 0 0,0 1 0,-1-1 0,1 1 0,-2-1 0,3 1 0,-2 0 0,2 0 0,-2 0 0,1 0 0,-1 0 0,2 1 0,-2-1 0,1-1 0,0 1 0,1 0 0,-3 4 0,3-5 0,0 1 0,0 0 0,0 0 0,0 0 0,0 0 0,0 0 0,0 0 0,0 0 0,2 0 0,-2 0 0,1 0 0,-1 0 0,0-1 0,0 0 0,1 1 0,-1 0 0,1 0 0,1 0 0,-1 2 0,5 1 0,1 1 0,1-1 0,-2 1 0,2-1 0,8 4 0,-8-6 0,14 10 0,8 2 0,0 0 0,-1 1 0,0 1 0,42 35 0,-65-47 0,-2 1 0,2 0 0,-2-1 0,1 2 0,-1-2 0,0 2 0,0-1 0,-1 1 0,1 0 0,-2-1 0,0 2 0,0-1 0,1-1 0,-3 2 0,1-1 0,-1-1 0,2 2 0,-2-1 0,0 0 0,-2 1 0,2-1 0,-1 0 0,0 0 0,-2 0 0,2 0 0,-1 0 0,-8 9 0,7-7 0,-3-1 0,1 0 0,-1-1 0,0 0 0,0 0 0,-1 0 0,0 1 0,0-2 0,-1 0 0,-14 8 0,-2-1 0,-2-2 0,-34 12 0,35-14 0,1 1 0,0 1 0,-24 11 0,47-19 0,-1-1 0,-2 1 0,4-1 0,-3 0 0,1 1 0,-1-1 0,2 1 0,0 0 0,-2 0 0,1 0 0,1-1 0,-1 1 0,1 0 0,1 0 0,-1 1 0,0-2 0,-1 1 0,1 1 0,1-1 0,0-1 0,0 2 0,-1-1 0,1 1 0,0 1 0,1-1 0,-1 0 0,3-2 0,-2 2 0,0-1 0,0 0 0,1 0 0,-1 0 0,1 0 0,1 0 0,-2 0 0,2 0 0,-1-1 0,1 1 0,-2-1 0,1 1 0,2-1 0,-1 1 0,-2-2 0,3 1 0,-2 0 0,1 0 0,-1 0 0,5 0 0,56 13 0,-36-9 0,-1 1 0,-1 1 0,2 0 0,31 15 0,-53-21 0,0 3 0,1-1 0,-2-1 0,4 1 0,-5 2 0,2-3 0,-1 3 0,1-2 0,-1 1 0,0 1 0,-1-1 0,0 1 0,2-1 0,-3 1 0,0-1 0,1 2 0,-1-2 0,0 1 0,0 1 0,-1-2 0,0 2 0,-1-1 0,1 8 0,-1-9 0,-1 0 0,1-1 0,0 0 0,-1 1 0,0 0 0,-1-1 0,1 0 0,0 2 0,-1-3 0,0 2 0,0-1 0,-1 0 0,2 0 0,-3 0 0,1-1 0,1 1 0,-2 0 0,2-1 0,-2 0 0,0 1 0,-6 2 0,-6 4 0,0-2 0,-2-1 0,-35 9 0,-2 2 0,34-10 0,4-1 0,-1 1 0,2 0 0,-2 1 0,2-1 0,-18 14 0,32-18 0,-1-2 0,-1 1 0,2 1 0,-1 0 0,1-1 0,-1 1 0,1 0 0,-1 0 0,2 0 0,0 0 0,-2 0 0,1 0 0,1 1 0,1-1 0,-1 0 0,0 0 0,1 0 0,-1 1 0,1-1 0,0 0 0,0 0 0,1 2 0,-1-3 0,1 2 0,0-1 0,-1 0 0,1 0 0,0 1 0,2-2 0,0 5 0,1 0 0,1-1 0,0 1 0,0-1 0,0-1 0,1 1 0,2-1 0,-2 1 0,0-2 0,1 1 0,15 7 0,6 3 0,53 16 0,-21-8 0,-54-20 0,1-1 0,0 1 0,0 1 0,0-1 0,1 1 0,7 6 0,-14-8 0,0-1 0,0 0 0,2 0 0,-3 0 0,0 0 0,1 1 0,-1-1 0,1 1 0,1-1 0,-1 0 0,-1 0 0,1 1 0,-1-1 0,0 1 0,1 0 0,-1-1 0,0 0 0,0 0 0,0 1 0,0 0 0,-1-1 0,1 0 0,0 1 0,-1 0 0,1-1 0,-1 0 0,-1 1 0,2-1 0,-1 0 0,0 0 0,1 2 0,-10 7 0,1 1 0,-1-1 0,0-1 0,-1 0 0,-22 14 0,-68 35 0,70-46 0,20-8 0,0 0 0,0 1 0,-19 11 0,27-16 0,2 1 0,1 0 0,0-1 0,-2 1 0,0-1 0,1 1 0,0 0 0,0 1 0,1-1 0,-2-1 0,1 1 0,1 1 0,0-1 0,-1 0 0,1-1 0,-1 1 0,1 1 0,-2-1 0,2 1 0,0-1 0,0 0 0,0 0 0,0 0 0,0 1 0,0-1 0,0 0 0,0 0 0,0 1 0,2-1 0,-2-1 0,0 1 0,1 1 0,0-1 0,-1 0 0,0 1 0,1-2 0,1 3 0,8 6 0,1 1 0,-1-1 0,2 1 0,-1-2 0,2 1 0,14 6 0,88 40 0,-87-41 0,42 15 0,-47-21 0,1 1 0,-1 2 0,-1 0 0,-1 0 0,38 29 0,-56-38 0,0 1 0,0-1 0,-1 2 0,1-1 0,0 0 0,-2 0 0,1 1 0,1-2 0,-1 2 0,-1-1 0,0 0 0,0 2 0,0-3 0,-1 3 0,1-1 0,-1-2 0,0 3 0,0-3 0,0 3 0,0-1 0,-1-2 0,0 3 0,0-2 0,0 1 0,0-1 0,0 0 0,-2 1 0,1-1 0,1 0 0,-7 5 0,-5 8 0,0-2 0,-2 0 0,0 0 0,-33 21 0,32-23 0,-108 70 0,1-1 0,116-76 0,0 2 0,0-1 0,1 0 0,-1 0 0,1 1 0,1 0 0,1 1 0,-2 0 0,2-1 0,1 1 0,-1 0 0,-2 12 0,4-15 0,1 0 0,0-1 0,1 2 0,0-2 0,0 2 0,0-1 0,1 1 0,0-2 0,1 2 0,0-2 0,-1 2 0,1-1 0,0 0 0,1-1 0,0 0 0,0 1 0,-1 0 0,3-2 0,-2 2 0,2-1 0,4 4 0,42 29 0,-38-31 0,-2 1 0,0 1 0,-1 0 0,11 11 0,-17-15 0,-1 0 0,-1 0 0,2 2 0,-1-2 0,-1 1 0,0-1 0,1 1 0,-2 0 0,0 0 0,1 0 0,-1-1 0,-1 2 0,1 6 0,-2-7 0,1-1 0,-1 0 0,1 1 0,-2-1 0,1 0 0,0 0 0,0 1 0,-2-2 0,0 1 0,2 1 0,-2-2 0,-1 2 0,-5 5 0,-2 1 0,-2-2 0,-27 20 0,32-24 0,-2 1 0,1 1 0,0-1 0,0 1 0,2-1 0,-1 3 0,1-2 0,-12 17 0,18-21 0,0 0 0,0 0 0,0-1 0,1 2 0,-1-2 0,1 1 0,0 0 0,0 0 0,0 0 0,0 0 0,0 0 0,1 0 0,-1-1 0,0 2 0,1-2 0,1 1 0,-1 0 0,0-1 0,2 1 0,-2 0 0,1 0 0,0-2 0,0 2 0,-1 0 0,3-1 0,-2-1 0,0 1 0,2 1 0,1 1 0,11 5 0,-1 0 0,1 0 0,1-1 0,21 6 0,-15-4 0,-10-5 0,-1 0 0,0 1 0,1 1 0,-3-1 0,18 13 0,-27-17 0,1-1 0,1 1 0,-2-1 0,1 1 0,-1-1 0,1 2 0,-1-1 0,1-1 0,-1 1 0,0 1 0,0-1 0,0 0 0,0 0 0,0 0 0,-1 1 0,0-1 0,0 0 0,0 0 0,0 0 0,0 1 0,0-1 0,0 0 0,0 1 0,0-1 0,-1 0 0,0 0 0,0 0 0,0 1 0,0-1 0,0-1 0,-1 1 0,1 1 0,-1-2 0,-2 4 0,-4 2 0,1-1 0,-3 0 0,1 1 0,-1-2 0,1 0 0,-1 1 0,-1-3 0,1 2 0,-1-1 0,-14 4 0,7-3 0,1 1 0,-30 14 0,42-17 0,-1 0 0,2 0 0,-1 1 0,1 0 0,0-1 0,0 1 0,0 0 0,0 1 0,0-2 0,1 2 0,0 0 0,-4 6 0,5-4 0,-1 0 0,0-1 0,1 0 0,0 2 0,1-1 0,0-1 0,0 1 0,1 1 0,0-1 0,1-1 0,0 1 0,0 0 0,1 0 0,0 0 0,-1 0 0,5 6 0,2 0 0,1-1 0,0 0 0,-1-1 0,4 0 0,-2 0 0,0-1 0,17 11 0,-23-17 0,2 1 0,-3-2 0,3 2 0,-3-1 0,2 2 0,-3-2 0,2 1 0,-2-1 0,2 2 0,-3-1 0,1 0 0,0 1 0,1-2 0,-2 2 0,-1-1 0,0 1 0,0-1 0,0 9 0,0-2 0,-3 0 0,0 1 0,0-2 0,-2 2 0,0-1 0,-1 0 0,-6 10 0,8-16 0,1-1 0,0 0 0,1 1 0,0-1 0,0 1 0,0 0 0,1-1 0,0 1 0,0 0 0,1 7 0,1-10 0,0 2 0,0-1 0,0 0 0,2 1 0,-2-2 0,1 1 0,0-1 0,0 1 0,1 1 0,0-3 0,-1 2 0,1 0 0,1-2 0,-1 2 0,4 2 0,12 8 0,5 5 0,48 30 0,-69-47 0,1 0 0,-3-1 0,3 1 0,-2 0 0,1-1 0,-2 0 0,3 2 0,-3-1 0,1 0 0,0 0 0,0 1 0,-1-1 0,4 2 0,-5-3 0,0 0 0,0 0 0,0 0 0,0-1 0,0 1 0,0 0 0,0 0 0,-1-1 0,1 0 0,0 1 0,0 0 0,-1-1 0,1 0 0,0 1 0,-1 0 0,1 0 0,-2-1 0,2 1 0,0-1 0,-1 1 0,-25 12 0,7-6 0,-1-2 0,1 0 0,-37 4 0,-20 4 0,50-7 0,18-4 0,-2-2 0,0 3 0,1 0 0,0 0 0,-16 6 0,24-8 0,0-1 0,-2 2 0,2-1 0,0 0 0,-1 0 0,1 0 0,0 1 0,0 0 0,-1-2 0,1 1 0,0 1 0,0 0 0,0-1 0,0 0 0,1 1 0,0-1 0,0 1 0,-1-1 0,1 1 0,-1 0 0,1-1 0,0 0 0,0 1 0,0 0 0,0 0 0,1 0 0,-1-1 0,0 1 0,1-1 0,-1 1 0,0-1 0,1 1 0,2 2 0,1 2 0,1 0 0,0 0 0,-1 0 0,3-1 0,-2 1 0,1-1 0,1 0 0,-1 0 0,0-2 0,2 2 0,-1 0 0,1-3 0,-1 3 0,17 2 0,-14-3 0,-1-1 0,0 1 0,0 1 0,0 0 0,0-1 0,0 2 0,-2-1 0,1 1 0,-1 0 0,10 10 0,-11-9 0,-1 1 0,0 1 0,0-1 0,-1 0 0,0 0 0,-2 0 0,2 2 0,-2-2 0,0 1 0,-1 0 0,0 0 0,0 0 0,-1 0 0,-1 0 0,0 1 0,0-1 0,-1 0 0,0 0 0,-2-1 0,2 1 0,-2-1 0,-1 1 0,1-1 0,-2-1 0,1 1 0,0 1 0,-3-2 0,-11 11 0,0-3 0,13-12 0,2 2 0,0-3 0,-2 3 0,3-1 0,-2 0 0,2 0 0,-4 6 0,5-8 0,1-1 0,1 1 0,-1 0 0,1-1 0,-1 1 0,1 0 0,0 0 0,0-1 0,0 1 0,0-1 0,1 1 0,-1-1 0,1 2 0,-1-1 0,1-1 0,1 0 0,-2 1 0,0 0 0,1-1 0,-1 0 0,1 1 0,2-1 0,-2 1 0,0-2 0,1 2 0,-2 0 0,6 1 0,46 34 0,-38-27 0,-1-2 0,20 20 0,-28-24 0,-2 0 0,2 1 0,-2 1 0,0-2 0,1 1 0,-3 0 0,3 1 0,-1-1 0,-2 0 0,3 9 0,-3-6 0,0 0 0,0-1 0,-1 2 0,0-2 0,0 1 0,-1-1 0,0 1 0,0 0 0,-2 0 0,1-1 0,-6 10 0,6-12 0,-2 1 0,1-2 0,-3 2 0,3-2 0,-2 1 0,0 0 0,-1 0 0,1-2 0,-1 2 0,0-1 0,1-1 0,-2 1 0,1-1 0,-14 5 0,15-6 0,-4 0 0,2 2 0,-2-1 0,2 1 0,-1 1 0,-13 8 0,20-13 0,-1 2 0,1-1 0,0 1 0,-1-1 0,1-1 0,0 2 0,1 0 0,-1 0 0,1-1 0,-1 0 0,-1 0 0,2 1 0,-1-1 0,1 1 0,0 0 0,0 0 0,0-1 0,0 0 0,0 1 0,0 0 0,0-1 0,0 1 0,0-1 0,1 1 0,1-1 0,-2 1 0,1 0 0,0 0 0,-1-2 0,1 1 0,0 1 0,1 0 0,-1-1 0,-1 0 0,4 2 0,10 10-455,1 0 0,22 17 0,-13-13-6371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25T13:29:42.220"/>
    </inkml:context>
    <inkml:brush xml:id="br0">
      <inkml:brushProperty name="width" value="0.025" units="cm"/>
      <inkml:brushProperty name="height" value="0.025" units="cm"/>
      <inkml:brushProperty name="color" value="#E46C0A"/>
    </inkml:brush>
  </inkml:definitions>
  <inkml:trace contextRef="#ctx0" brushRef="#br0">238 0 24575,'19'5'0,"-1"0"0,0 1 0,-1 0 0,1 1 0,27 16 0,-39-19 0,-1 0 0,1 0 0,-1 1 0,0-1 0,-2 1 0,2 0 0,-1 0 0,0 0 0,-1 0 0,1 1 0,-2-1 0,1 1 0,-1-1 0,0 1 0,0 0 0,-1 0 0,0 0 0,1 8 0,-2-6 0,-2 0 0,2 0 0,-1 0 0,-1 0 0,1 0 0,-2-1 0,-1 1 0,2-1 0,-3 1 0,1-1 0,0 0 0,-1 0 0,0 0 0,0-1 0,-1 1 0,0-1 0,-2 0 0,2 0 0,-11 5 0,-6 4 0,0 0 0,-2-2 0,1-1 0,-2 0 0,-33 10 0,56-21 0,0 0 0,1 0 0,-2 0 0,2 1 0,-1-1 0,0 1 0,0-1 0,1 1 0,-1 0 0,1-1 0,-1 1 0,2 0 0,-1 0 0,-1 1 0,2-1 0,0 0 0,-2 1 0,2-1 0,-1 4 0,2-4 0,0 0 0,0 0 0,0 1 0,0-1 0,0 0 0,0 0 0,1 0 0,-1 1 0,1-1 0,0 0 0,1 0 0,-1 0 0,0 0 0,0 0 0,0 0 0,1 0 0,-1-1 0,1 1 0,0 0 0,0-1 0,0 1 0,0-1 0,4 3 0,77 49 0,-42-27 0,56 43 0,-83-58 0,-2 1 0,-1 0 0,1 0 0,-2 1 0,0 0 0,-1 1 0,12 25 0,-17-32 0,-1 1 0,1 0 0,-1 0 0,-2 1 0,1-1 0,-1 0 0,1 1 0,-2-1 0,0 0 0,0 1 0,-3 8 0,1-11 0,-1 0 0,1 0 0,-2 0 0,1 0 0,-1-1 0,0 1 0,1-1 0,-2 0 0,0 0 0,0 0 0,0 0 0,-1-1 0,0 1 0,-11 6 0,-95 50 0,62-34 0,-52 36 0,98-61 0,0 1 0,1 0 0,-1 0 0,0 0 0,2 0 0,-2 0 0,2 1 0,-1-1 0,1 1 0,-1-1 0,1 1 0,1 0 0,-2 0 0,2 0 0,0 0 0,0 0 0,1 0 0,-2 7 0,2-5 0,2 0 0,-1 0 0,1 0 0,-1 0 0,2-1 0,-1 1 0,1 0 0,0-1 0,1 1 0,0-1 0,4 7 0,14 9 0,0 0 0,2-1 0,-1-1 0,38 23 0,-55-39 0,63 37 0,26 17 0,-88-52 0,-1 1 0,2-1 0,-2 1 0,0 0 0,0 0 0,0 1 0,-1 0 0,0-1 0,5 11 0,-10-14 0,1 0 0,0 0 0,-1 1 0,1-1 0,-1 0 0,0 1 0,0-1 0,-1 0 0,1 1 0,0-1 0,-1 0 0,0 1 0,-1-1 0,1 0 0,0 0 0,-1 0 0,0 0 0,0 0 0,-1 0 0,1 0 0,0-1 0,-1 1 0,1-1 0,-1 1 0,0-1 0,0 0 0,-7 4 0,-9 6 0,-1-1 0,-1-1 0,-34 13 0,30-12 0,16-8 0,1 1 0,-1 0 0,0 1 0,2 0 0,0 0 0,-1 0 0,1 0 0,0 1 0,-7 8 0,12-11 0,-1 0 0,2-1 0,0 1 0,-1 0 0,0 0 0,1 0 0,0 0 0,1 0 0,-1 0 0,1 1 0,-2-1 0,2 0 0,0 0 0,0 0 0,2 0 0,-2 0 0,1 1 0,-1-1 0,1 0 0,0 0 0,1 0 0,-1 0 0,0 0 0,1-1 0,0 1 0,4 3 0,19 24 0,4 0 0,1-2 0,46 33 0,44 43 0,-118-101 0,1 0 0,-1 0 0,1 0 0,-1 1 0,0-1 0,1 0 0,-2 1 0,0 0 0,1-1 0,-1 1 0,0 0 0,0 0 0,-1-1 0,0 1 0,0 0 0,0 0 0,0 0 0,0 0 0,-1-1 0,0 1 0,0 0 0,-1 0 0,1-1 0,0 1 0,-2-1 0,1 1 0,1-1 0,-2 0 0,1 1 0,-5 3 0,-11 10 0,0 0 0,-1-1 0,-1-1 0,-28 17 0,4-2 0,36-23 0,-1-1 0,2 1 0,0 0 0,-1 0 0,2 1 0,0-1 0,0 1 0,1 1 0,0-1 0,0 1 0,1-1 0,1 1 0,0 0 0,0 0 0,1 0 0,0 0 0,2 0 0,-1 15 0,0 3 0,-1 0 0,4 0 0,9 47 0,-9-65 0,0 0 0,2 0 0,0 0 0,-1 0 0,2-1 0,0 1 0,0-1 0,1 0 0,0 0 0,2-1 0,-1 1 0,0-1 0,1-1 0,13 10 0,-10-10 0,0 1 0,0 1 0,-2 0 0,0 0 0,17 18 0,-25-24 0,1 0 0,-1 0 0,1 0 0,-1 1 0,0-1 0,0 0 0,-1 1 0,2-1 0,-1 1 0,-1-1 0,0 1 0,0-1 0,1 1 0,-1-1 0,-1 1 0,1-1 0,0 1 0,-1-1 0,1 1 0,-2-1 0,1 0 0,0 1 0,0-1 0,-1 0 0,1 1 0,0-1 0,-1 0 0,0 0 0,0 0 0,1 0 0,-2 0 0,-3 2 0,-16 11 0,-2 0 0,-1-1 0,0-1 0,-1-2 0,-1 0 0,0 0 0,-39 8 0,-40 18 0,103-37 0,2 1 0,-1 0 0,-1-1 0,2 1 0,-2 0 0,2 0 0,-1 0 0,1 0 0,-1 1 0,1-1 0,-1 0 0,0 1 0,1-1 0,0 0 0,0 1 0,0-1 0,-2 4 0,3-4 0,0 0 0,0 1 0,0-1 0,0 0 0,0 0 0,0 0 0,0 1 0,0-1 0,1 0 0,-1 0 0,2 0 0,-2 0 0,0 0 0,1 0 0,0 0 0,-1 0 0,1 0 0,0 0 0,2 2 0,5 3 0,1 0 0,0 0 0,-1 0 0,2-1 0,12 5 0,-15-7 0,24 12 0,7 2 0,0 1 0,-2 1 0,0 2 0,55 44 0,-83-60 0,-2 1 0,0 0 0,0 0 0,0 1 0,-1-1 0,0 1 0,0 0 0,-1 0 0,0 0 0,-1 0 0,1 1 0,-2 0 0,0-1 0,0 1 0,-1 0 0,0-1 0,0 1 0,-1 0 0,0 0 0,-1 0 0,0 0 0,0-1 0,-2 1 0,1 0 0,-1-1 0,1 1 0,-10 12 0,7-11 0,-1 0 0,-2 0 0,1-1 0,0 0 0,-1 0 0,0 0 0,-1-1 0,-1 0 0,1-1 0,-19 11 0,-3-2 0,-2-2 0,-44 15 0,45-18 0,2 1 0,-1 2 0,-29 15 0,58-26 0,-1-1 0,0 1 0,0-1 0,1 1 0,-1 0 0,1 0 0,-1 0 0,1 1 0,-1-1 0,1 0 0,1 1 0,-2-1 0,2 0 0,0 1 0,0 0 0,-1-1 0,1 1 0,0 0 0,0 0 0,1-1 0,0 1 0,-1 0 0,1 0 0,0 3 0,1-3 0,0 0 0,1 0 0,0 0 0,-1 0 0,1-1 0,1 1 0,-2 0 0,1-1 0,1 0 0,-1 1 0,2-1 0,-2 0 0,1 0 0,1 0 0,-2 0 0,2-1 0,-1 1 0,0-1 0,0 1 0,1-1 0,0 0 0,-1 0 0,6 0 0,70 17 0,-44-12 0,-2 2 0,0 0 0,0 2 0,40 17 0,-66-24 0,0 1 0,0-1 0,-1 1 0,1 0 0,-1 1 0,1-1 0,-3 1 0,3 0 0,-3 0 0,1 0 0,0 1 0,-1 0 0,1-1 0,-2 1 0,0 0 0,1 1 0,-2-1 0,0 0 0,1 1 0,-2-1 0,0 1 0,1 0 0,-1 9 0,-1-11 0,-1 0 0,1-1 0,-2 1 0,1-1 0,0 1 0,0-1 0,-2 0 0,2 1 0,-1-1 0,-1 0 0,1 0 0,-2 0 0,2 0 0,-2-1 0,0 1 0,1-1 0,-1 1 0,0-1 0,-1 0 0,0 0 0,-7 4 0,-9 3 0,-1-1 0,0-1 0,-44 12 0,-3 1 0,42-12 0,5-1 0,-1 0 0,2 1 0,-1 1 0,1 0 0,-22 16 0,40-23 0,-1-1 0,0 1 0,1 1 0,-1-1 0,0 0 0,2 1 0,-1-1 0,0 1 0,0 0 0,2 0 0,-1 0 0,-1 0 0,2 0 0,0 0 0,-1 0 0,1 0 0,1 0 0,-1 1 0,1-1 0,0 0 0,0 0 0,1 1 0,-1-1 0,1 0 0,1 0 0,-1 0 0,0 0 0,0 0 0,2 0 0,2 4 0,0 1 0,1-1 0,0 0 0,1 0 0,-1-1 0,3 0 0,-2 0 0,2 0 0,-1-1 0,1 0 0,19 10 0,7 2 0,68 22 0,-26-11 0,-70-26 0,2 1 0,1-1 0,-2 2 0,1-1 0,-1 1 0,13 8 0,-20-11 0,1-1 0,-1 1 0,1-1 0,0 1 0,-1-1 0,0 1 0,-1-1 0,1 1 0,0 0 0,1 0 0,-2-1 0,1 1 0,-1 0 0,0 0 0,1 0 0,-1 0 0,0 0 0,0-1 0,0 1 0,0 0 0,-1 0 0,1 0 0,0 0 0,-1 0 0,1-1 0,-2 1 0,1 0 0,1-1 0,-1 1 0,0 0 0,-2 1 0,-8 10 0,-1 0 0,0 0 0,-2-1 0,1-1 0,-29 19 0,-86 44 0,89-59 0,24-10 0,1 0 0,0 1 0,-24 14 0,36-20 0,1 1 0,-1 0 0,1 0 0,-1 0 0,0 0 0,1 0 0,0 0 0,0 1 0,0-1 0,-1 0 0,1 0 0,1 1 0,-1-1 0,0 0 0,1 1 0,-2-1 0,2 1 0,-1-1 0,1 1 0,0-1 0,0 1 0,0-1 0,0 1 0,0 0 0,0-1 0,0 1 0,0-1 0,0 1 0,1-1 0,-1 1 0,0-1 0,2 1 0,-1-1 0,-1 0 0,1 1 0,0-1 0,2 2 0,9 10 0,1-1 0,1 0 0,1 0 0,-1-2 0,2 1 0,18 8 0,113 52 0,-110-54 0,51 20 0,-59-27 0,0 2 0,1 1 0,-2 1 0,-1 1 0,49 35 0,-73-47 0,1 1 0,0-1 0,-1 1 0,0 0 0,0 0 0,0 0 0,-1 0 0,1 0 0,-1 0 0,-1 1 0,2-1 0,-2 1 0,0-1 0,-1 1 0,1 0 0,-1-1 0,0 1 0,0-1 0,0 1 0,0 0 0,-1-1 0,0 1 0,0-1 0,0 1 0,-2-1 0,2 1 0,-2-1 0,1 0 0,0 0 0,-7 6 0,-8 10 0,0-2 0,-2 0 0,0 0 0,-41 26 0,38-28 0,-134 87 0,-1 0 0,147-96 0,2 1 0,-1 0 0,1 0 0,-1 0 0,2 1 0,1 0 0,-1 1 0,1-1 0,0 1 0,1 0 0,2 0 0,-6 15 0,8-19 0,0 1 0,-1-1 0,2 1 0,0-1 0,0 1 0,0-1 0,2 1 0,-1-1 0,0 1 0,2-1 0,-1 0 0,0 1 0,1-1 0,1 0 0,-1-1 0,1 1 0,0 0 0,0-1 0,1 0 0,0 1 0,6 4 0,56 36 0,-52-37 0,0 0 0,-1 1 0,0 1 0,12 12 0,-22-18 0,0 1 0,0-1 0,-1 1 0,1 0 0,0 0 0,-2 0 0,1 0 0,-1 0 0,-1 0 0,2 1 0,-2-1 0,-1 0 0,1 10 0,-2-10 0,1-1 0,-1 1 0,1-1 0,-3 1 0,2-1 0,-1 1 0,1-1 0,-2 0 0,-1 0 0,2 0 0,-2 0 0,1 0 0,-10 8 0,-1 1 0,-2-1 0,-34 22 0,37-28 0,1 1 0,1 0 0,0 0 0,0 1 0,1 0 0,1 1 0,0-1 0,-15 22 0,22-27 0,1-1 0,0 1 0,0-1 0,0 1 0,-1 0 0,2-1 0,0 1 0,0 0 0,0 0 0,0-1 0,0 1 0,2 0 0,-1-1 0,-1 1 0,1 0 0,1-1 0,0 1 0,-1-1 0,1 0 0,1 1 0,-1-1 0,1 0 0,-1 0 0,1 0 0,0 0 0,0-1 0,0 1 0,1 0 0,3 1 0,13 8 0,-1 0 0,2-1 0,1-1 0,27 9 0,-21-7 0,-12-6 0,0 1 0,0 1 0,-1 0 0,-1 0 0,21 16 0,-33-22 0,0 0 0,1 0 0,-1 0 0,1 0 0,-2 0 0,1 1 0,0-1 0,0 1 0,-1-1 0,1 1 0,-1 0 0,0-1 0,0 1 0,0 0 0,-1 0 0,2 0 0,-2 0 0,0-1 0,0 1 0,0 0 0,0 0 0,0 0 0,-2 0 0,2 0 0,-1-1 0,0 1 0,0 0 0,0 0 0,-1-1 0,1 1 0,0-1 0,-2 1 0,1-1 0,-3 4 0,-6 3 0,1-1 0,-1 0 0,-1 0 0,0-1 0,0-1 0,-1 1 0,0-2 0,-1 1 0,1-1 0,-20 4 0,11-2 0,1 1 0,-39 18 0,54-23 0,-1 1 0,1 0 0,0 1 0,1-1 0,-1 1 0,1 0 0,0 0 0,0 1 0,0-1 0,1 1 0,1-1 0,-6 10 0,6-6 0,-1-1 0,0 0 0,2 1 0,-1 0 0,2 0 0,0-1 0,0 1 0,1 0 0,0 0 0,1 0 0,0 0 0,0-1 0,2 1 0,-1 0 0,1-1 0,4 10 0,3-2 0,1-1 0,0 0 0,0-1 0,2 0 0,1 0 0,-1-1 0,21 14 0,-28-22 0,1 0 0,-3 0 0,3 1 0,-3 0 0,1 0 0,-1 0 0,1 0 0,-1 0 0,-1 1 0,0-1 0,-1 1 0,1 0 0,-1-1 0,-1 1 0,0 0 0,1 0 0,-2 0 0,0 10 0,-3-1 0,1-1 0,-2 1 0,-1-1 0,-1 1 0,0-1 0,-1 0 0,-9 14 0,11-23 0,1 1 0,1 0 0,0 0 0,1 0 0,-1 0 0,1 1 0,1-1 0,-1 0 0,1 1 0,1 8 0,1-11 0,1 0 0,-1 0 0,0 1 0,1-1 0,1 0 0,-1 0 0,1-1 0,-1 1 0,2 0 0,0-1 0,-1 1 0,1-1 0,0 0 0,0 0 0,6 4 0,12 9 0,10 8 0,60 38 0,-89-61 0,1 0 0,0 0 0,-1 0 0,0 0 0,1 0 0,-2 0 0,2 1 0,-2-1 0,1 1 0,-1 0 0,0 0 0,1 0 0,2 3 0,-5-5 0,0 0 0,0 0 0,0 0 0,0-1 0,0 1 0,0 0 0,0 0 0,-1 0 0,1-1 0,0 1 0,0 0 0,-2 0 0,2-1 0,0 1 0,-1 0 0,1 0 0,-1-1 0,1 1 0,-1-1 0,-1 2 0,-31 15 0,9-9 0,0-1 0,-1-1 0,-47 5 0,-25 6 0,66-10 0,18-5 0,1 0 0,0 1 0,1 1 0,-1-1 0,-19 9 0,29-11 0,0 0 0,0 1 0,0-1 0,0 0 0,0 1 0,1-1 0,-1 1 0,0 0 0,1-1 0,0 1 0,-1 0 0,1 0 0,0-1 0,0 1 0,1 0 0,-2 0 0,2 0 0,-1 0 0,1 0 0,-1 0 0,1 0 0,0 0 0,0 0 0,0 0 0,0 0 0,1 1 0,-1-1 0,0 0 0,1 0 0,-1 0 0,2-1 0,-1 1 0,3 4 0,0 2 0,3-1 0,-1 1 0,0-1 0,1 0 0,0 0 0,2 0 0,-2-1 0,2 0 0,-1-1 0,2 1 0,-1-1 0,1-1 0,-1 1 0,21 5 0,-18-6 0,0 1 0,0 0 0,-1 1 0,0 0 0,0 0 0,0 1 0,-1 0 0,0 0 0,0 1 0,10 12 0,-12-11 0,-1 1 0,-1 1 0,0-1 0,-1 1 0,0-1 0,-1 1 0,0 1 0,-1-1 0,0 0 0,-2 1 0,0-1 0,0 1 0,-1-1 0,-1 1 0,0-1 0,0 0 0,-2 1 0,0-1 0,-1 0 0,0 0 0,-1 0 0,-1 0 0,1-1 0,-2 0 0,0 0 0,-1 0 0,1-1 0,-18 15 0,1-5 0,17-15 0,1 1 0,-1-1 0,1 1 0,1 1 0,1-1 0,-1 0 0,-5 8 0,9-11 0,-1 0 0,2 0 0,-1 0 0,1 0 0,-1 1 0,1-1 0,0 0 0,0 0 0,0 0 0,0 0 0,1 0 0,-1 0 0,1 1 0,-1-1 0,2 0 0,-1 0 0,-1 0 0,1 0 0,0 0 0,1-1 0,-1 1 0,1 0 0,-1 0 0,1-1 0,0 1 0,-1 0 0,5 1 0,62 45 0,-51-36 0,0-1 0,25 24 0,-36-29 0,-1-1 0,-1 1 0,1 1 0,-1-1 0,1 0 0,-3 1 0,2 0 0,-2-1 0,1 1 0,2 11 0,-3-8 0,-1 0 0,1 0 0,-2 0 0,0-1 0,0 1 0,-2 0 0,1 0 0,-1 0 0,-1-1 0,0 1 0,-6 11 0,4-14 0,2 0 0,-2-1 0,-1 1 0,1-1 0,-1 0 0,-1 0 0,0 0 0,0-1 0,1 0 0,-3 0 0,2 0 0,-1-1 0,0 0 0,-17 6 0,19-7 0,-5 0 0,1 1 0,-1 1 0,2 0 0,-1 0 0,-17 12 0,25-16 0,0 1 0,1-1 0,-1 1 0,0 0 0,1-1 0,0 1 0,0 0 0,0 0 0,1 0 0,-2-1 0,1 1 0,1 0 0,-1 0 0,1 0 0,0 0 0,-1 0 0,1 0 0,0 0 0,0 0 0,0 0 0,1 0 0,-1 0 0,0 0 0,1 0 0,0 0 0,-1 0 0,2 0 0,-1 0 0,0 0 0,0-1 0,0 1 0,1 0 0,-1-1 0,0 1 0,4 1 0,12 14-455,1 0 0,31 22 0,-18-19-6371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BE5A6-33E5-4034-A38D-5F55DFAB2D7D}" type="datetimeFigureOut">
              <a:rPr lang="ko-KR" altLang="en-US" smtClean="0"/>
              <a:t>2026-06-07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143000"/>
            <a:ext cx="45275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D23FF-4490-4ABB-8C7C-08AF52CF393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5731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CB94-EE5C-3252-D9CC-14DC595C6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E07451-404A-6D64-D8FD-CCEF19A1B8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5225" y="1143000"/>
            <a:ext cx="4527550" cy="3086100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B57A4278-A8AD-F850-2D62-FC5C70D426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Figure. A Framework of Illness-Related Uncertainty in High-Risk Pregnancy and Premature Birth</a:t>
            </a:r>
          </a:p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8EB9ADD-F0EC-3BE4-AFB1-B7DCDCA3D1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ED23FF-4490-4ABB-8C7C-08AF52CF3935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247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2009" y="5032642"/>
            <a:ext cx="20196096" cy="34725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64017" y="9180247"/>
            <a:ext cx="16632079" cy="41401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226087" y="648775"/>
            <a:ext cx="5346025" cy="138228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88006" y="648775"/>
            <a:ext cx="15642074" cy="138228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6885" y="10410290"/>
            <a:ext cx="20196096" cy="32175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6885" y="6866439"/>
            <a:ext cx="20196096" cy="354384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8006" y="3780111"/>
            <a:ext cx="10494050" cy="106915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8057" y="3780111"/>
            <a:ext cx="10494050" cy="106915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006" y="3626348"/>
            <a:ext cx="10498176" cy="15112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8006" y="5137639"/>
            <a:ext cx="10498176" cy="93340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069816" y="3626348"/>
            <a:ext cx="10502299" cy="151129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069816" y="5137639"/>
            <a:ext cx="10502299" cy="93340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013" y="645018"/>
            <a:ext cx="7816913" cy="274507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89544" y="645023"/>
            <a:ext cx="13282564" cy="138266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8013" y="3390101"/>
            <a:ext cx="7816913" cy="11081551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3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0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7148" y="11340307"/>
            <a:ext cx="14256068" cy="13387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148" y="1447541"/>
            <a:ext cx="14256068" cy="9720263"/>
          </a:xfrm>
        </p:spPr>
        <p:txBody>
          <a:bodyPr/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3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0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57148" y="12679097"/>
            <a:ext cx="14256068" cy="1901300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3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0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8006" y="648772"/>
            <a:ext cx="21384102" cy="27000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006" y="3780111"/>
            <a:ext cx="21384102" cy="10691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88006" y="15015415"/>
            <a:ext cx="5544026" cy="8625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18039" y="15015415"/>
            <a:ext cx="7524036" cy="8625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028081" y="15015415"/>
            <a:ext cx="5544026" cy="8625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18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6" indent="-342886" algn="l" defTabSz="457182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0" indent="-285739" algn="l" defTabSz="457182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8591" algn="l" defTabSz="45718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6" indent="-228591" algn="l" defTabSz="457182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8" indent="-228591" algn="l" defTabSz="457182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4571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4571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4571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4571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4571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C022F7-CA64-2E3A-1649-52B52B0B3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그룹 36">
            <a:extLst>
              <a:ext uri="{FF2B5EF4-FFF2-40B4-BE49-F238E27FC236}">
                <a16:creationId xmlns:a16="http://schemas.microsoft.com/office/drawing/2014/main" id="{B5AE6C37-F669-8C9D-521D-3B597A45B0AF}"/>
              </a:ext>
            </a:extLst>
          </p:cNvPr>
          <p:cNvGrpSpPr/>
          <p:nvPr/>
        </p:nvGrpSpPr>
        <p:grpSpPr>
          <a:xfrm>
            <a:off x="741457" y="768159"/>
            <a:ext cx="22277198" cy="12994245"/>
            <a:chOff x="741457" y="768159"/>
            <a:chExt cx="22277198" cy="12994245"/>
          </a:xfrm>
        </p:grpSpPr>
        <p:grpSp>
          <p:nvGrpSpPr>
            <p:cNvPr id="494" name="그룹 493">
              <a:extLst>
                <a:ext uri="{FF2B5EF4-FFF2-40B4-BE49-F238E27FC236}">
                  <a16:creationId xmlns:a16="http://schemas.microsoft.com/office/drawing/2014/main" id="{351C08AE-5A1B-08CE-2821-87F19FC75691}"/>
                </a:ext>
              </a:extLst>
            </p:cNvPr>
            <p:cNvGrpSpPr/>
            <p:nvPr/>
          </p:nvGrpSpPr>
          <p:grpSpPr>
            <a:xfrm>
              <a:off x="741457" y="768159"/>
              <a:ext cx="22277198" cy="12994245"/>
              <a:chOff x="1190174" y="2785648"/>
              <a:chExt cx="22277198" cy="12994245"/>
            </a:xfrm>
          </p:grpSpPr>
          <p:grpSp>
            <p:nvGrpSpPr>
              <p:cNvPr id="232" name="그룹 231">
                <a:extLst>
                  <a:ext uri="{FF2B5EF4-FFF2-40B4-BE49-F238E27FC236}">
                    <a16:creationId xmlns:a16="http://schemas.microsoft.com/office/drawing/2014/main" id="{8D3BFBB1-60D7-35A1-666C-7C901984FC8E}"/>
                  </a:ext>
                </a:extLst>
              </p:cNvPr>
              <p:cNvGrpSpPr/>
              <p:nvPr/>
            </p:nvGrpSpPr>
            <p:grpSpPr>
              <a:xfrm>
                <a:off x="3889917" y="3128012"/>
                <a:ext cx="19573709" cy="4196333"/>
                <a:chOff x="5242332" y="6544"/>
                <a:chExt cx="16011986" cy="4196333"/>
              </a:xfrm>
            </p:grpSpPr>
            <p:sp>
              <p:nvSpPr>
                <p:cNvPr id="16" name="사다리꼴 15">
                  <a:extLst>
                    <a:ext uri="{FF2B5EF4-FFF2-40B4-BE49-F238E27FC236}">
                      <a16:creationId xmlns:a16="http://schemas.microsoft.com/office/drawing/2014/main" id="{CA271F28-4422-1FCA-39BB-1E8473FD4DE7}"/>
                    </a:ext>
                  </a:extLst>
                </p:cNvPr>
                <p:cNvSpPr/>
                <p:nvPr/>
              </p:nvSpPr>
              <p:spPr>
                <a:xfrm rot="16200000">
                  <a:off x="11289706" y="-5741382"/>
                  <a:ext cx="3896885" cy="15991633"/>
                </a:xfrm>
                <a:custGeom>
                  <a:avLst/>
                  <a:gdLst>
                    <a:gd name="connsiteX0" fmla="*/ 0 w 3896885"/>
                    <a:gd name="connsiteY0" fmla="*/ 15991633 h 15991633"/>
                    <a:gd name="connsiteX1" fmla="*/ 36253 w 3896885"/>
                    <a:gd name="connsiteY1" fmla="*/ 15239434 h 15991633"/>
                    <a:gd name="connsiteX2" fmla="*/ 80213 w 3896885"/>
                    <a:gd name="connsiteY2" fmla="*/ 14327319 h 15991633"/>
                    <a:gd name="connsiteX3" fmla="*/ 85636 w 3896885"/>
                    <a:gd name="connsiteY3" fmla="*/ 14214785 h 15991633"/>
                    <a:gd name="connsiteX4" fmla="*/ 91060 w 3896885"/>
                    <a:gd name="connsiteY4" fmla="*/ 14102251 h 15991633"/>
                    <a:gd name="connsiteX5" fmla="*/ 135020 w 3896885"/>
                    <a:gd name="connsiteY5" fmla="*/ 13190136 h 15991633"/>
                    <a:gd name="connsiteX6" fmla="*/ 140443 w 3896885"/>
                    <a:gd name="connsiteY6" fmla="*/ 13077602 h 15991633"/>
                    <a:gd name="connsiteX7" fmla="*/ 168989 w 3896885"/>
                    <a:gd name="connsiteY7" fmla="*/ 12485319 h 15991633"/>
                    <a:gd name="connsiteX8" fmla="*/ 182120 w 3896885"/>
                    <a:gd name="connsiteY8" fmla="*/ 12212869 h 15991633"/>
                    <a:gd name="connsiteX9" fmla="*/ 195251 w 3896885"/>
                    <a:gd name="connsiteY9" fmla="*/ 11940419 h 15991633"/>
                    <a:gd name="connsiteX10" fmla="*/ 208381 w 3896885"/>
                    <a:gd name="connsiteY10" fmla="*/ 11667969 h 15991633"/>
                    <a:gd name="connsiteX11" fmla="*/ 221512 w 3896885"/>
                    <a:gd name="connsiteY11" fmla="*/ 11395519 h 15991633"/>
                    <a:gd name="connsiteX12" fmla="*/ 242351 w 3896885"/>
                    <a:gd name="connsiteY12" fmla="*/ 10963153 h 15991633"/>
                    <a:gd name="connsiteX13" fmla="*/ 255481 w 3896885"/>
                    <a:gd name="connsiteY13" fmla="*/ 10690703 h 15991633"/>
                    <a:gd name="connsiteX14" fmla="*/ 276320 w 3896885"/>
                    <a:gd name="connsiteY14" fmla="*/ 10258336 h 15991633"/>
                    <a:gd name="connsiteX15" fmla="*/ 312572 w 3896885"/>
                    <a:gd name="connsiteY15" fmla="*/ 9506137 h 15991633"/>
                    <a:gd name="connsiteX16" fmla="*/ 325703 w 3896885"/>
                    <a:gd name="connsiteY16" fmla="*/ 9233687 h 15991633"/>
                    <a:gd name="connsiteX17" fmla="*/ 331127 w 3896885"/>
                    <a:gd name="connsiteY17" fmla="*/ 9121154 h 15991633"/>
                    <a:gd name="connsiteX18" fmla="*/ 375087 w 3896885"/>
                    <a:gd name="connsiteY18" fmla="*/ 8209038 h 15991633"/>
                    <a:gd name="connsiteX19" fmla="*/ 380510 w 3896885"/>
                    <a:gd name="connsiteY19" fmla="*/ 8096505 h 15991633"/>
                    <a:gd name="connsiteX20" fmla="*/ 409056 w 3896885"/>
                    <a:gd name="connsiteY20" fmla="*/ 7504222 h 15991633"/>
                    <a:gd name="connsiteX21" fmla="*/ 414479 w 3896885"/>
                    <a:gd name="connsiteY21" fmla="*/ 7391688 h 15991633"/>
                    <a:gd name="connsiteX22" fmla="*/ 450732 w 3896885"/>
                    <a:gd name="connsiteY22" fmla="*/ 6639489 h 15991633"/>
                    <a:gd name="connsiteX23" fmla="*/ 479277 w 3896885"/>
                    <a:gd name="connsiteY23" fmla="*/ 6047206 h 15991633"/>
                    <a:gd name="connsiteX24" fmla="*/ 515530 w 3896885"/>
                    <a:gd name="connsiteY24" fmla="*/ 5295007 h 15991633"/>
                    <a:gd name="connsiteX25" fmla="*/ 544075 w 3896885"/>
                    <a:gd name="connsiteY25" fmla="*/ 4702725 h 15991633"/>
                    <a:gd name="connsiteX26" fmla="*/ 580328 w 3896885"/>
                    <a:gd name="connsiteY26" fmla="*/ 3950526 h 15991633"/>
                    <a:gd name="connsiteX27" fmla="*/ 616581 w 3896885"/>
                    <a:gd name="connsiteY27" fmla="*/ 3198327 h 15991633"/>
                    <a:gd name="connsiteX28" fmla="*/ 660541 w 3896885"/>
                    <a:gd name="connsiteY28" fmla="*/ 2286211 h 15991633"/>
                    <a:gd name="connsiteX29" fmla="*/ 665964 w 3896885"/>
                    <a:gd name="connsiteY29" fmla="*/ 2173678 h 15991633"/>
                    <a:gd name="connsiteX30" fmla="*/ 671388 w 3896885"/>
                    <a:gd name="connsiteY30" fmla="*/ 2061144 h 15991633"/>
                    <a:gd name="connsiteX31" fmla="*/ 715348 w 3896885"/>
                    <a:gd name="connsiteY31" fmla="*/ 1149028 h 15991633"/>
                    <a:gd name="connsiteX32" fmla="*/ 736186 w 3896885"/>
                    <a:gd name="connsiteY32" fmla="*/ 716662 h 15991633"/>
                    <a:gd name="connsiteX33" fmla="*/ 770726 w 3896885"/>
                    <a:gd name="connsiteY33" fmla="*/ 0 h 15991633"/>
                    <a:gd name="connsiteX34" fmla="*/ 1336030 w 3896885"/>
                    <a:gd name="connsiteY34" fmla="*/ 0 h 15991633"/>
                    <a:gd name="connsiteX35" fmla="*/ 1901334 w 3896885"/>
                    <a:gd name="connsiteY35" fmla="*/ 0 h 15991633"/>
                    <a:gd name="connsiteX36" fmla="*/ 2490192 w 3896885"/>
                    <a:gd name="connsiteY36" fmla="*/ 0 h 15991633"/>
                    <a:gd name="connsiteX37" fmla="*/ 3126159 w 3896885"/>
                    <a:gd name="connsiteY37" fmla="*/ 0 h 15991633"/>
                    <a:gd name="connsiteX38" fmla="*/ 3162412 w 3896885"/>
                    <a:gd name="connsiteY38" fmla="*/ 752199 h 15991633"/>
                    <a:gd name="connsiteX39" fmla="*/ 3167835 w 3896885"/>
                    <a:gd name="connsiteY39" fmla="*/ 864733 h 15991633"/>
                    <a:gd name="connsiteX40" fmla="*/ 3180966 w 3896885"/>
                    <a:gd name="connsiteY40" fmla="*/ 1137183 h 15991633"/>
                    <a:gd name="connsiteX41" fmla="*/ 3201804 w 3896885"/>
                    <a:gd name="connsiteY41" fmla="*/ 1569549 h 15991633"/>
                    <a:gd name="connsiteX42" fmla="*/ 3238057 w 3896885"/>
                    <a:gd name="connsiteY42" fmla="*/ 2321748 h 15991633"/>
                    <a:gd name="connsiteX43" fmla="*/ 3274310 w 3896885"/>
                    <a:gd name="connsiteY43" fmla="*/ 3073947 h 15991633"/>
                    <a:gd name="connsiteX44" fmla="*/ 3302855 w 3896885"/>
                    <a:gd name="connsiteY44" fmla="*/ 3666230 h 15991633"/>
                    <a:gd name="connsiteX45" fmla="*/ 3323693 w 3896885"/>
                    <a:gd name="connsiteY45" fmla="*/ 4098596 h 15991633"/>
                    <a:gd name="connsiteX46" fmla="*/ 3367653 w 3896885"/>
                    <a:gd name="connsiteY46" fmla="*/ 5010712 h 15991633"/>
                    <a:gd name="connsiteX47" fmla="*/ 3396199 w 3896885"/>
                    <a:gd name="connsiteY47" fmla="*/ 5602994 h 15991633"/>
                    <a:gd name="connsiteX48" fmla="*/ 3409329 w 3896885"/>
                    <a:gd name="connsiteY48" fmla="*/ 5875444 h 15991633"/>
                    <a:gd name="connsiteX49" fmla="*/ 3422460 w 3896885"/>
                    <a:gd name="connsiteY49" fmla="*/ 6147894 h 15991633"/>
                    <a:gd name="connsiteX50" fmla="*/ 3427884 w 3896885"/>
                    <a:gd name="connsiteY50" fmla="*/ 6260428 h 15991633"/>
                    <a:gd name="connsiteX51" fmla="*/ 3456429 w 3896885"/>
                    <a:gd name="connsiteY51" fmla="*/ 6852711 h 15991633"/>
                    <a:gd name="connsiteX52" fmla="*/ 3469560 w 3896885"/>
                    <a:gd name="connsiteY52" fmla="*/ 7125161 h 15991633"/>
                    <a:gd name="connsiteX53" fmla="*/ 3513520 w 3896885"/>
                    <a:gd name="connsiteY53" fmla="*/ 8037276 h 15991633"/>
                    <a:gd name="connsiteX54" fmla="*/ 3549773 w 3896885"/>
                    <a:gd name="connsiteY54" fmla="*/ 8789475 h 15991633"/>
                    <a:gd name="connsiteX55" fmla="*/ 3570611 w 3896885"/>
                    <a:gd name="connsiteY55" fmla="*/ 9221842 h 15991633"/>
                    <a:gd name="connsiteX56" fmla="*/ 3614571 w 3896885"/>
                    <a:gd name="connsiteY56" fmla="*/ 10133957 h 15991633"/>
                    <a:gd name="connsiteX57" fmla="*/ 3643116 w 3896885"/>
                    <a:gd name="connsiteY57" fmla="*/ 10726240 h 15991633"/>
                    <a:gd name="connsiteX58" fmla="*/ 3656247 w 3896885"/>
                    <a:gd name="connsiteY58" fmla="*/ 10998690 h 15991633"/>
                    <a:gd name="connsiteX59" fmla="*/ 3700207 w 3896885"/>
                    <a:gd name="connsiteY59" fmla="*/ 11910805 h 15991633"/>
                    <a:gd name="connsiteX60" fmla="*/ 3713338 w 3896885"/>
                    <a:gd name="connsiteY60" fmla="*/ 12183255 h 15991633"/>
                    <a:gd name="connsiteX61" fmla="*/ 3726469 w 3896885"/>
                    <a:gd name="connsiteY61" fmla="*/ 12455705 h 15991633"/>
                    <a:gd name="connsiteX62" fmla="*/ 3755014 w 3896885"/>
                    <a:gd name="connsiteY62" fmla="*/ 13047988 h 15991633"/>
                    <a:gd name="connsiteX63" fmla="*/ 3791267 w 3896885"/>
                    <a:gd name="connsiteY63" fmla="*/ 13800187 h 15991633"/>
                    <a:gd name="connsiteX64" fmla="*/ 3835227 w 3896885"/>
                    <a:gd name="connsiteY64" fmla="*/ 14712302 h 15991633"/>
                    <a:gd name="connsiteX65" fmla="*/ 3848358 w 3896885"/>
                    <a:gd name="connsiteY65" fmla="*/ 14984752 h 15991633"/>
                    <a:gd name="connsiteX66" fmla="*/ 3853781 w 3896885"/>
                    <a:gd name="connsiteY66" fmla="*/ 15097286 h 15991633"/>
                    <a:gd name="connsiteX67" fmla="*/ 3896885 w 3896885"/>
                    <a:gd name="connsiteY67" fmla="*/ 15991633 h 15991633"/>
                    <a:gd name="connsiteX68" fmla="*/ 3418125 w 3896885"/>
                    <a:gd name="connsiteY68" fmla="*/ 15991633 h 15991633"/>
                    <a:gd name="connsiteX69" fmla="*/ 2978334 w 3896885"/>
                    <a:gd name="connsiteY69" fmla="*/ 15991633 h 15991633"/>
                    <a:gd name="connsiteX70" fmla="*/ 2499573 w 3896885"/>
                    <a:gd name="connsiteY70" fmla="*/ 15991633 h 15991633"/>
                    <a:gd name="connsiteX71" fmla="*/ 1981844 w 3896885"/>
                    <a:gd name="connsiteY71" fmla="*/ 15991633 h 15991633"/>
                    <a:gd name="connsiteX72" fmla="*/ 1503084 w 3896885"/>
                    <a:gd name="connsiteY72" fmla="*/ 15991633 h 15991633"/>
                    <a:gd name="connsiteX73" fmla="*/ 946386 w 3896885"/>
                    <a:gd name="connsiteY73" fmla="*/ 15991633 h 15991633"/>
                    <a:gd name="connsiteX74" fmla="*/ 0 w 3896885"/>
                    <a:gd name="connsiteY74" fmla="*/ 15991633 h 1599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3896885" h="15991633" fill="none" extrusionOk="0">
                      <a:moveTo>
                        <a:pt x="0" y="15991633"/>
                      </a:moveTo>
                      <a:cubicBezTo>
                        <a:pt x="-13832" y="15673502"/>
                        <a:pt x="45475" y="15404115"/>
                        <a:pt x="36253" y="15239434"/>
                      </a:cubicBezTo>
                      <a:cubicBezTo>
                        <a:pt x="27031" y="15074753"/>
                        <a:pt x="163662" y="14602057"/>
                        <a:pt x="80213" y="14327319"/>
                      </a:cubicBezTo>
                      <a:cubicBezTo>
                        <a:pt x="-3238" y="14052581"/>
                        <a:pt x="93328" y="14270866"/>
                        <a:pt x="85636" y="14214785"/>
                      </a:cubicBezTo>
                      <a:cubicBezTo>
                        <a:pt x="77944" y="14158704"/>
                        <a:pt x="99070" y="14140849"/>
                        <a:pt x="91060" y="14102251"/>
                      </a:cubicBezTo>
                      <a:cubicBezTo>
                        <a:pt x="83050" y="14063653"/>
                        <a:pt x="179825" y="13392892"/>
                        <a:pt x="135020" y="13190136"/>
                      </a:cubicBezTo>
                      <a:cubicBezTo>
                        <a:pt x="90214" y="12987380"/>
                        <a:pt x="149766" y="13131811"/>
                        <a:pt x="140443" y="13077602"/>
                      </a:cubicBezTo>
                      <a:cubicBezTo>
                        <a:pt x="131121" y="13023393"/>
                        <a:pt x="187713" y="12673183"/>
                        <a:pt x="168989" y="12485319"/>
                      </a:cubicBezTo>
                      <a:cubicBezTo>
                        <a:pt x="150265" y="12297455"/>
                        <a:pt x="202637" y="12318145"/>
                        <a:pt x="182120" y="12212869"/>
                      </a:cubicBezTo>
                      <a:cubicBezTo>
                        <a:pt x="161603" y="12107593"/>
                        <a:pt x="193193" y="12002683"/>
                        <a:pt x="195251" y="11940419"/>
                      </a:cubicBezTo>
                      <a:cubicBezTo>
                        <a:pt x="197308" y="11878155"/>
                        <a:pt x="228269" y="11758557"/>
                        <a:pt x="208381" y="11667969"/>
                      </a:cubicBezTo>
                      <a:cubicBezTo>
                        <a:pt x="188494" y="11577381"/>
                        <a:pt x="248142" y="11487019"/>
                        <a:pt x="221512" y="11395519"/>
                      </a:cubicBezTo>
                      <a:cubicBezTo>
                        <a:pt x="194883" y="11304019"/>
                        <a:pt x="288011" y="11071789"/>
                        <a:pt x="242351" y="10963153"/>
                      </a:cubicBezTo>
                      <a:cubicBezTo>
                        <a:pt x="196691" y="10854518"/>
                        <a:pt x="259530" y="10752941"/>
                        <a:pt x="255481" y="10690703"/>
                      </a:cubicBezTo>
                      <a:cubicBezTo>
                        <a:pt x="251432" y="10628465"/>
                        <a:pt x="315053" y="10446326"/>
                        <a:pt x="276320" y="10258336"/>
                      </a:cubicBezTo>
                      <a:cubicBezTo>
                        <a:pt x="237587" y="10070346"/>
                        <a:pt x="331412" y="9825086"/>
                        <a:pt x="312572" y="9506137"/>
                      </a:cubicBezTo>
                      <a:cubicBezTo>
                        <a:pt x="293732" y="9187188"/>
                        <a:pt x="323569" y="9362423"/>
                        <a:pt x="325703" y="9233687"/>
                      </a:cubicBezTo>
                      <a:cubicBezTo>
                        <a:pt x="327837" y="9104951"/>
                        <a:pt x="333677" y="9169294"/>
                        <a:pt x="331127" y="9121154"/>
                      </a:cubicBezTo>
                      <a:cubicBezTo>
                        <a:pt x="328576" y="9073014"/>
                        <a:pt x="407328" y="8508737"/>
                        <a:pt x="375087" y="8209038"/>
                      </a:cubicBezTo>
                      <a:cubicBezTo>
                        <a:pt x="342844" y="7909339"/>
                        <a:pt x="386793" y="8146518"/>
                        <a:pt x="380510" y="8096505"/>
                      </a:cubicBezTo>
                      <a:cubicBezTo>
                        <a:pt x="374227" y="8046492"/>
                        <a:pt x="417531" y="7672307"/>
                        <a:pt x="409056" y="7504222"/>
                      </a:cubicBezTo>
                      <a:cubicBezTo>
                        <a:pt x="400580" y="7336137"/>
                        <a:pt x="412858" y="7432560"/>
                        <a:pt x="414479" y="7391688"/>
                      </a:cubicBezTo>
                      <a:cubicBezTo>
                        <a:pt x="416100" y="7350816"/>
                        <a:pt x="499796" y="7006534"/>
                        <a:pt x="450732" y="6639489"/>
                      </a:cubicBezTo>
                      <a:cubicBezTo>
                        <a:pt x="401668" y="6272444"/>
                        <a:pt x="495345" y="6289472"/>
                        <a:pt x="479277" y="6047206"/>
                      </a:cubicBezTo>
                      <a:cubicBezTo>
                        <a:pt x="463209" y="5804940"/>
                        <a:pt x="561169" y="5457427"/>
                        <a:pt x="515530" y="5295007"/>
                      </a:cubicBezTo>
                      <a:cubicBezTo>
                        <a:pt x="469891" y="5132587"/>
                        <a:pt x="590397" y="4876399"/>
                        <a:pt x="544075" y="4702725"/>
                      </a:cubicBezTo>
                      <a:cubicBezTo>
                        <a:pt x="497754" y="4529051"/>
                        <a:pt x="646082" y="4139097"/>
                        <a:pt x="580328" y="3950526"/>
                      </a:cubicBezTo>
                      <a:cubicBezTo>
                        <a:pt x="514574" y="3761955"/>
                        <a:pt x="614471" y="3433304"/>
                        <a:pt x="616581" y="3198327"/>
                      </a:cubicBezTo>
                      <a:cubicBezTo>
                        <a:pt x="618691" y="2963350"/>
                        <a:pt x="682241" y="2673028"/>
                        <a:pt x="660541" y="2286211"/>
                      </a:cubicBezTo>
                      <a:cubicBezTo>
                        <a:pt x="638839" y="1899394"/>
                        <a:pt x="669606" y="2197780"/>
                        <a:pt x="665964" y="2173678"/>
                      </a:cubicBezTo>
                      <a:cubicBezTo>
                        <a:pt x="662323" y="2149576"/>
                        <a:pt x="670415" y="2114758"/>
                        <a:pt x="671388" y="2061144"/>
                      </a:cubicBezTo>
                      <a:cubicBezTo>
                        <a:pt x="672361" y="2007530"/>
                        <a:pt x="718585" y="1557644"/>
                        <a:pt x="715348" y="1149028"/>
                      </a:cubicBezTo>
                      <a:cubicBezTo>
                        <a:pt x="712111" y="740412"/>
                        <a:pt x="750941" y="873052"/>
                        <a:pt x="736186" y="716662"/>
                      </a:cubicBezTo>
                      <a:cubicBezTo>
                        <a:pt x="721431" y="560272"/>
                        <a:pt x="764850" y="355114"/>
                        <a:pt x="770726" y="0"/>
                      </a:cubicBezTo>
                      <a:cubicBezTo>
                        <a:pt x="1014267" y="-66268"/>
                        <a:pt x="1215497" y="9077"/>
                        <a:pt x="1336030" y="0"/>
                      </a:cubicBezTo>
                      <a:cubicBezTo>
                        <a:pt x="1456563" y="-9077"/>
                        <a:pt x="1733001" y="16851"/>
                        <a:pt x="1901334" y="0"/>
                      </a:cubicBezTo>
                      <a:cubicBezTo>
                        <a:pt x="2069667" y="-16851"/>
                        <a:pt x="2213911" y="56544"/>
                        <a:pt x="2490192" y="0"/>
                      </a:cubicBezTo>
                      <a:cubicBezTo>
                        <a:pt x="2766473" y="-56544"/>
                        <a:pt x="2962138" y="31833"/>
                        <a:pt x="3126159" y="0"/>
                      </a:cubicBezTo>
                      <a:cubicBezTo>
                        <a:pt x="3174411" y="178856"/>
                        <a:pt x="3104138" y="459682"/>
                        <a:pt x="3162412" y="752199"/>
                      </a:cubicBezTo>
                      <a:cubicBezTo>
                        <a:pt x="3220685" y="1044716"/>
                        <a:pt x="3163271" y="835559"/>
                        <a:pt x="3167835" y="864733"/>
                      </a:cubicBezTo>
                      <a:cubicBezTo>
                        <a:pt x="3172400" y="893907"/>
                        <a:pt x="3167764" y="1021006"/>
                        <a:pt x="3180966" y="1137183"/>
                      </a:cubicBezTo>
                      <a:cubicBezTo>
                        <a:pt x="3194168" y="1253360"/>
                        <a:pt x="3142680" y="1406341"/>
                        <a:pt x="3201804" y="1569549"/>
                      </a:cubicBezTo>
                      <a:cubicBezTo>
                        <a:pt x="3260929" y="1732756"/>
                        <a:pt x="3165359" y="2047412"/>
                        <a:pt x="3238057" y="2321748"/>
                      </a:cubicBezTo>
                      <a:cubicBezTo>
                        <a:pt x="3310755" y="2596084"/>
                        <a:pt x="3261350" y="2881501"/>
                        <a:pt x="3274310" y="3073947"/>
                      </a:cubicBezTo>
                      <a:cubicBezTo>
                        <a:pt x="3287269" y="3266393"/>
                        <a:pt x="3226977" y="3417699"/>
                        <a:pt x="3302855" y="3666230"/>
                      </a:cubicBezTo>
                      <a:cubicBezTo>
                        <a:pt x="3378733" y="3914761"/>
                        <a:pt x="3270676" y="3983396"/>
                        <a:pt x="3323693" y="4098596"/>
                      </a:cubicBezTo>
                      <a:cubicBezTo>
                        <a:pt x="3376711" y="4213796"/>
                        <a:pt x="3257119" y="4626713"/>
                        <a:pt x="3367653" y="5010712"/>
                      </a:cubicBezTo>
                      <a:cubicBezTo>
                        <a:pt x="3478187" y="5394710"/>
                        <a:pt x="3314240" y="5328948"/>
                        <a:pt x="3396199" y="5602994"/>
                      </a:cubicBezTo>
                      <a:cubicBezTo>
                        <a:pt x="3478157" y="5877040"/>
                        <a:pt x="3380999" y="5751786"/>
                        <a:pt x="3409329" y="5875444"/>
                      </a:cubicBezTo>
                      <a:cubicBezTo>
                        <a:pt x="3437659" y="5999102"/>
                        <a:pt x="3405062" y="6040658"/>
                        <a:pt x="3422460" y="6147894"/>
                      </a:cubicBezTo>
                      <a:cubicBezTo>
                        <a:pt x="3439858" y="6255130"/>
                        <a:pt x="3422766" y="6220787"/>
                        <a:pt x="3427884" y="6260428"/>
                      </a:cubicBezTo>
                      <a:cubicBezTo>
                        <a:pt x="3433002" y="6300069"/>
                        <a:pt x="3375243" y="6612860"/>
                        <a:pt x="3456429" y="6852711"/>
                      </a:cubicBezTo>
                      <a:cubicBezTo>
                        <a:pt x="3537615" y="7092561"/>
                        <a:pt x="3449967" y="7014983"/>
                        <a:pt x="3469560" y="7125161"/>
                      </a:cubicBezTo>
                      <a:cubicBezTo>
                        <a:pt x="3489153" y="7235339"/>
                        <a:pt x="3432290" y="7780927"/>
                        <a:pt x="3513520" y="8037276"/>
                      </a:cubicBezTo>
                      <a:cubicBezTo>
                        <a:pt x="3594750" y="8293625"/>
                        <a:pt x="3516747" y="8592308"/>
                        <a:pt x="3549773" y="8789475"/>
                      </a:cubicBezTo>
                      <a:cubicBezTo>
                        <a:pt x="3582799" y="8986642"/>
                        <a:pt x="3559376" y="9128840"/>
                        <a:pt x="3570611" y="9221842"/>
                      </a:cubicBezTo>
                      <a:cubicBezTo>
                        <a:pt x="3581846" y="9314844"/>
                        <a:pt x="3506889" y="9723262"/>
                        <a:pt x="3614571" y="10133957"/>
                      </a:cubicBezTo>
                      <a:cubicBezTo>
                        <a:pt x="3722252" y="10544652"/>
                        <a:pt x="3610623" y="10488850"/>
                        <a:pt x="3643116" y="10726240"/>
                      </a:cubicBezTo>
                      <a:cubicBezTo>
                        <a:pt x="3675610" y="10963630"/>
                        <a:pt x="3638078" y="10886760"/>
                        <a:pt x="3656247" y="10998690"/>
                      </a:cubicBezTo>
                      <a:cubicBezTo>
                        <a:pt x="3674416" y="11110620"/>
                        <a:pt x="3676815" y="11636191"/>
                        <a:pt x="3700207" y="11910805"/>
                      </a:cubicBezTo>
                      <a:cubicBezTo>
                        <a:pt x="3723599" y="12185419"/>
                        <a:pt x="3695338" y="12060538"/>
                        <a:pt x="3713338" y="12183255"/>
                      </a:cubicBezTo>
                      <a:cubicBezTo>
                        <a:pt x="3731338" y="12305972"/>
                        <a:pt x="3695592" y="12354013"/>
                        <a:pt x="3726469" y="12455705"/>
                      </a:cubicBezTo>
                      <a:cubicBezTo>
                        <a:pt x="3757346" y="12557397"/>
                        <a:pt x="3708959" y="12799926"/>
                        <a:pt x="3755014" y="13047988"/>
                      </a:cubicBezTo>
                      <a:cubicBezTo>
                        <a:pt x="3801069" y="13296050"/>
                        <a:pt x="3718589" y="13641577"/>
                        <a:pt x="3791267" y="13800187"/>
                      </a:cubicBezTo>
                      <a:cubicBezTo>
                        <a:pt x="3863944" y="13958797"/>
                        <a:pt x="3738817" y="14500221"/>
                        <a:pt x="3835227" y="14712302"/>
                      </a:cubicBezTo>
                      <a:cubicBezTo>
                        <a:pt x="3931637" y="14924383"/>
                        <a:pt x="3819005" y="14858634"/>
                        <a:pt x="3848358" y="14984752"/>
                      </a:cubicBezTo>
                      <a:cubicBezTo>
                        <a:pt x="3877710" y="15110870"/>
                        <a:pt x="3847876" y="15044948"/>
                        <a:pt x="3853781" y="15097286"/>
                      </a:cubicBezTo>
                      <a:cubicBezTo>
                        <a:pt x="3859686" y="15149624"/>
                        <a:pt x="3846324" y="15770014"/>
                        <a:pt x="3896885" y="15991633"/>
                      </a:cubicBezTo>
                      <a:cubicBezTo>
                        <a:pt x="3760424" y="16038998"/>
                        <a:pt x="3647084" y="15965837"/>
                        <a:pt x="3418125" y="15991633"/>
                      </a:cubicBezTo>
                      <a:cubicBezTo>
                        <a:pt x="3189166" y="16017429"/>
                        <a:pt x="3187968" y="15968121"/>
                        <a:pt x="2978334" y="15991633"/>
                      </a:cubicBezTo>
                      <a:cubicBezTo>
                        <a:pt x="2768700" y="16015145"/>
                        <a:pt x="2624903" y="15937070"/>
                        <a:pt x="2499573" y="15991633"/>
                      </a:cubicBezTo>
                      <a:cubicBezTo>
                        <a:pt x="2374243" y="16046196"/>
                        <a:pt x="2200806" y="15958718"/>
                        <a:pt x="1981844" y="15991633"/>
                      </a:cubicBezTo>
                      <a:cubicBezTo>
                        <a:pt x="1762882" y="16024548"/>
                        <a:pt x="1714048" y="15940163"/>
                        <a:pt x="1503084" y="15991633"/>
                      </a:cubicBezTo>
                      <a:cubicBezTo>
                        <a:pt x="1292120" y="16043103"/>
                        <a:pt x="1120255" y="15974849"/>
                        <a:pt x="946386" y="15991633"/>
                      </a:cubicBezTo>
                      <a:cubicBezTo>
                        <a:pt x="772517" y="16008417"/>
                        <a:pt x="281992" y="15915820"/>
                        <a:pt x="0" y="15991633"/>
                      </a:cubicBezTo>
                      <a:close/>
                    </a:path>
                    <a:path w="3896885" h="15991633" stroke="0" extrusionOk="0">
                      <a:moveTo>
                        <a:pt x="0" y="15991633"/>
                      </a:moveTo>
                      <a:cubicBezTo>
                        <a:pt x="-26332" y="15862912"/>
                        <a:pt x="20351" y="15762127"/>
                        <a:pt x="20838" y="15559267"/>
                      </a:cubicBezTo>
                      <a:cubicBezTo>
                        <a:pt x="21325" y="15356407"/>
                        <a:pt x="30418" y="15503088"/>
                        <a:pt x="26262" y="15446733"/>
                      </a:cubicBezTo>
                      <a:cubicBezTo>
                        <a:pt x="22106" y="15390378"/>
                        <a:pt x="91102" y="14853249"/>
                        <a:pt x="70222" y="14534618"/>
                      </a:cubicBezTo>
                      <a:cubicBezTo>
                        <a:pt x="49342" y="14215987"/>
                        <a:pt x="124836" y="14258101"/>
                        <a:pt x="91060" y="14102251"/>
                      </a:cubicBezTo>
                      <a:cubicBezTo>
                        <a:pt x="57284" y="13946401"/>
                        <a:pt x="129147" y="13869430"/>
                        <a:pt x="111898" y="13669885"/>
                      </a:cubicBezTo>
                      <a:cubicBezTo>
                        <a:pt x="94649" y="13470340"/>
                        <a:pt x="238860" y="13105719"/>
                        <a:pt x="155858" y="12757769"/>
                      </a:cubicBezTo>
                      <a:cubicBezTo>
                        <a:pt x="72856" y="12409819"/>
                        <a:pt x="173693" y="12617128"/>
                        <a:pt x="168989" y="12485319"/>
                      </a:cubicBezTo>
                      <a:cubicBezTo>
                        <a:pt x="164285" y="12353510"/>
                        <a:pt x="214413" y="11973715"/>
                        <a:pt x="212949" y="11573204"/>
                      </a:cubicBezTo>
                      <a:cubicBezTo>
                        <a:pt x="211485" y="11172693"/>
                        <a:pt x="273285" y="11096296"/>
                        <a:pt x="256909" y="10661089"/>
                      </a:cubicBezTo>
                      <a:cubicBezTo>
                        <a:pt x="240532" y="10225882"/>
                        <a:pt x="293073" y="10197741"/>
                        <a:pt x="285454" y="10068806"/>
                      </a:cubicBezTo>
                      <a:cubicBezTo>
                        <a:pt x="277836" y="9939871"/>
                        <a:pt x="384317" y="9559065"/>
                        <a:pt x="329414" y="9156691"/>
                      </a:cubicBezTo>
                      <a:cubicBezTo>
                        <a:pt x="274511" y="8754317"/>
                        <a:pt x="378851" y="8832248"/>
                        <a:pt x="350252" y="8724324"/>
                      </a:cubicBezTo>
                      <a:cubicBezTo>
                        <a:pt x="321653" y="8616400"/>
                        <a:pt x="400930" y="8394533"/>
                        <a:pt x="371090" y="8291958"/>
                      </a:cubicBezTo>
                      <a:cubicBezTo>
                        <a:pt x="341250" y="8189383"/>
                        <a:pt x="453589" y="7894180"/>
                        <a:pt x="407343" y="7539759"/>
                      </a:cubicBezTo>
                      <a:cubicBezTo>
                        <a:pt x="361097" y="7185338"/>
                        <a:pt x="447331" y="7229734"/>
                        <a:pt x="428181" y="7107392"/>
                      </a:cubicBezTo>
                      <a:cubicBezTo>
                        <a:pt x="409031" y="6985050"/>
                        <a:pt x="497152" y="6553996"/>
                        <a:pt x="472141" y="6195277"/>
                      </a:cubicBezTo>
                      <a:cubicBezTo>
                        <a:pt x="447130" y="5836558"/>
                        <a:pt x="574042" y="5570710"/>
                        <a:pt x="516101" y="5283162"/>
                      </a:cubicBezTo>
                      <a:cubicBezTo>
                        <a:pt x="458159" y="4995614"/>
                        <a:pt x="588453" y="4955305"/>
                        <a:pt x="544646" y="4690879"/>
                      </a:cubicBezTo>
                      <a:cubicBezTo>
                        <a:pt x="500840" y="4426453"/>
                        <a:pt x="608890" y="4371419"/>
                        <a:pt x="565485" y="4258513"/>
                      </a:cubicBezTo>
                      <a:cubicBezTo>
                        <a:pt x="522079" y="4145608"/>
                        <a:pt x="570177" y="4190076"/>
                        <a:pt x="570908" y="4145979"/>
                      </a:cubicBezTo>
                      <a:cubicBezTo>
                        <a:pt x="571639" y="4101882"/>
                        <a:pt x="603078" y="3971651"/>
                        <a:pt x="584039" y="3873529"/>
                      </a:cubicBezTo>
                      <a:cubicBezTo>
                        <a:pt x="565000" y="3775407"/>
                        <a:pt x="612597" y="3720217"/>
                        <a:pt x="597170" y="3601079"/>
                      </a:cubicBezTo>
                      <a:cubicBezTo>
                        <a:pt x="581743" y="3481941"/>
                        <a:pt x="621012" y="3348213"/>
                        <a:pt x="618008" y="3168712"/>
                      </a:cubicBezTo>
                      <a:cubicBezTo>
                        <a:pt x="615004" y="2989211"/>
                        <a:pt x="712601" y="2608607"/>
                        <a:pt x="661968" y="2256597"/>
                      </a:cubicBezTo>
                      <a:cubicBezTo>
                        <a:pt x="611335" y="1904587"/>
                        <a:pt x="681019" y="1878190"/>
                        <a:pt x="690513" y="1664314"/>
                      </a:cubicBezTo>
                      <a:cubicBezTo>
                        <a:pt x="700008" y="1450438"/>
                        <a:pt x="744329" y="1413635"/>
                        <a:pt x="711352" y="1231948"/>
                      </a:cubicBezTo>
                      <a:cubicBezTo>
                        <a:pt x="678373" y="1050261"/>
                        <a:pt x="728132" y="1161524"/>
                        <a:pt x="716775" y="1119414"/>
                      </a:cubicBezTo>
                      <a:cubicBezTo>
                        <a:pt x="705419" y="1077304"/>
                        <a:pt x="724040" y="1046902"/>
                        <a:pt x="722199" y="1006881"/>
                      </a:cubicBezTo>
                      <a:cubicBezTo>
                        <a:pt x="720358" y="966860"/>
                        <a:pt x="807426" y="386206"/>
                        <a:pt x="770726" y="0"/>
                      </a:cubicBezTo>
                      <a:cubicBezTo>
                        <a:pt x="989468" y="-13266"/>
                        <a:pt x="1081136" y="18613"/>
                        <a:pt x="1312476" y="0"/>
                      </a:cubicBezTo>
                      <a:cubicBezTo>
                        <a:pt x="1543816" y="-18613"/>
                        <a:pt x="1762668" y="52161"/>
                        <a:pt x="1877780" y="0"/>
                      </a:cubicBezTo>
                      <a:cubicBezTo>
                        <a:pt x="1992892" y="-52161"/>
                        <a:pt x="2340390" y="10236"/>
                        <a:pt x="2513746" y="0"/>
                      </a:cubicBezTo>
                      <a:cubicBezTo>
                        <a:pt x="2687102" y="-10236"/>
                        <a:pt x="3000989" y="17628"/>
                        <a:pt x="3126159" y="0"/>
                      </a:cubicBezTo>
                      <a:cubicBezTo>
                        <a:pt x="3197620" y="309964"/>
                        <a:pt x="3144908" y="501746"/>
                        <a:pt x="3162412" y="752199"/>
                      </a:cubicBezTo>
                      <a:cubicBezTo>
                        <a:pt x="3179914" y="1002652"/>
                        <a:pt x="3155134" y="821990"/>
                        <a:pt x="3167835" y="864733"/>
                      </a:cubicBezTo>
                      <a:cubicBezTo>
                        <a:pt x="3180536" y="907476"/>
                        <a:pt x="3176295" y="1075273"/>
                        <a:pt x="3180966" y="1137183"/>
                      </a:cubicBezTo>
                      <a:cubicBezTo>
                        <a:pt x="3185637" y="1199093"/>
                        <a:pt x="3126499" y="1736307"/>
                        <a:pt x="3217219" y="1889382"/>
                      </a:cubicBezTo>
                      <a:cubicBezTo>
                        <a:pt x="3307939" y="2042457"/>
                        <a:pt x="3213433" y="2061115"/>
                        <a:pt x="3230350" y="2161832"/>
                      </a:cubicBezTo>
                      <a:cubicBezTo>
                        <a:pt x="3247266" y="2262549"/>
                        <a:pt x="3230713" y="2240277"/>
                        <a:pt x="3235773" y="2274366"/>
                      </a:cubicBezTo>
                      <a:cubicBezTo>
                        <a:pt x="3240833" y="2308455"/>
                        <a:pt x="3244948" y="2471914"/>
                        <a:pt x="3248904" y="2546816"/>
                      </a:cubicBezTo>
                      <a:cubicBezTo>
                        <a:pt x="3252860" y="2621718"/>
                        <a:pt x="3238879" y="2819742"/>
                        <a:pt x="3269742" y="2979182"/>
                      </a:cubicBezTo>
                      <a:cubicBezTo>
                        <a:pt x="3300605" y="3138622"/>
                        <a:pt x="3269941" y="3394396"/>
                        <a:pt x="3298288" y="3571465"/>
                      </a:cubicBezTo>
                      <a:cubicBezTo>
                        <a:pt x="3326635" y="3748534"/>
                        <a:pt x="3297880" y="3744221"/>
                        <a:pt x="3311419" y="3843915"/>
                      </a:cubicBezTo>
                      <a:cubicBezTo>
                        <a:pt x="3324958" y="3943609"/>
                        <a:pt x="3298412" y="4352815"/>
                        <a:pt x="3355379" y="4756030"/>
                      </a:cubicBezTo>
                      <a:cubicBezTo>
                        <a:pt x="3412346" y="5159245"/>
                        <a:pt x="3375644" y="5193461"/>
                        <a:pt x="3383924" y="5348313"/>
                      </a:cubicBezTo>
                      <a:cubicBezTo>
                        <a:pt x="3392204" y="5503165"/>
                        <a:pt x="3349624" y="5909408"/>
                        <a:pt x="3427884" y="6260428"/>
                      </a:cubicBezTo>
                      <a:cubicBezTo>
                        <a:pt x="3506144" y="6611448"/>
                        <a:pt x="3381269" y="6771968"/>
                        <a:pt x="3464137" y="7012627"/>
                      </a:cubicBezTo>
                      <a:cubicBezTo>
                        <a:pt x="3547005" y="7253287"/>
                        <a:pt x="3433725" y="7306275"/>
                        <a:pt x="3484975" y="7444994"/>
                      </a:cubicBezTo>
                      <a:cubicBezTo>
                        <a:pt x="3536225" y="7583713"/>
                        <a:pt x="3415600" y="7826055"/>
                        <a:pt x="3521227" y="8197193"/>
                      </a:cubicBezTo>
                      <a:cubicBezTo>
                        <a:pt x="3626855" y="8568331"/>
                        <a:pt x="3501197" y="8392241"/>
                        <a:pt x="3534358" y="8469643"/>
                      </a:cubicBezTo>
                      <a:cubicBezTo>
                        <a:pt x="3567519" y="8547045"/>
                        <a:pt x="3489061" y="8854051"/>
                        <a:pt x="3562904" y="9061925"/>
                      </a:cubicBezTo>
                      <a:cubicBezTo>
                        <a:pt x="3636746" y="9269799"/>
                        <a:pt x="3558526" y="9123370"/>
                        <a:pt x="3568327" y="9174459"/>
                      </a:cubicBezTo>
                      <a:cubicBezTo>
                        <a:pt x="3578129" y="9225548"/>
                        <a:pt x="3541241" y="9642267"/>
                        <a:pt x="3612287" y="10086574"/>
                      </a:cubicBezTo>
                      <a:cubicBezTo>
                        <a:pt x="3683333" y="10530881"/>
                        <a:pt x="3571904" y="10546155"/>
                        <a:pt x="3640833" y="10678857"/>
                      </a:cubicBezTo>
                      <a:cubicBezTo>
                        <a:pt x="3709762" y="10811560"/>
                        <a:pt x="3618220" y="11375759"/>
                        <a:pt x="3684793" y="11590973"/>
                      </a:cubicBezTo>
                      <a:cubicBezTo>
                        <a:pt x="3751366" y="11806187"/>
                        <a:pt x="3673649" y="11819551"/>
                        <a:pt x="3705631" y="12023339"/>
                      </a:cubicBezTo>
                      <a:cubicBezTo>
                        <a:pt x="3737613" y="12227127"/>
                        <a:pt x="3703405" y="12194807"/>
                        <a:pt x="3718762" y="12295789"/>
                      </a:cubicBezTo>
                      <a:cubicBezTo>
                        <a:pt x="3734119" y="12396771"/>
                        <a:pt x="3682662" y="12713856"/>
                        <a:pt x="3747307" y="12888072"/>
                      </a:cubicBezTo>
                      <a:cubicBezTo>
                        <a:pt x="3811952" y="13062288"/>
                        <a:pt x="3696507" y="13436166"/>
                        <a:pt x="3783560" y="13640271"/>
                      </a:cubicBezTo>
                      <a:cubicBezTo>
                        <a:pt x="3870613" y="13844376"/>
                        <a:pt x="3738361" y="14301200"/>
                        <a:pt x="3827520" y="14552386"/>
                      </a:cubicBezTo>
                      <a:cubicBezTo>
                        <a:pt x="3916679" y="14803572"/>
                        <a:pt x="3842024" y="15017809"/>
                        <a:pt x="3863772" y="15304585"/>
                      </a:cubicBezTo>
                      <a:cubicBezTo>
                        <a:pt x="3885520" y="15591361"/>
                        <a:pt x="3875425" y="15725477"/>
                        <a:pt x="3896885" y="15991633"/>
                      </a:cubicBezTo>
                      <a:cubicBezTo>
                        <a:pt x="3706055" y="16056521"/>
                        <a:pt x="3457767" y="15940119"/>
                        <a:pt x="3301218" y="15991633"/>
                      </a:cubicBezTo>
                      <a:cubicBezTo>
                        <a:pt x="3144669" y="16043147"/>
                        <a:pt x="2949246" y="15967978"/>
                        <a:pt x="2783489" y="15991633"/>
                      </a:cubicBezTo>
                      <a:cubicBezTo>
                        <a:pt x="2617732" y="16015288"/>
                        <a:pt x="2509742" y="15977786"/>
                        <a:pt x="2265760" y="15991633"/>
                      </a:cubicBezTo>
                      <a:cubicBezTo>
                        <a:pt x="2021778" y="16005480"/>
                        <a:pt x="1893940" y="15927014"/>
                        <a:pt x="1670094" y="15991633"/>
                      </a:cubicBezTo>
                      <a:cubicBezTo>
                        <a:pt x="1446248" y="16056252"/>
                        <a:pt x="1375864" y="15989576"/>
                        <a:pt x="1113396" y="15991633"/>
                      </a:cubicBezTo>
                      <a:cubicBezTo>
                        <a:pt x="850928" y="15993690"/>
                        <a:pt x="779796" y="15956876"/>
                        <a:pt x="673604" y="15991633"/>
                      </a:cubicBezTo>
                      <a:cubicBezTo>
                        <a:pt x="567412" y="16026390"/>
                        <a:pt x="329405" y="15920544"/>
                        <a:pt x="0" y="15991633"/>
                      </a:cubicBezTo>
                      <a:close/>
                    </a:path>
                  </a:pathLst>
                </a:custGeom>
                <a:gradFill>
                  <a:gsLst>
                    <a:gs pos="60000">
                      <a:schemeClr val="accent6">
                        <a:lumMod val="60000"/>
                        <a:lumOff val="40000"/>
                      </a:schemeClr>
                    </a:gs>
                    <a:gs pos="0">
                      <a:srgbClr val="F79D53"/>
                    </a:gs>
                    <a:gs pos="100000">
                      <a:schemeClr val="accent6">
                        <a:lumMod val="20000"/>
                        <a:lumOff val="80000"/>
                      </a:schemeClr>
                    </a:gs>
                  </a:gsLst>
                </a:gradFill>
                <a:ln>
                  <a:solidFill>
                    <a:schemeClr val="tx1"/>
                  </a:solidFill>
                  <a:extLst>
                    <a:ext uri="{C807C97D-BFC1-408E-A445-0C87EB9F89A2}">
                      <ask:lineSketchStyleProps xmlns:ask="http://schemas.microsoft.com/office/drawing/2018/sketchyshapes" sd="1219033472">
                        <a:prstGeom prst="trapezoid">
                          <a:avLst>
                            <a:gd name="adj" fmla="val 19778"/>
                          </a:avLst>
                        </a:prstGeom>
                        <ask:type>
                          <ask:lineSketchScribble/>
                        </ask:type>
                      </ask:lineSketchStyleProps>
                    </a:ext>
                  </a:extLst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64" name="TextBox 263">
                  <a:extLst>
                    <a:ext uri="{FF2B5EF4-FFF2-40B4-BE49-F238E27FC236}">
                      <a16:creationId xmlns:a16="http://schemas.microsoft.com/office/drawing/2014/main" id="{35679AE6-C576-CC04-E8FC-434F6A27C541}"/>
                    </a:ext>
                  </a:extLst>
                </p:cNvPr>
                <p:cNvSpPr txBox="1"/>
                <p:nvPr/>
              </p:nvSpPr>
              <p:spPr>
                <a:xfrm>
                  <a:off x="19344480" y="6544"/>
                  <a:ext cx="1909838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>
                    <a:defRPr sz="1200"/>
                  </a:pPr>
                  <a:r>
                    <a:rPr lang="en-US" altLang="ko-KR" sz="1200" b="1" dirty="0"/>
                    <a:t>Maternal and family adaptation</a:t>
                  </a:r>
                </a:p>
              </p:txBody>
            </p:sp>
            <mc:AlternateContent xmlns:mc="http://schemas.openxmlformats.org/markup-compatibility/2006" xmlns:p14="http://schemas.microsoft.com/office/powerpoint/2010/main">
              <mc:Choice Requires="p14">
                <p:contentPart p14:bwMode="auto" r:id="rId3">
                  <p14:nvContentPartPr>
                    <p14:cNvPr id="47" name="잉크 46">
                      <a:extLst>
                        <a:ext uri="{FF2B5EF4-FFF2-40B4-BE49-F238E27FC236}">
                          <a16:creationId xmlns:a16="http://schemas.microsoft.com/office/drawing/2014/main" id="{4881B388-D9D4-F1DF-6070-9146080AD89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871240" y="939120"/>
                    <a:ext cx="159829" cy="2630955"/>
                  </p14:xfrm>
                </p:contentPart>
              </mc:Choice>
              <mc:Fallback xmlns="">
                <p:pic>
                  <p:nvPicPr>
                    <p:cNvPr id="47" name="잉크 46">
                      <a:extLst>
                        <a:ext uri="{FF2B5EF4-FFF2-40B4-BE49-F238E27FC236}">
                          <a16:creationId xmlns:a16="http://schemas.microsoft.com/office/drawing/2014/main" id="{4881B388-D9D4-F1DF-6070-9146080AD89B}"/>
                        </a:ext>
                      </a:extLst>
                    </p:cNvPr>
                    <p:cNvPicPr/>
                    <p:nvPr/>
                  </p:nvPicPr>
                  <p:blipFill>
                    <a:blip r:embed="rId4"/>
                    <a:stretch>
                      <a:fillRect/>
                    </a:stretch>
                  </p:blipFill>
                  <p:spPr>
                    <a:xfrm>
                      <a:off x="7867708" y="934802"/>
                      <a:ext cx="166893" cy="2639592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5">
                  <p14:nvContentPartPr>
                    <p14:cNvPr id="46" name="잉크 45">
                      <a:extLst>
                        <a:ext uri="{FF2B5EF4-FFF2-40B4-BE49-F238E27FC236}">
                          <a16:creationId xmlns:a16="http://schemas.microsoft.com/office/drawing/2014/main" id="{B3C37700-BF05-34B6-DED7-A8F2228BCDB9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6852932" y="594674"/>
                    <a:ext cx="203400" cy="3345840"/>
                  </p14:xfrm>
                </p:contentPart>
              </mc:Choice>
              <mc:Fallback xmlns="">
                <p:pic>
                  <p:nvPicPr>
                    <p:cNvPr id="46" name="잉크 45">
                      <a:extLst>
                        <a:ext uri="{FF2B5EF4-FFF2-40B4-BE49-F238E27FC236}">
                          <a16:creationId xmlns:a16="http://schemas.microsoft.com/office/drawing/2014/main" id="{B3C37700-BF05-34B6-DED7-A8F2228BCDB9}"/>
                        </a:ext>
                      </a:extLst>
                    </p:cNvPr>
                    <p:cNvPicPr/>
                    <p:nvPr/>
                  </p:nvPicPr>
                  <p:blipFill>
                    <a:blip r:embed="rId6"/>
                    <a:stretch>
                      <a:fillRect/>
                    </a:stretch>
                  </p:blipFill>
                  <p:spPr>
                    <a:xfrm>
                      <a:off x="16849395" y="590354"/>
                      <a:ext cx="210475" cy="335448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p:grpSp>
            <p:nvGrpSpPr>
              <p:cNvPr id="227" name="그룹 226">
                <a:extLst>
                  <a:ext uri="{FF2B5EF4-FFF2-40B4-BE49-F238E27FC236}">
                    <a16:creationId xmlns:a16="http://schemas.microsoft.com/office/drawing/2014/main" id="{BE8B8DAA-3B79-5309-071A-79CBFAFC3ED3}"/>
                  </a:ext>
                </a:extLst>
              </p:cNvPr>
              <p:cNvGrpSpPr/>
              <p:nvPr/>
            </p:nvGrpSpPr>
            <p:grpSpPr>
              <a:xfrm>
                <a:off x="3889915" y="2785648"/>
                <a:ext cx="19577457" cy="611757"/>
                <a:chOff x="5253123" y="487520"/>
                <a:chExt cx="16006242" cy="611756"/>
              </a:xfrm>
            </p:grpSpPr>
            <p:grpSp>
              <p:nvGrpSpPr>
                <p:cNvPr id="15" name="그룹 14">
                  <a:extLst>
                    <a:ext uri="{FF2B5EF4-FFF2-40B4-BE49-F238E27FC236}">
                      <a16:creationId xmlns:a16="http://schemas.microsoft.com/office/drawing/2014/main" id="{501D8DF7-3C81-1662-A40A-93B0E9B2CE18}"/>
                    </a:ext>
                  </a:extLst>
                </p:cNvPr>
                <p:cNvGrpSpPr/>
                <p:nvPr/>
              </p:nvGrpSpPr>
              <p:grpSpPr>
                <a:xfrm>
                  <a:off x="5253123" y="487520"/>
                  <a:ext cx="16006242" cy="296251"/>
                  <a:chOff x="5227723" y="487520"/>
                  <a:chExt cx="16006242" cy="296251"/>
                </a:xfrm>
              </p:grpSpPr>
              <p:cxnSp>
                <p:nvCxnSpPr>
                  <p:cNvPr id="17" name="직선 화살표 연결선 16">
                    <a:extLst>
                      <a:ext uri="{FF2B5EF4-FFF2-40B4-BE49-F238E27FC236}">
                        <a16:creationId xmlns:a16="http://schemas.microsoft.com/office/drawing/2014/main" id="{9EDF5CCB-D2D8-6E10-58E8-F1628C5E8EA6}"/>
                      </a:ext>
                    </a:extLst>
                  </p:cNvPr>
                  <p:cNvCxnSpPr/>
                  <p:nvPr/>
                </p:nvCxnSpPr>
                <p:spPr>
                  <a:xfrm>
                    <a:off x="5227723" y="783771"/>
                    <a:ext cx="16006242" cy="0"/>
                  </a:xfrm>
                  <a:prstGeom prst="straightConnector1">
                    <a:avLst/>
                  </a:prstGeom>
                  <a:ln w="25400">
                    <a:tailEnd type="triangle" w="lg" len="lg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B4D0DE0B-8B0E-BE20-5ACC-37017972BD03}"/>
                      </a:ext>
                    </a:extLst>
                  </p:cNvPr>
                  <p:cNvSpPr txBox="1"/>
                  <p:nvPr/>
                </p:nvSpPr>
                <p:spPr>
                  <a:xfrm>
                    <a:off x="12086783" y="487520"/>
                    <a:ext cx="2278743" cy="27699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1200" b="1" dirty="0"/>
                      <a:t>Time</a:t>
                    </a:r>
                    <a:endParaRPr lang="ko-KR" altLang="en-US" sz="1200" b="1" dirty="0"/>
                  </a:p>
                </p:txBody>
              </p:sp>
            </p:grpSp>
            <p:grpSp>
              <p:nvGrpSpPr>
                <p:cNvPr id="226" name="그룹 225">
                  <a:extLst>
                    <a:ext uri="{FF2B5EF4-FFF2-40B4-BE49-F238E27FC236}">
                      <a16:creationId xmlns:a16="http://schemas.microsoft.com/office/drawing/2014/main" id="{01FE2F4E-ECD5-81CE-60E3-46A493F77D16}"/>
                    </a:ext>
                  </a:extLst>
                </p:cNvPr>
                <p:cNvGrpSpPr/>
                <p:nvPr/>
              </p:nvGrpSpPr>
              <p:grpSpPr>
                <a:xfrm>
                  <a:off x="5359400" y="819569"/>
                  <a:ext cx="14663977" cy="279707"/>
                  <a:chOff x="5308600" y="463969"/>
                  <a:chExt cx="14663977" cy="279707"/>
                </a:xfrm>
              </p:grpSpPr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E34BDD2D-9D32-4BBE-CC66-37B2AD948240}"/>
                      </a:ext>
                    </a:extLst>
                  </p:cNvPr>
                  <p:cNvSpPr txBox="1"/>
                  <p:nvPr/>
                </p:nvSpPr>
                <p:spPr>
                  <a:xfrm>
                    <a:off x="5308600" y="466677"/>
                    <a:ext cx="6160465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ko-KR" sz="1200" b="1" dirty="0"/>
                      <a:t>High-risk pregnancy</a:t>
                    </a:r>
                    <a:endParaRPr lang="ko-KR" altLang="en-US" sz="1200" b="1" dirty="0"/>
                  </a:p>
                </p:txBody>
              </p: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5796AA60-D608-6DE7-83F0-2DEA9BAE8080}"/>
                      </a:ext>
                    </a:extLst>
                  </p:cNvPr>
                  <p:cNvSpPr txBox="1"/>
                  <p:nvPr/>
                </p:nvSpPr>
                <p:spPr>
                  <a:xfrm>
                    <a:off x="12690458" y="463969"/>
                    <a:ext cx="4202953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ko-KR" sz="1200" b="1" dirty="0"/>
                      <a:t>Parenting a premature baby in the NICU</a:t>
                    </a:r>
                    <a:endParaRPr lang="ko-KR" altLang="en-US" sz="1200" b="1" dirty="0"/>
                  </a:p>
                </p:txBody>
              </p: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9C48967E-1AC8-899D-1DEE-08010E8FB68E}"/>
                      </a:ext>
                    </a:extLst>
                  </p:cNvPr>
                  <p:cNvSpPr txBox="1"/>
                  <p:nvPr/>
                </p:nvSpPr>
                <p:spPr>
                  <a:xfrm>
                    <a:off x="11461863" y="466676"/>
                    <a:ext cx="1256538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ko-KR" sz="1200" b="1" dirty="0"/>
                      <a:t>Premature birth</a:t>
                    </a:r>
                    <a:endParaRPr lang="ko-KR" altLang="en-US" sz="1200" b="1" dirty="0"/>
                  </a:p>
                </p:txBody>
              </p:sp>
              <p:sp>
                <p:nvSpPr>
                  <p:cNvPr id="31" name="TextBox 30">
                    <a:extLst>
                      <a:ext uri="{FF2B5EF4-FFF2-40B4-BE49-F238E27FC236}">
                        <a16:creationId xmlns:a16="http://schemas.microsoft.com/office/drawing/2014/main" id="{F2AF6921-DD57-4130-4E5B-DC241DCF2394}"/>
                      </a:ext>
                    </a:extLst>
                  </p:cNvPr>
                  <p:cNvSpPr txBox="1"/>
                  <p:nvPr/>
                </p:nvSpPr>
                <p:spPr>
                  <a:xfrm>
                    <a:off x="16899623" y="465994"/>
                    <a:ext cx="3072954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ko-KR" sz="1200" b="1" dirty="0"/>
                      <a:t>Caring for a premature infant after discharge</a:t>
                    </a:r>
                    <a:endParaRPr lang="ko-KR" altLang="en-US" sz="1200" b="1" dirty="0"/>
                  </a:p>
                </p:txBody>
              </p:sp>
            </p:grpSp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7E07C89-D321-4789-99D4-BEFEE42867C0}"/>
                  </a:ext>
                </a:extLst>
              </p:cNvPr>
              <p:cNvSpPr txBox="1"/>
              <p:nvPr/>
            </p:nvSpPr>
            <p:spPr>
              <a:xfrm>
                <a:off x="4650110" y="5714197"/>
                <a:ext cx="4973275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400" b="1" dirty="0"/>
                  <a:t>Acceptance of high-risk pregnancy and self-reorganization of life</a:t>
                </a:r>
              </a:p>
              <a:p>
                <a:r>
                  <a:rPr lang="en-US" altLang="ko-KR" sz="1200" dirty="0"/>
                  <a:t>Acceptance of high-risk pregnancy and premature birth risk</a:t>
                </a:r>
              </a:p>
              <a:p>
                <a:r>
                  <a:rPr lang="en-US" altLang="ko-KR" sz="1200" dirty="0"/>
                  <a:t>Hospitalization during a limited period of stability in high-risk pregnancy</a:t>
                </a:r>
                <a:endParaRPr lang="ko-KR" altLang="en-US" sz="1200" dirty="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DB6A6FC-5786-3D3A-74E2-732FAC11C06B}"/>
                  </a:ext>
                </a:extLst>
              </p:cNvPr>
              <p:cNvSpPr txBox="1"/>
              <p:nvPr/>
            </p:nvSpPr>
            <p:spPr>
              <a:xfrm>
                <a:off x="8408560" y="4510021"/>
                <a:ext cx="6570479" cy="10464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400" b="1" dirty="0"/>
                  <a:t>Life reorganization and personal growth through the experience of high-risk pregnancy</a:t>
                </a:r>
              </a:p>
              <a:p>
                <a:r>
                  <a:rPr lang="en-US" altLang="ko-KR" sz="1200" dirty="0"/>
                  <a:t>Personal growth through the formation of a new life perspective</a:t>
                </a:r>
              </a:p>
              <a:p>
                <a:r>
                  <a:rPr lang="en-US" altLang="ko-KR" sz="1200" dirty="0"/>
                  <a:t>Delivery after 37 weeks of pregnancy</a:t>
                </a:r>
              </a:p>
              <a:p>
                <a:r>
                  <a:rPr lang="en-US" altLang="ko-KR" sz="1200" dirty="0"/>
                  <a:t>Restoration of self-belief after high-risk pregnancy experiences</a:t>
                </a:r>
              </a:p>
              <a:p>
                <a:r>
                  <a:rPr lang="en-US" altLang="ko-KR" sz="1200" dirty="0"/>
                  <a:t>Becoming a mother during high-risk pregnancy</a:t>
                </a:r>
                <a:endParaRPr lang="ko-KR" altLang="en-US" sz="1200" dirty="0"/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6E05308-B075-59F4-00CF-38D1DE89EC0F}"/>
                  </a:ext>
                </a:extLst>
              </p:cNvPr>
              <p:cNvSpPr txBox="1"/>
              <p:nvPr/>
            </p:nvSpPr>
            <p:spPr>
              <a:xfrm>
                <a:off x="15839320" y="5699674"/>
                <a:ext cx="3681827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400" b="1" dirty="0"/>
                  <a:t>Reconstructing an infant-centered life and establishing a continuous care system</a:t>
                </a:r>
              </a:p>
              <a:p>
                <a:r>
                  <a:rPr lang="en-US" altLang="ko-KR" sz="1200" dirty="0"/>
                  <a:t>Maternal prioritization of the infant</a:t>
                </a:r>
              </a:p>
              <a:p>
                <a:r>
                  <a:rPr lang="en-US" altLang="ko-KR" sz="1200" dirty="0"/>
                  <a:t>Impaired judgment due to pain and anxiety</a:t>
                </a:r>
                <a:endParaRPr lang="ko-KR" altLang="en-US" sz="1200" dirty="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772A769-F1B7-3D42-5D69-9EEEC6904918}"/>
                  </a:ext>
                </a:extLst>
              </p:cNvPr>
              <p:cNvSpPr txBox="1"/>
              <p:nvPr/>
            </p:nvSpPr>
            <p:spPr>
              <a:xfrm>
                <a:off x="19521147" y="4184625"/>
                <a:ext cx="3800518" cy="2400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1400" b="1" dirty="0"/>
                  <a:t>Integrated adaptation following premature birth, encompassing life reorganization, growth, and persistent vulnerability</a:t>
                </a:r>
              </a:p>
              <a:p>
                <a:pPr marL="72000" indent="-457200"/>
                <a:r>
                  <a:rPr lang="en-US" altLang="ko-KR" sz="1200" dirty="0"/>
                  <a:t>Personal growth through the formation of a new life perspective</a:t>
                </a:r>
              </a:p>
              <a:p>
                <a:pPr marL="72000" indent="-457200"/>
                <a:r>
                  <a:rPr lang="en-US" altLang="ko-KR" sz="1200" dirty="0"/>
                  <a:t>Becoming the mother of a premature infant</a:t>
                </a:r>
              </a:p>
              <a:p>
                <a:pPr marL="72000" indent="-457200"/>
                <a:r>
                  <a:rPr lang="en-US" altLang="ko-KR" sz="1200" dirty="0"/>
                  <a:t>Family adaptation to daily life after premature birth</a:t>
                </a:r>
              </a:p>
              <a:p>
                <a:pPr marL="72000" indent="-457200"/>
                <a:r>
                  <a:rPr lang="en-US" altLang="ko-KR" sz="1200" dirty="0"/>
                  <a:t>The infant’s healthy development and growth</a:t>
                </a:r>
              </a:p>
              <a:p>
                <a:pPr marL="72000" indent="-457200"/>
                <a:r>
                  <a:rPr lang="en-US" altLang="ko-KR" sz="1200" dirty="0"/>
                  <a:t>Motherhood trauma associated with the premature birth process</a:t>
                </a:r>
              </a:p>
              <a:p>
                <a:pPr marL="72000" indent="-457200"/>
                <a:r>
                  <a:rPr lang="en-US" altLang="ko-KR" sz="1200" dirty="0"/>
                  <a:t>Delayed and impaired postpartum recovery of mothers after premature birth</a:t>
                </a:r>
              </a:p>
            </p:txBody>
          </p:sp>
          <p:grpSp>
            <p:nvGrpSpPr>
              <p:cNvPr id="493" name="그룹 492">
                <a:extLst>
                  <a:ext uri="{FF2B5EF4-FFF2-40B4-BE49-F238E27FC236}">
                    <a16:creationId xmlns:a16="http://schemas.microsoft.com/office/drawing/2014/main" id="{33CDFF50-38BA-F765-260C-F0E853896607}"/>
                  </a:ext>
                </a:extLst>
              </p:cNvPr>
              <p:cNvGrpSpPr/>
              <p:nvPr/>
            </p:nvGrpSpPr>
            <p:grpSpPr>
              <a:xfrm>
                <a:off x="1190174" y="6647543"/>
                <a:ext cx="21974646" cy="9132350"/>
                <a:chOff x="1190174" y="6647543"/>
                <a:chExt cx="21974646" cy="9132350"/>
              </a:xfrm>
            </p:grpSpPr>
            <p:grpSp>
              <p:nvGrpSpPr>
                <p:cNvPr id="231" name="그룹 230">
                  <a:extLst>
                    <a:ext uri="{FF2B5EF4-FFF2-40B4-BE49-F238E27FC236}">
                      <a16:creationId xmlns:a16="http://schemas.microsoft.com/office/drawing/2014/main" id="{19B22160-1BC2-7960-1F05-8534013476D3}"/>
                    </a:ext>
                  </a:extLst>
                </p:cNvPr>
                <p:cNvGrpSpPr/>
                <p:nvPr/>
              </p:nvGrpSpPr>
              <p:grpSpPr>
                <a:xfrm>
                  <a:off x="1190174" y="6647543"/>
                  <a:ext cx="21974646" cy="9127806"/>
                  <a:chOff x="2644617" y="3852013"/>
                  <a:chExt cx="17956674" cy="4387045"/>
                </a:xfrm>
              </p:grpSpPr>
              <p:cxnSp>
                <p:nvCxnSpPr>
                  <p:cNvPr id="267" name="직선 화살표 연결선 266">
                    <a:extLst>
                      <a:ext uri="{FF2B5EF4-FFF2-40B4-BE49-F238E27FC236}">
                        <a16:creationId xmlns:a16="http://schemas.microsoft.com/office/drawing/2014/main" id="{B9C2BB1D-6595-75A1-30DD-5F83354A7AE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8799385" y="4128828"/>
                    <a:ext cx="0" cy="219482"/>
                  </a:xfrm>
                  <a:prstGeom prst="straightConnector1">
                    <a:avLst/>
                  </a:prstGeom>
                  <a:ln w="19050">
                    <a:tailEnd type="triangle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83" name="그룹 182">
                    <a:extLst>
                      <a:ext uri="{FF2B5EF4-FFF2-40B4-BE49-F238E27FC236}">
                        <a16:creationId xmlns:a16="http://schemas.microsoft.com/office/drawing/2014/main" id="{150002EA-73AB-CCFC-D612-83C34BA8EDED}"/>
                      </a:ext>
                    </a:extLst>
                  </p:cNvPr>
                  <p:cNvGrpSpPr/>
                  <p:nvPr/>
                </p:nvGrpSpPr>
                <p:grpSpPr>
                  <a:xfrm>
                    <a:off x="2644617" y="3852013"/>
                    <a:ext cx="8161736" cy="4376371"/>
                    <a:chOff x="1150644" y="2540265"/>
                    <a:chExt cx="8161736" cy="4376371"/>
                  </a:xfrm>
                </p:grpSpPr>
                <p:sp>
                  <p:nvSpPr>
                    <p:cNvPr id="166" name="직사각형 165">
                      <a:extLst>
                        <a:ext uri="{FF2B5EF4-FFF2-40B4-BE49-F238E27FC236}">
                          <a16:creationId xmlns:a16="http://schemas.microsoft.com/office/drawing/2014/main" id="{69E6AD5E-30ED-34F2-3657-52EC3C8B20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49179" y="3064262"/>
                      <a:ext cx="2263201" cy="2072843"/>
                    </a:xfrm>
                    <a:prstGeom prst="rect">
                      <a:avLst/>
                    </a:prstGeom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</a:gsLst>
                    </a:gradFill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dirty="0"/>
                    </a:p>
                  </p:txBody>
                </p:sp>
                <p:grpSp>
                  <p:nvGrpSpPr>
                    <p:cNvPr id="149" name="그룹 148">
                      <a:extLst>
                        <a:ext uri="{FF2B5EF4-FFF2-40B4-BE49-F238E27FC236}">
                          <a16:creationId xmlns:a16="http://schemas.microsoft.com/office/drawing/2014/main" id="{2B6D354B-E440-A51B-5F4B-62AB1AC5C03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50644" y="3064263"/>
                      <a:ext cx="8033472" cy="3852373"/>
                      <a:chOff x="1150644" y="2420448"/>
                      <a:chExt cx="8033472" cy="3852373"/>
                    </a:xfrm>
                  </p:grpSpPr>
                  <p:sp>
                    <p:nvSpPr>
                      <p:cNvPr id="76" name="직사각형 75">
                        <a:extLst>
                          <a:ext uri="{FF2B5EF4-FFF2-40B4-BE49-F238E27FC236}">
                            <a16:creationId xmlns:a16="http://schemas.microsoft.com/office/drawing/2014/main" id="{37236A11-EC0A-88DD-16EB-E9F9FB4765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993256" y="2420448"/>
                        <a:ext cx="2882931" cy="2072842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tx2">
                              <a:lumMod val="40000"/>
                              <a:lumOff val="60000"/>
                            </a:schemeClr>
                          </a:gs>
                          <a:gs pos="100000">
                            <a:schemeClr val="tx2">
                              <a:lumMod val="20000"/>
                              <a:lumOff val="80000"/>
                            </a:schemeClr>
                          </a:gs>
                        </a:gsLst>
                        <a:path path="circle">
                          <a:fillToRect l="50000" t="50000" r="50000" b="50000"/>
                        </a:path>
                        <a:tileRect/>
                      </a:gradFill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dirty="0"/>
                      </a:p>
                    </p:txBody>
                  </p:sp>
                  <p:sp>
                    <p:nvSpPr>
                      <p:cNvPr id="3" name="Rectangle 2">
                        <a:extLst>
                          <a:ext uri="{FF2B5EF4-FFF2-40B4-BE49-F238E27FC236}">
                            <a16:creationId xmlns:a16="http://schemas.microsoft.com/office/drawing/2014/main" id="{3994FEAE-70B1-3B97-C436-5374B0D929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50644" y="2824303"/>
                        <a:ext cx="1617965" cy="1086595"/>
                      </a:xfrm>
                      <a:prstGeom prst="rect">
                        <a:avLst/>
                      </a:prstGeom>
                      <a:solidFill>
                        <a:srgbClr val="EBF0FA"/>
                      </a:solidFill>
                      <a:ln>
                        <a:solidFill>
                          <a:srgbClr val="00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>
                          <a:defRPr sz="1200"/>
                        </a:pPr>
                        <a:r>
                          <a:rPr lang="en-US" altLang="ko-KR" sz="1400" b="1" kern="0" dirty="0">
                            <a:solidFill>
                              <a:schemeClr val="tx1"/>
                            </a:solidFill>
                            <a:effectLst/>
                            <a:cs typeface="Times New Roman" panose="02020603050405020304" pitchFamily="18" charset="0"/>
                          </a:rPr>
                          <a:t>Stimuli frame related to the risk of premature birth</a:t>
                        </a:r>
                        <a:r>
                          <a:rPr lang="en-US" sz="1400" b="1" dirty="0">
                            <a:solidFill>
                              <a:schemeClr val="tx1"/>
                            </a:solidFill>
                            <a:cs typeface="Times New Roman" panose="02020603050405020304" pitchFamily="18" charset="0"/>
                          </a:rPr>
                          <a:t>   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altLang="ko-KR" sz="1200" kern="0" dirty="0">
                            <a:solidFill>
                              <a:schemeClr val="tx1"/>
                            </a:solidFill>
                            <a:effectLst/>
                            <a:ea typeface="맑은 고딕" panose="020B0503020000020004" pitchFamily="50" charset="-127"/>
                          </a:rPr>
                          <a:t>Symptom pattern of high-risk pregnancy</a:t>
                        </a:r>
                        <a:endParaRPr sz="1200" dirty="0">
                          <a:solidFill>
                            <a:schemeClr val="tx1"/>
                          </a:solidFill>
                        </a:endParaRPr>
                      </a:p>
                      <a:p>
                        <a:pPr marL="72000" indent="-457200"/>
                        <a:r>
                          <a:rPr lang="en-US" altLang="ko-KR" sz="1200" kern="0" dirty="0">
                            <a:solidFill>
                              <a:schemeClr val="tx1"/>
                            </a:solidFill>
                            <a:effectLst/>
                            <a:ea typeface="맑은 고딕" panose="020B0503020000020004" pitchFamily="50" charset="-127"/>
                          </a:rPr>
                          <a:t>Unfamiliar admission environment and treatment process in the high-risk pregnancy unit</a:t>
                        </a:r>
                      </a:p>
                      <a:p>
                        <a:pPr marL="72000" indent="-457200"/>
                        <a:r>
                          <a:rPr lang="en-US" altLang="ko-KR" sz="1200" kern="0" dirty="0">
                            <a:solidFill>
                              <a:schemeClr val="tx1"/>
                            </a:solidFill>
                            <a:effectLst/>
                            <a:ea typeface="맑은 고딕" panose="020B0503020000020004" pitchFamily="50" charset="-127"/>
                          </a:rPr>
                          <a:t>Unpredictable high-risk pregnancy and childbirth process</a:t>
                        </a:r>
                        <a:endParaRPr sz="1200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4" name="Rectangle 3">
                        <a:extLst>
                          <a:ext uri="{FF2B5EF4-FFF2-40B4-BE49-F238E27FC236}">
                            <a16:creationId xmlns:a16="http://schemas.microsoft.com/office/drawing/2014/main" id="{BA0FCD14-525D-E7F2-3E50-A8C2983E69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50644" y="4688914"/>
                        <a:ext cx="1331442" cy="1581436"/>
                      </a:xfrm>
                      <a:prstGeom prst="rect">
                        <a:avLst/>
                      </a:prstGeom>
                      <a:solidFill>
                        <a:srgbClr val="EBF0FA"/>
                      </a:solidFill>
                      <a:ln>
                        <a:solidFill>
                          <a:srgbClr val="00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>
                          <a:defRPr sz="1200"/>
                        </a:pPr>
                        <a:r>
                          <a:rPr lang="en-US" sz="1400" b="1" dirty="0">
                            <a:solidFill>
                              <a:schemeClr val="tx1"/>
                            </a:solidFill>
                          </a:rPr>
                          <a:t>Distorted risk perception and judgment in high-risk pregnancy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Preconceptions masking high-risk symptoms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Maternal prioritization of fetal well-being over self-care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Anxiety about premature birth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Lack of awareness regarding the severity of premature birth</a:t>
                        </a:r>
                        <a:endParaRPr lang="en-US" sz="1200" b="1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6" name="Rectangle 5">
                        <a:extLst>
                          <a:ext uri="{FF2B5EF4-FFF2-40B4-BE49-F238E27FC236}">
                            <a16:creationId xmlns:a16="http://schemas.microsoft.com/office/drawing/2014/main" id="{E0F65BD5-3C82-5D05-BC14-C46CB7E276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99840" y="2532049"/>
                        <a:ext cx="1816650" cy="1872938"/>
                      </a:xfrm>
                      <a:prstGeom prst="rect">
                        <a:avLst/>
                      </a:prstGeom>
                      <a:solidFill>
                        <a:srgbClr val="EBF0FA"/>
                      </a:solidFill>
                      <a:ln>
                        <a:solidFill>
                          <a:srgbClr val="00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>
                          <a:defRPr sz="1200"/>
                        </a:pPr>
                        <a:r>
                          <a:rPr lang="en-US" sz="1400" b="1" dirty="0">
                            <a:solidFill>
                              <a:schemeClr val="tx1"/>
                            </a:solidFill>
                          </a:rPr>
                          <a:t>Uncertainty regarding premature birth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Ambiguity regarding high-risk pregnancy symptoms and premature birth risk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Complexity of the high-risk pregnancy treatment and care system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Lack of information on high-risk pregnancy diagnosis and severity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Unpredictability in the course and progression of high-risk pregnancy</a:t>
                        </a:r>
                        <a:endParaRPr sz="1200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0" name="Rectangle 9">
                        <a:extLst>
                          <a:ext uri="{FF2B5EF4-FFF2-40B4-BE49-F238E27FC236}">
                            <a16:creationId xmlns:a16="http://schemas.microsoft.com/office/drawing/2014/main" id="{991DA04B-0540-A12B-2CA6-A6E5220E58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83896" y="2771716"/>
                        <a:ext cx="2000220" cy="668952"/>
                      </a:xfrm>
                      <a:prstGeom prst="rect">
                        <a:avLst/>
                      </a:prstGeom>
                      <a:solidFill>
                        <a:srgbClr val="EBF0FA"/>
                      </a:solidFill>
                      <a:ln>
                        <a:solidFill>
                          <a:srgbClr val="00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Proactive health behaviors to manage premature birth risk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Proactive information seeking for premature birth risk management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Emotional regulation and emotional release in situations of premature birth risk</a:t>
                        </a:r>
                        <a:endParaRPr sz="1200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11" name="Rectangle 10">
                        <a:extLst>
                          <a:ext uri="{FF2B5EF4-FFF2-40B4-BE49-F238E27FC236}">
                            <a16:creationId xmlns:a16="http://schemas.microsoft.com/office/drawing/2014/main" id="{E3C316D9-0C78-679B-A8CE-7633F82E1A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83894" y="3543271"/>
                        <a:ext cx="2000220" cy="668952"/>
                      </a:xfrm>
                      <a:prstGeom prst="rect">
                        <a:avLst/>
                      </a:prstGeom>
                      <a:solidFill>
                        <a:srgbClr val="EBF0FA"/>
                      </a:solidFill>
                      <a:ln>
                        <a:solidFill>
                          <a:srgbClr val="00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Selective cognitive regulation for psychological buffering in situations of premature birth risk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Cognitive neutralization for mitigating perception of premature birth risk</a:t>
                        </a:r>
                        <a:endParaRPr sz="1200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23" name="TextBox 22">
                        <a:extLst>
                          <a:ext uri="{FF2B5EF4-FFF2-40B4-BE49-F238E27FC236}">
                            <a16:creationId xmlns:a16="http://schemas.microsoft.com/office/drawing/2014/main" id="{E9CCACF8-6EC1-E355-7506-F9FEF400AF6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774211" y="3298462"/>
                        <a:ext cx="324128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>
                        <a:spAutoFit/>
                      </a:bodyPr>
                      <a:lstStyle/>
                      <a:p>
                        <a:pPr algn="ctr">
                          <a:defRPr sz="1200"/>
                        </a:pPr>
                        <a:r>
                          <a:rPr sz="1200" dirty="0"/>
                          <a:t>(-)</a:t>
                        </a:r>
                      </a:p>
                    </p:txBody>
                  </p:sp>
                  <p:sp>
                    <p:nvSpPr>
                      <p:cNvPr id="24" name="TextBox 23">
                        <a:extLst>
                          <a:ext uri="{FF2B5EF4-FFF2-40B4-BE49-F238E27FC236}">
                            <a16:creationId xmlns:a16="http://schemas.microsoft.com/office/drawing/2014/main" id="{3D2DD5B8-FAF5-8341-69E8-B00F246E622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085582" y="4173212"/>
                        <a:ext cx="354584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>
                          <a:defRPr sz="1200"/>
                        </a:pPr>
                        <a:r>
                          <a:rPr sz="1200" dirty="0"/>
                          <a:t>(+)</a:t>
                        </a:r>
                      </a:p>
                    </p:txBody>
                  </p:sp>
                  <p:sp>
                    <p:nvSpPr>
                      <p:cNvPr id="25" name="TextBox 24">
                        <a:extLst>
                          <a:ext uri="{FF2B5EF4-FFF2-40B4-BE49-F238E27FC236}">
                            <a16:creationId xmlns:a16="http://schemas.microsoft.com/office/drawing/2014/main" id="{D40FC18A-65E0-C591-8F71-7553D2E9B76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256475" y="4415027"/>
                        <a:ext cx="324128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>
                        <a:spAutoFit/>
                      </a:bodyPr>
                      <a:lstStyle/>
                      <a:p>
                        <a:pPr algn="ctr">
                          <a:defRPr sz="1200"/>
                        </a:pPr>
                        <a:r>
                          <a:rPr sz="1200" dirty="0"/>
                          <a:t>(-)</a:t>
                        </a:r>
                      </a:p>
                    </p:txBody>
                  </p:sp>
                  <p:sp>
                    <p:nvSpPr>
                      <p:cNvPr id="26" name="TextBox 25">
                        <a:extLst>
                          <a:ext uri="{FF2B5EF4-FFF2-40B4-BE49-F238E27FC236}">
                            <a16:creationId xmlns:a16="http://schemas.microsoft.com/office/drawing/2014/main" id="{21376889-BBF2-6433-B8CA-6D327DE3F1A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5122612" y="2446527"/>
                        <a:ext cx="1567253" cy="35502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>
                          <a:defRPr sz="1200"/>
                        </a:pPr>
                        <a:r>
                          <a:rPr lang="en-US" altLang="ko-KR" sz="1400" b="1" dirty="0"/>
                          <a:t>Cognitive appraisal of uncertainty regarding premature birth</a:t>
                        </a:r>
                        <a:endParaRPr sz="1400" b="1" dirty="0"/>
                      </a:p>
                    </p:txBody>
                  </p:sp>
                  <p:sp>
                    <p:nvSpPr>
                      <p:cNvPr id="5" name="Rectangle 4">
                        <a:extLst>
                          <a:ext uri="{FF2B5EF4-FFF2-40B4-BE49-F238E27FC236}">
                            <a16:creationId xmlns:a16="http://schemas.microsoft.com/office/drawing/2014/main" id="{49FAE2EC-266A-F3D9-D1E5-C07897C01D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33387" y="4691385"/>
                        <a:ext cx="1331442" cy="1581436"/>
                      </a:xfrm>
                      <a:prstGeom prst="rect">
                        <a:avLst/>
                      </a:prstGeom>
                      <a:solidFill>
                        <a:srgbClr val="EBF0FA"/>
                      </a:solidFill>
                      <a:ln>
                        <a:solidFill>
                          <a:srgbClr val="00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>
                          <a:defRPr sz="1200"/>
                        </a:pPr>
                        <a:r>
                          <a:rPr lang="en-US" sz="1400" b="1" dirty="0">
                            <a:solidFill>
                              <a:schemeClr val="tx1"/>
                            </a:solidFill>
                          </a:rPr>
                          <a:t>Structure providers in high-risk pregnancy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Credible authority during high-risk pregnancy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Social support during high-risk pregnancy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Health literacy during high-risk pregnancy</a:t>
                        </a:r>
                      </a:p>
                      <a:p>
                        <a:pPr>
                          <a:defRPr sz="1200"/>
                        </a:pPr>
                        <a:r>
                          <a:rPr lang="en-US" sz="1200" b="1" dirty="0">
                            <a:solidFill>
                              <a:schemeClr val="tx1"/>
                            </a:solidFill>
                          </a:rPr>
                          <a:t> </a:t>
                        </a: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   </a:t>
                        </a:r>
                      </a:p>
                    </p:txBody>
                  </p:sp>
                  <p:cxnSp>
                    <p:nvCxnSpPr>
                      <p:cNvPr id="39" name="직선 화살표 연결선 38">
                        <a:extLst>
                          <a:ext uri="{FF2B5EF4-FFF2-40B4-BE49-F238E27FC236}">
                            <a16:creationId xmlns:a16="http://schemas.microsoft.com/office/drawing/2014/main" id="{404E427F-8A48-080C-84E7-81D6409FF311}"/>
                          </a:ext>
                        </a:extLst>
                      </p:cNvPr>
                      <p:cNvCxnSpPr>
                        <a:cxnSpLocks/>
                        <a:stCxn id="4" idx="0"/>
                        <a:endCxn id="3" idx="2"/>
                      </p:cNvCxnSpPr>
                      <p:nvPr/>
                    </p:nvCxnSpPr>
                    <p:spPr>
                      <a:xfrm flipV="1">
                        <a:off x="1816366" y="3910898"/>
                        <a:ext cx="143261" cy="778016"/>
                      </a:xfrm>
                      <a:prstGeom prst="straightConnector1">
                        <a:avLst/>
                      </a:prstGeom>
                      <a:ln w="19050">
                        <a:tailEnd type="stealth"/>
                      </a:ln>
                    </p:spPr>
                    <p:style>
                      <a:lnRef idx="2">
                        <a:schemeClr val="dk1"/>
                      </a:lnRef>
                      <a:fillRef idx="0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1" name="직선 화살표 연결선 40">
                        <a:extLst>
                          <a:ext uri="{FF2B5EF4-FFF2-40B4-BE49-F238E27FC236}">
                            <a16:creationId xmlns:a16="http://schemas.microsoft.com/office/drawing/2014/main" id="{A0A0755E-B3EF-4DEC-F999-F87901AC2AD5}"/>
                          </a:ext>
                        </a:extLst>
                      </p:cNvPr>
                      <p:cNvCxnSpPr>
                        <a:cxnSpLocks/>
                        <a:stCxn id="5" idx="0"/>
                      </p:cNvCxnSpPr>
                      <p:nvPr/>
                    </p:nvCxnSpPr>
                    <p:spPr>
                      <a:xfrm flipH="1" flipV="1">
                        <a:off x="2133022" y="3910898"/>
                        <a:ext cx="1066082" cy="780487"/>
                      </a:xfrm>
                      <a:prstGeom prst="straightConnector1">
                        <a:avLst/>
                      </a:prstGeom>
                      <a:ln w="19050">
                        <a:tailEnd type="stealth"/>
                      </a:ln>
                    </p:spPr>
                    <p:style>
                      <a:lnRef idx="2">
                        <a:schemeClr val="dk1"/>
                      </a:lnRef>
                      <a:fillRef idx="0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54" name="TextBox 53">
                        <a:extLst>
                          <a:ext uri="{FF2B5EF4-FFF2-40B4-BE49-F238E27FC236}">
                            <a16:creationId xmlns:a16="http://schemas.microsoft.com/office/drawing/2014/main" id="{83314D62-DC8C-BBC7-6A20-958D0289565D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410415" y="4174794"/>
                        <a:ext cx="591034" cy="27699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>
                        <a:spAutoFit/>
                      </a:bodyPr>
                      <a:lstStyle/>
                      <a:p>
                        <a:pPr algn="ctr">
                          <a:defRPr sz="1200"/>
                        </a:pPr>
                        <a:r>
                          <a:rPr sz="1200" dirty="0"/>
                          <a:t>(+</a:t>
                        </a:r>
                        <a:r>
                          <a:rPr lang="en-US" sz="1200" dirty="0"/>
                          <a:t>, -</a:t>
                        </a:r>
                        <a:r>
                          <a:rPr sz="1200" dirty="0"/>
                          <a:t>)</a:t>
                        </a:r>
                      </a:p>
                    </p:txBody>
                  </p:sp>
                  <p:cxnSp>
                    <p:nvCxnSpPr>
                      <p:cNvPr id="61" name="직선 연결선 60">
                        <a:extLst>
                          <a:ext uri="{FF2B5EF4-FFF2-40B4-BE49-F238E27FC236}">
                            <a16:creationId xmlns:a16="http://schemas.microsoft.com/office/drawing/2014/main" id="{ACA9B56C-396E-825D-4485-CFA57B9C6916}"/>
                          </a:ext>
                        </a:extLst>
                      </p:cNvPr>
                      <p:cNvCxnSpPr>
                        <a:cxnSpLocks/>
                        <a:endCxn id="8" idx="1"/>
                      </p:cNvCxnSpPr>
                      <p:nvPr/>
                    </p:nvCxnSpPr>
                    <p:spPr>
                      <a:xfrm flipV="1">
                        <a:off x="4928349" y="3106289"/>
                        <a:ext cx="207612" cy="346822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2">
                        <a:schemeClr val="dk1"/>
                      </a:lnRef>
                      <a:fillRef idx="0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3" name="직선 연결선 62">
                        <a:extLst>
                          <a:ext uri="{FF2B5EF4-FFF2-40B4-BE49-F238E27FC236}">
                            <a16:creationId xmlns:a16="http://schemas.microsoft.com/office/drawing/2014/main" id="{DD75B6E7-D300-0BDC-4EEE-0C473B1460EA}"/>
                          </a:ext>
                        </a:extLst>
                      </p:cNvPr>
                      <p:cNvCxnSpPr>
                        <a:cxnSpLocks/>
                        <a:endCxn id="9" idx="1"/>
                      </p:cNvCxnSpPr>
                      <p:nvPr/>
                    </p:nvCxnSpPr>
                    <p:spPr>
                      <a:xfrm>
                        <a:off x="4928349" y="3467063"/>
                        <a:ext cx="207612" cy="384828"/>
                      </a:xfrm>
                      <a:prstGeom prst="line">
                        <a:avLst/>
                      </a:prstGeom>
                      <a:ln w="19050"/>
                    </p:spPr>
                    <p:style>
                      <a:lnRef idx="2">
                        <a:schemeClr val="dk1"/>
                      </a:lnRef>
                      <a:fillRef idx="0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9" name="Rectangle 8">
                        <a:extLst>
                          <a:ext uri="{FF2B5EF4-FFF2-40B4-BE49-F238E27FC236}">
                            <a16:creationId xmlns:a16="http://schemas.microsoft.com/office/drawing/2014/main" id="{CD89ADB4-96DA-ADB4-9A20-98C8DB13D45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135961" y="3529200"/>
                        <a:ext cx="1548782" cy="645382"/>
                      </a:xfrm>
                      <a:prstGeom prst="rect">
                        <a:avLst/>
                      </a:prstGeom>
                      <a:solidFill>
                        <a:srgbClr val="EBF0FA"/>
                      </a:solidFill>
                      <a:ln>
                        <a:solidFill>
                          <a:srgbClr val="00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Confidence in maintaining stability</a:t>
                        </a:r>
                        <a:endParaRPr sz="1200" dirty="0">
                          <a:solidFill>
                            <a:schemeClr val="tx1"/>
                          </a:solidFill>
                        </a:endParaRPr>
                      </a:p>
                    </p:txBody>
                  </p:sp>
                  <p:sp>
                    <p:nvSpPr>
                      <p:cNvPr id="8" name="Rectangle 7">
                        <a:extLst>
                          <a:ext uri="{FF2B5EF4-FFF2-40B4-BE49-F238E27FC236}">
                            <a16:creationId xmlns:a16="http://schemas.microsoft.com/office/drawing/2014/main" id="{13F3FDB8-4F6B-823B-3F59-76A8D0E1169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135961" y="2783532"/>
                        <a:ext cx="1548782" cy="645513"/>
                      </a:xfrm>
                      <a:prstGeom prst="rect">
                        <a:avLst/>
                      </a:prstGeom>
                      <a:solidFill>
                        <a:srgbClr val="EBF0FA"/>
                      </a:solidFill>
                      <a:ln>
                        <a:solidFill>
                          <a:srgbClr val="00000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72000" indent="-457200">
                          <a:defRPr sz="1200"/>
                        </a:pPr>
                        <a:r>
                          <a:rPr lang="en-US" sz="1200" dirty="0">
                            <a:solidFill>
                              <a:schemeClr val="tx1"/>
                            </a:solidFill>
                          </a:rPr>
                          <a:t>Perceived threat of premature birth</a:t>
                        </a:r>
                      </a:p>
                      <a:p>
                        <a:pPr marL="72000" indent="-457200">
                          <a:defRPr sz="1200"/>
                        </a:pPr>
                        <a:r>
                          <a:rPr lang="en-US" altLang="ko-KR" sz="1200" dirty="0">
                            <a:solidFill>
                              <a:schemeClr val="tx1"/>
                            </a:solidFill>
                          </a:rPr>
                          <a:t>Positive reinterpretation of premature birth and high-risk pregnancy situations</a:t>
                        </a:r>
                      </a:p>
                    </p:txBody>
                  </p:sp>
                  <p:cxnSp>
                    <p:nvCxnSpPr>
                      <p:cNvPr id="72" name="직선 화살표 연결선 71">
                        <a:extLst>
                          <a:ext uri="{FF2B5EF4-FFF2-40B4-BE49-F238E27FC236}">
                            <a16:creationId xmlns:a16="http://schemas.microsoft.com/office/drawing/2014/main" id="{E841A78B-85E0-92F9-B68F-14A13C6D3117}"/>
                          </a:ext>
                        </a:extLst>
                      </p:cNvPr>
                      <p:cNvCxnSpPr>
                        <a:cxnSpLocks/>
                        <a:stCxn id="5" idx="0"/>
                        <a:endCxn id="6" idx="2"/>
                      </p:cNvCxnSpPr>
                      <p:nvPr/>
                    </p:nvCxnSpPr>
                    <p:spPr>
                      <a:xfrm flipV="1">
                        <a:off x="3199109" y="4404987"/>
                        <a:ext cx="809056" cy="286398"/>
                      </a:xfrm>
                      <a:prstGeom prst="straightConnector1">
                        <a:avLst/>
                      </a:prstGeom>
                      <a:ln w="19050">
                        <a:tailEnd type="stealth"/>
                      </a:ln>
                    </p:spPr>
                    <p:style>
                      <a:lnRef idx="2">
                        <a:schemeClr val="dk1"/>
                      </a:lnRef>
                      <a:fillRef idx="0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2" name="직선 화살표 연결선 101">
                        <a:extLst>
                          <a:ext uri="{FF2B5EF4-FFF2-40B4-BE49-F238E27FC236}">
                            <a16:creationId xmlns:a16="http://schemas.microsoft.com/office/drawing/2014/main" id="{162CB993-9E85-BC77-5695-59B53891662D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>
                        <a:off x="2762351" y="3453111"/>
                        <a:ext cx="323593" cy="0"/>
                      </a:xfrm>
                      <a:prstGeom prst="straightConnector1">
                        <a:avLst/>
                      </a:prstGeom>
                      <a:ln w="19050">
                        <a:tailEnd type="stealth"/>
                      </a:ln>
                    </p:spPr>
                    <p:style>
                      <a:lnRef idx="2">
                        <a:schemeClr val="dk1"/>
                      </a:lnRef>
                      <a:fillRef idx="0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7" name="직선 화살표 연결선 106">
                        <a:extLst>
                          <a:ext uri="{FF2B5EF4-FFF2-40B4-BE49-F238E27FC236}">
                            <a16:creationId xmlns:a16="http://schemas.microsoft.com/office/drawing/2014/main" id="{FF84273E-9F52-F88D-5A74-E40622BC79E0}"/>
                          </a:ext>
                        </a:extLst>
                      </p:cNvPr>
                      <p:cNvCxnSpPr>
                        <a:cxnSpLocks/>
                        <a:stCxn id="76" idx="3"/>
                        <a:endCxn id="10" idx="1"/>
                      </p:cNvCxnSpPr>
                      <p:nvPr/>
                    </p:nvCxnSpPr>
                    <p:spPr>
                      <a:xfrm flipV="1">
                        <a:off x="6876187" y="3106192"/>
                        <a:ext cx="307708" cy="350677"/>
                      </a:xfrm>
                      <a:prstGeom prst="straightConnector1">
                        <a:avLst/>
                      </a:prstGeom>
                      <a:ln w="19050">
                        <a:tailEnd type="stealth"/>
                      </a:ln>
                    </p:spPr>
                    <p:style>
                      <a:lnRef idx="2">
                        <a:schemeClr val="dk1"/>
                      </a:lnRef>
                      <a:fillRef idx="0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9" name="직선 화살표 연결선 108">
                        <a:extLst>
                          <a:ext uri="{FF2B5EF4-FFF2-40B4-BE49-F238E27FC236}">
                            <a16:creationId xmlns:a16="http://schemas.microsoft.com/office/drawing/2014/main" id="{BF5D4018-7ABE-624B-A0B2-976832FED26D}"/>
                          </a:ext>
                        </a:extLst>
                      </p:cNvPr>
                      <p:cNvCxnSpPr>
                        <a:cxnSpLocks/>
                        <a:stCxn id="76" idx="3"/>
                        <a:endCxn id="11" idx="1"/>
                      </p:cNvCxnSpPr>
                      <p:nvPr/>
                    </p:nvCxnSpPr>
                    <p:spPr>
                      <a:xfrm>
                        <a:off x="6876187" y="3456869"/>
                        <a:ext cx="307707" cy="420878"/>
                      </a:xfrm>
                      <a:prstGeom prst="straightConnector1">
                        <a:avLst/>
                      </a:prstGeom>
                      <a:ln w="19050">
                        <a:tailEnd type="stealth"/>
                      </a:ln>
                    </p:spPr>
                    <p:style>
                      <a:lnRef idx="2">
                        <a:schemeClr val="dk1"/>
                      </a:lnRef>
                      <a:fillRef idx="0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61" name="직선 화살표 연결선 160">
                      <a:extLst>
                        <a:ext uri="{FF2B5EF4-FFF2-40B4-BE49-F238E27FC236}">
                          <a16:creationId xmlns:a16="http://schemas.microsoft.com/office/drawing/2014/main" id="{0CFF81AA-7A89-CFD8-E216-39E84D0394A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5310780" y="2540265"/>
                      <a:ext cx="0" cy="503152"/>
                    </a:xfrm>
                    <a:prstGeom prst="straightConnector1">
                      <a:avLst/>
                    </a:prstGeom>
                    <a:ln w="19050">
                      <a:tailEnd type="triangle"/>
                    </a:ln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85" name="직사각형 184">
                    <a:extLst>
                      <a:ext uri="{FF2B5EF4-FFF2-40B4-BE49-F238E27FC236}">
                        <a16:creationId xmlns:a16="http://schemas.microsoft.com/office/drawing/2014/main" id="{0AB7407C-F088-5112-1E9F-BBD1194E50DB}"/>
                      </a:ext>
                    </a:extLst>
                  </p:cNvPr>
                  <p:cNvSpPr/>
                  <p:nvPr/>
                </p:nvSpPr>
                <p:spPr>
                  <a:xfrm>
                    <a:off x="17658123" y="4359386"/>
                    <a:ext cx="2263201" cy="2072843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1">
                          <a:lumMod val="20000"/>
                          <a:lumOff val="80000"/>
                        </a:schemeClr>
                      </a:gs>
                      <a:gs pos="100000">
                        <a:schemeClr val="accent1">
                          <a:lumMod val="20000"/>
                          <a:lumOff val="80000"/>
                        </a:schemeClr>
                      </a:gs>
                    </a:gsLst>
                  </a:gra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grpSp>
                <p:nvGrpSpPr>
                  <p:cNvPr id="186" name="그룹 185">
                    <a:extLst>
                      <a:ext uri="{FF2B5EF4-FFF2-40B4-BE49-F238E27FC236}">
                        <a16:creationId xmlns:a16="http://schemas.microsoft.com/office/drawing/2014/main" id="{EDAD6417-7439-F6DA-7132-81AC73B3D9C6}"/>
                      </a:ext>
                    </a:extLst>
                  </p:cNvPr>
                  <p:cNvGrpSpPr/>
                  <p:nvPr/>
                </p:nvGrpSpPr>
                <p:grpSpPr>
                  <a:xfrm>
                    <a:off x="11774167" y="4375203"/>
                    <a:ext cx="8031921" cy="3863855"/>
                    <a:chOff x="1152195" y="2420448"/>
                    <a:chExt cx="8031921" cy="3863855"/>
                  </a:xfrm>
                </p:grpSpPr>
                <p:sp>
                  <p:nvSpPr>
                    <p:cNvPr id="199" name="직사각형 198">
                      <a:extLst>
                        <a:ext uri="{FF2B5EF4-FFF2-40B4-BE49-F238E27FC236}">
                          <a16:creationId xmlns:a16="http://schemas.microsoft.com/office/drawing/2014/main" id="{D89ABC28-5CDE-50CD-D19E-0772084F23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93256" y="2420448"/>
                      <a:ext cx="2882931" cy="2072842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chemeClr val="tx2">
                            <a:lumMod val="40000"/>
                            <a:lumOff val="60000"/>
                          </a:schemeClr>
                        </a:gs>
                        <a:gs pos="100000">
                          <a:schemeClr val="tx2">
                            <a:lumMod val="20000"/>
                            <a:lumOff val="8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dirty="0"/>
                    </a:p>
                  </p:txBody>
                </p:sp>
                <p:sp>
                  <p:nvSpPr>
                    <p:cNvPr id="200" name="Rectangle 2">
                      <a:extLst>
                        <a:ext uri="{FF2B5EF4-FFF2-40B4-BE49-F238E27FC236}">
                          <a16:creationId xmlns:a16="http://schemas.microsoft.com/office/drawing/2014/main" id="{EA170BD8-C5E6-8EDF-BA7E-FE4FB111CB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64057" y="2825111"/>
                      <a:ext cx="1617519" cy="1086041"/>
                    </a:xfrm>
                    <a:prstGeom prst="rect">
                      <a:avLst/>
                    </a:prstGeom>
                    <a:solidFill>
                      <a:srgbClr val="EBF0FA"/>
                    </a:solidFill>
                    <a:ln>
                      <a:solidFill>
                        <a:srgbClr val="00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defRPr sz="1200"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Stimuli frame following premature birth   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Maternal symptom patterns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Unfamiliarity with the NICU environment and the premature infants care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en-US" altLang="ko-KR" sz="1200" dirty="0">
                          <a:solidFill>
                            <a:schemeClr val="tx1"/>
                          </a:solidFill>
                        </a:rPr>
                        <a:t>Unexpected delay in maternal health recovery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Unpredictability of infant health status and caregiving demands</a:t>
                      </a:r>
                    </a:p>
                  </p:txBody>
                </p:sp>
                <p:sp>
                  <p:nvSpPr>
                    <p:cNvPr id="201" name="Rectangle 3">
                      <a:extLst>
                        <a:ext uri="{FF2B5EF4-FFF2-40B4-BE49-F238E27FC236}">
                          <a16:creationId xmlns:a16="http://schemas.microsoft.com/office/drawing/2014/main" id="{5FC1D2B4-D3A0-8F66-5E67-3EB62EF547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52195" y="4702866"/>
                      <a:ext cx="1331443" cy="1581437"/>
                    </a:xfrm>
                    <a:prstGeom prst="rect">
                      <a:avLst/>
                    </a:prstGeom>
                    <a:solidFill>
                      <a:srgbClr val="EBF0FA"/>
                    </a:solidFill>
                    <a:ln>
                      <a:solidFill>
                        <a:srgbClr val="00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defRPr sz="1200"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Reduction in cognitive capacity and cognitive readjustment after premature birth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Maternal prioritization of the infant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Impaired judgment due to pain and anxiety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02" name="Rectangle 5">
                      <a:extLst>
                        <a:ext uri="{FF2B5EF4-FFF2-40B4-BE49-F238E27FC236}">
                          <a16:creationId xmlns:a16="http://schemas.microsoft.com/office/drawing/2014/main" id="{8166D71A-9C6F-DBF1-8E14-2998EC1472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11699" y="2532860"/>
                      <a:ext cx="1818005" cy="1872937"/>
                    </a:xfrm>
                    <a:prstGeom prst="rect">
                      <a:avLst/>
                    </a:prstGeom>
                    <a:solidFill>
                      <a:srgbClr val="EBF0FA"/>
                    </a:solidFill>
                    <a:ln>
                      <a:solidFill>
                        <a:srgbClr val="00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defRPr sz="1200"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Uncertainty regarding diseases in premature infants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Ambiguity regarding the health condition of premature infants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Lack of clear understanding regarding the intricate treatment and care system for premature infants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Lack of information regarding the diagnosis and severity of diseases in premature infants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Lack of information regarding the care of premature infants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Unpredictability of the disease process in premature infants</a:t>
                      </a:r>
                    </a:p>
                    <a:p>
                      <a:pPr algn="ctr">
                        <a:defRPr sz="1200"/>
                      </a:pPr>
                      <a:endParaRPr lang="en-US" sz="500" b="1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defRPr sz="1200"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Uncertainty regarding postpartum care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Loss of control over postpartum care 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04" name="Rectangle 9">
                      <a:extLst>
                        <a:ext uri="{FF2B5EF4-FFF2-40B4-BE49-F238E27FC236}">
                          <a16:creationId xmlns:a16="http://schemas.microsoft.com/office/drawing/2014/main" id="{BCE5E355-0A4A-836D-6BAD-B10664FD27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83895" y="2771716"/>
                      <a:ext cx="2000221" cy="668952"/>
                    </a:xfrm>
                    <a:prstGeom prst="rect">
                      <a:avLst/>
                    </a:prstGeom>
                    <a:solidFill>
                      <a:srgbClr val="EBF0FA"/>
                    </a:solidFill>
                    <a:ln>
                      <a:solidFill>
                        <a:srgbClr val="00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Active engagement in parenting for premature infants    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Information-seeking for caring for premature infants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Emotional acceptance and relief after premature birth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05" name="Rectangle 10">
                      <a:extLst>
                        <a:ext uri="{FF2B5EF4-FFF2-40B4-BE49-F238E27FC236}">
                          <a16:creationId xmlns:a16="http://schemas.microsoft.com/office/drawing/2014/main" id="{0C9D0BD3-BE5B-4DA7-3A4D-B67946361A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83895" y="3543270"/>
                      <a:ext cx="2000221" cy="668952"/>
                    </a:xfrm>
                    <a:prstGeom prst="rect">
                      <a:avLst/>
                    </a:prstGeom>
                    <a:solidFill>
                      <a:srgbClr val="EBF0FA"/>
                    </a:solidFill>
                    <a:ln>
                      <a:solidFill>
                        <a:srgbClr val="00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Selective comparison and cognitive avoidance for psychological stability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Emotional neutralization through social comparison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07" name="TextBox 206">
                      <a:extLst>
                        <a:ext uri="{FF2B5EF4-FFF2-40B4-BE49-F238E27FC236}">
                          <a16:creationId xmlns:a16="http://schemas.microsoft.com/office/drawing/2014/main" id="{F84EED75-FEE2-6FB4-2280-82D81F14524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774210" y="3289199"/>
                      <a:ext cx="324128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 algn="ctr">
                        <a:defRPr sz="1200"/>
                      </a:pPr>
                      <a:r>
                        <a:rPr sz="1200" dirty="0"/>
                        <a:t>(-)</a:t>
                      </a:r>
                    </a:p>
                  </p:txBody>
                </p:sp>
                <p:sp>
                  <p:nvSpPr>
                    <p:cNvPr id="208" name="TextBox 207">
                      <a:extLst>
                        <a:ext uri="{FF2B5EF4-FFF2-40B4-BE49-F238E27FC236}">
                          <a16:creationId xmlns:a16="http://schemas.microsoft.com/office/drawing/2014/main" id="{61EE7BBF-B5BA-3739-AD17-952F5022DF1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85845" y="4170621"/>
                      <a:ext cx="354584" cy="17677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ctr">
                        <a:defRPr sz="1200"/>
                      </a:pPr>
                      <a:r>
                        <a:rPr sz="1200" dirty="0"/>
                        <a:t>(+)</a:t>
                      </a:r>
                    </a:p>
                  </p:txBody>
                </p:sp>
                <p:sp>
                  <p:nvSpPr>
                    <p:cNvPr id="209" name="TextBox 208">
                      <a:extLst>
                        <a:ext uri="{FF2B5EF4-FFF2-40B4-BE49-F238E27FC236}">
                          <a16:creationId xmlns:a16="http://schemas.microsoft.com/office/drawing/2014/main" id="{191193A6-06B4-E763-88D5-979EDA8FB86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52350" y="4405796"/>
                      <a:ext cx="324128" cy="1331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ctr">
                        <a:defRPr sz="1200"/>
                      </a:pPr>
                      <a:r>
                        <a:rPr sz="1200" dirty="0"/>
                        <a:t>(-)</a:t>
                      </a:r>
                    </a:p>
                  </p:txBody>
                </p:sp>
                <p:sp>
                  <p:nvSpPr>
                    <p:cNvPr id="210" name="TextBox 209">
                      <a:extLst>
                        <a:ext uri="{FF2B5EF4-FFF2-40B4-BE49-F238E27FC236}">
                          <a16:creationId xmlns:a16="http://schemas.microsoft.com/office/drawing/2014/main" id="{18C0E37E-2C1A-BFC4-5B15-2D829AF0878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06164" y="2451579"/>
                      <a:ext cx="1550305" cy="3550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ctr">
                        <a:defRPr sz="1200"/>
                      </a:pPr>
                      <a:r>
                        <a:rPr lang="en-US" altLang="ko-KR" sz="1400" b="1" dirty="0"/>
                        <a:t>Cognitive appraisal of premature infants’ health and caregiving</a:t>
                      </a:r>
                      <a:endParaRPr sz="1400" b="1" dirty="0"/>
                    </a:p>
                  </p:txBody>
                </p:sp>
                <p:sp>
                  <p:nvSpPr>
                    <p:cNvPr id="213" name="Rectangle 4">
                      <a:extLst>
                        <a:ext uri="{FF2B5EF4-FFF2-40B4-BE49-F238E27FC236}">
                          <a16:creationId xmlns:a16="http://schemas.microsoft.com/office/drawing/2014/main" id="{516EE623-911C-1460-DBD1-A3E5456B2E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55935" y="4698361"/>
                      <a:ext cx="1331442" cy="1581437"/>
                    </a:xfrm>
                    <a:prstGeom prst="rect">
                      <a:avLst/>
                    </a:prstGeom>
                    <a:solidFill>
                      <a:srgbClr val="EBF0FA"/>
                    </a:solidFill>
                    <a:ln>
                      <a:solidFill>
                        <a:srgbClr val="00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defRPr sz="1200"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Structure providers following premature birth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Credible healthcare providers and the NICU healthcare system 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Social support after premature birth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Health literacy after premature birth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p:txBody>
                </p:sp>
                <p:cxnSp>
                  <p:nvCxnSpPr>
                    <p:cNvPr id="214" name="직선 화살표 연결선 213">
                      <a:extLst>
                        <a:ext uri="{FF2B5EF4-FFF2-40B4-BE49-F238E27FC236}">
                          <a16:creationId xmlns:a16="http://schemas.microsoft.com/office/drawing/2014/main" id="{393AC55F-BE36-A0FB-226A-CE4F4C14FED7}"/>
                        </a:ext>
                      </a:extLst>
                    </p:cNvPr>
                    <p:cNvCxnSpPr>
                      <a:cxnSpLocks/>
                      <a:stCxn id="201" idx="0"/>
                      <a:endCxn id="200" idx="2"/>
                    </p:cNvCxnSpPr>
                    <p:nvPr/>
                  </p:nvCxnSpPr>
                  <p:spPr>
                    <a:xfrm flipV="1">
                      <a:off x="1817917" y="3911152"/>
                      <a:ext cx="154900" cy="791714"/>
                    </a:xfrm>
                    <a:prstGeom prst="straightConnector1">
                      <a:avLst/>
                    </a:prstGeom>
                    <a:ln w="19050">
                      <a:tailEnd type="stealth"/>
                    </a:ln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5" name="직선 화살표 연결선 214">
                      <a:extLst>
                        <a:ext uri="{FF2B5EF4-FFF2-40B4-BE49-F238E27FC236}">
                          <a16:creationId xmlns:a16="http://schemas.microsoft.com/office/drawing/2014/main" id="{8E1DF4B1-951D-DD99-E510-6103773A10F2}"/>
                        </a:ext>
                      </a:extLst>
                    </p:cNvPr>
                    <p:cNvCxnSpPr>
                      <a:cxnSpLocks/>
                      <a:stCxn id="213" idx="0"/>
                    </p:cNvCxnSpPr>
                    <p:nvPr/>
                  </p:nvCxnSpPr>
                  <p:spPr>
                    <a:xfrm flipH="1" flipV="1">
                      <a:off x="2180724" y="3925658"/>
                      <a:ext cx="1040930" cy="772703"/>
                    </a:xfrm>
                    <a:prstGeom prst="straightConnector1">
                      <a:avLst/>
                    </a:prstGeom>
                    <a:ln w="19050">
                      <a:tailEnd type="stealth"/>
                    </a:ln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16" name="TextBox 215">
                      <a:extLst>
                        <a:ext uri="{FF2B5EF4-FFF2-40B4-BE49-F238E27FC236}">
                          <a16:creationId xmlns:a16="http://schemas.microsoft.com/office/drawing/2014/main" id="{DAD5A40F-F6D7-3B05-5456-A1842E8262D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51042" y="4177597"/>
                      <a:ext cx="649495" cy="176779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ctr">
                        <a:defRPr sz="1200"/>
                      </a:pPr>
                      <a:r>
                        <a:rPr sz="1200" dirty="0"/>
                        <a:t>(+</a:t>
                      </a:r>
                      <a:r>
                        <a:rPr lang="en-US" sz="1200" dirty="0"/>
                        <a:t>, -</a:t>
                      </a:r>
                      <a:r>
                        <a:rPr sz="1200" dirty="0"/>
                        <a:t>)</a:t>
                      </a:r>
                    </a:p>
                  </p:txBody>
                </p:sp>
                <p:cxnSp>
                  <p:nvCxnSpPr>
                    <p:cNvPr id="218" name="직선 연결선 217">
                      <a:extLst>
                        <a:ext uri="{FF2B5EF4-FFF2-40B4-BE49-F238E27FC236}">
                          <a16:creationId xmlns:a16="http://schemas.microsoft.com/office/drawing/2014/main" id="{60826567-3674-0FDB-C030-2D0A4A967683}"/>
                        </a:ext>
                      </a:extLst>
                    </p:cNvPr>
                    <p:cNvCxnSpPr>
                      <a:cxnSpLocks/>
                      <a:stCxn id="202" idx="3"/>
                    </p:cNvCxnSpPr>
                    <p:nvPr/>
                  </p:nvCxnSpPr>
                  <p:spPr>
                    <a:xfrm flipV="1">
                      <a:off x="4929703" y="3111918"/>
                      <a:ext cx="176462" cy="357410"/>
                    </a:xfrm>
                    <a:prstGeom prst="line">
                      <a:avLst/>
                    </a:prstGeom>
                    <a:ln w="19050"/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9" name="직선 연결선 218">
                      <a:extLst>
                        <a:ext uri="{FF2B5EF4-FFF2-40B4-BE49-F238E27FC236}">
                          <a16:creationId xmlns:a16="http://schemas.microsoft.com/office/drawing/2014/main" id="{B1AF308E-ADAB-F1CA-B6D9-7F4908BAF3F9}"/>
                        </a:ext>
                      </a:extLst>
                    </p:cNvPr>
                    <p:cNvCxnSpPr>
                      <a:cxnSpLocks/>
                      <a:stCxn id="202" idx="3"/>
                      <a:endCxn id="220" idx="1"/>
                    </p:cNvCxnSpPr>
                    <p:nvPr/>
                  </p:nvCxnSpPr>
                  <p:spPr>
                    <a:xfrm>
                      <a:off x="4929703" y="3469328"/>
                      <a:ext cx="202326" cy="397451"/>
                    </a:xfrm>
                    <a:prstGeom prst="line">
                      <a:avLst/>
                    </a:prstGeom>
                    <a:ln w="19050"/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20" name="Rectangle 8">
                      <a:extLst>
                        <a:ext uri="{FF2B5EF4-FFF2-40B4-BE49-F238E27FC236}">
                          <a16:creationId xmlns:a16="http://schemas.microsoft.com/office/drawing/2014/main" id="{15F744BC-B1F1-D7C9-655D-BAFBBC7B42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32029" y="3544088"/>
                      <a:ext cx="1550305" cy="645382"/>
                    </a:xfrm>
                    <a:prstGeom prst="rect">
                      <a:avLst/>
                    </a:prstGeom>
                    <a:solidFill>
                      <a:srgbClr val="EBF0FA"/>
                    </a:solidFill>
                    <a:ln>
                      <a:solidFill>
                        <a:srgbClr val="00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Optimistic beliefs regarding infant growth and caregiving outcomes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21" name="Rectangle 7">
                      <a:extLst>
                        <a:ext uri="{FF2B5EF4-FFF2-40B4-BE49-F238E27FC236}">
                          <a16:creationId xmlns:a16="http://schemas.microsoft.com/office/drawing/2014/main" id="{92A72FB0-0E55-DED3-F6F5-19AB1D1FC3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29984" y="2789162"/>
                      <a:ext cx="1550305" cy="645513"/>
                    </a:xfrm>
                    <a:prstGeom prst="rect">
                      <a:avLst/>
                    </a:prstGeom>
                    <a:solidFill>
                      <a:srgbClr val="EBF0FA"/>
                    </a:solidFill>
                    <a:ln>
                      <a:solidFill>
                        <a:srgbClr val="00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Threatening inferences regarding the infant’s health and caregiving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Positive inferences regarding the infant’s recovery and caregiving effectiveness</a:t>
                      </a:r>
                    </a:p>
                  </p:txBody>
                </p:sp>
                <p:cxnSp>
                  <p:nvCxnSpPr>
                    <p:cNvPr id="222" name="직선 화살표 연결선 221">
                      <a:extLst>
                        <a:ext uri="{FF2B5EF4-FFF2-40B4-BE49-F238E27FC236}">
                          <a16:creationId xmlns:a16="http://schemas.microsoft.com/office/drawing/2014/main" id="{907625A4-45EA-771B-BEFF-B37E8E08488B}"/>
                        </a:ext>
                      </a:extLst>
                    </p:cNvPr>
                    <p:cNvCxnSpPr>
                      <a:cxnSpLocks/>
                      <a:stCxn id="213" idx="0"/>
                      <a:endCxn id="202" idx="2"/>
                    </p:cNvCxnSpPr>
                    <p:nvPr/>
                  </p:nvCxnSpPr>
                  <p:spPr>
                    <a:xfrm flipV="1">
                      <a:off x="3221656" y="4405797"/>
                      <a:ext cx="799045" cy="292564"/>
                    </a:xfrm>
                    <a:prstGeom prst="straightConnector1">
                      <a:avLst/>
                    </a:prstGeom>
                    <a:ln w="19050">
                      <a:tailEnd type="stealth"/>
                    </a:ln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3" name="직선 화살표 연결선 222">
                      <a:extLst>
                        <a:ext uri="{FF2B5EF4-FFF2-40B4-BE49-F238E27FC236}">
                          <a16:creationId xmlns:a16="http://schemas.microsoft.com/office/drawing/2014/main" id="{05620420-A413-8576-9E93-49F32763C22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2781575" y="3453919"/>
                      <a:ext cx="323593" cy="2"/>
                    </a:xfrm>
                    <a:prstGeom prst="straightConnector1">
                      <a:avLst/>
                    </a:prstGeom>
                    <a:ln w="19050">
                      <a:tailEnd type="stealth"/>
                    </a:ln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4" name="직선 화살표 연결선 223">
                      <a:extLst>
                        <a:ext uri="{FF2B5EF4-FFF2-40B4-BE49-F238E27FC236}">
                          <a16:creationId xmlns:a16="http://schemas.microsoft.com/office/drawing/2014/main" id="{898342B6-F48A-E1CC-75C5-8474FF1194F9}"/>
                        </a:ext>
                      </a:extLst>
                    </p:cNvPr>
                    <p:cNvCxnSpPr>
                      <a:cxnSpLocks/>
                      <a:stCxn id="199" idx="3"/>
                      <a:endCxn id="204" idx="1"/>
                    </p:cNvCxnSpPr>
                    <p:nvPr/>
                  </p:nvCxnSpPr>
                  <p:spPr>
                    <a:xfrm flipV="1">
                      <a:off x="6876187" y="3106192"/>
                      <a:ext cx="307708" cy="350677"/>
                    </a:xfrm>
                    <a:prstGeom prst="straightConnector1">
                      <a:avLst/>
                    </a:prstGeom>
                    <a:ln w="19050">
                      <a:tailEnd type="stealth"/>
                    </a:ln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5" name="직선 화살표 연결선 224">
                      <a:extLst>
                        <a:ext uri="{FF2B5EF4-FFF2-40B4-BE49-F238E27FC236}">
                          <a16:creationId xmlns:a16="http://schemas.microsoft.com/office/drawing/2014/main" id="{60C16CAB-4D5F-E5B7-43E7-1AF1B8E400CD}"/>
                        </a:ext>
                      </a:extLst>
                    </p:cNvPr>
                    <p:cNvCxnSpPr>
                      <a:cxnSpLocks/>
                      <a:stCxn id="199" idx="3"/>
                      <a:endCxn id="205" idx="1"/>
                    </p:cNvCxnSpPr>
                    <p:nvPr/>
                  </p:nvCxnSpPr>
                  <p:spPr>
                    <a:xfrm>
                      <a:off x="6876187" y="3456869"/>
                      <a:ext cx="307708" cy="420877"/>
                    </a:xfrm>
                    <a:prstGeom prst="straightConnector1">
                      <a:avLst/>
                    </a:prstGeom>
                    <a:ln w="19050">
                      <a:tailEnd type="stealth"/>
                    </a:ln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38" name="직선 화살표 연결선 237">
                    <a:extLst>
                      <a:ext uri="{FF2B5EF4-FFF2-40B4-BE49-F238E27FC236}">
                        <a16:creationId xmlns:a16="http://schemas.microsoft.com/office/drawing/2014/main" id="{F16050FB-1B38-553F-8C94-FD9D4EB82B7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662893" y="3940488"/>
                    <a:ext cx="8493" cy="417966"/>
                  </a:xfrm>
                  <a:prstGeom prst="straightConnector1">
                    <a:avLst/>
                  </a:prstGeom>
                  <a:ln w="19050">
                    <a:tailEnd type="triangle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7" name="직선 화살표 연결선 256">
                    <a:extLst>
                      <a:ext uri="{FF2B5EF4-FFF2-40B4-BE49-F238E27FC236}">
                        <a16:creationId xmlns:a16="http://schemas.microsoft.com/office/drawing/2014/main" id="{FDFF3539-B3F8-2BF1-5A98-75A46BC9704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5915087" y="4084385"/>
                    <a:ext cx="954" cy="287206"/>
                  </a:xfrm>
                  <a:prstGeom prst="straightConnector1">
                    <a:avLst/>
                  </a:prstGeom>
                  <a:ln w="19050">
                    <a:tailEnd type="triangle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60" name="그룹 259">
                    <a:extLst>
                      <a:ext uri="{FF2B5EF4-FFF2-40B4-BE49-F238E27FC236}">
                        <a16:creationId xmlns:a16="http://schemas.microsoft.com/office/drawing/2014/main" id="{157EA512-2F21-B94C-EBBB-3BFD860E395F}"/>
                      </a:ext>
                    </a:extLst>
                  </p:cNvPr>
                  <p:cNvGrpSpPr/>
                  <p:nvPr/>
                </p:nvGrpSpPr>
                <p:grpSpPr>
                  <a:xfrm>
                    <a:off x="6980765" y="6448853"/>
                    <a:ext cx="3824282" cy="835311"/>
                    <a:chOff x="6980765" y="6448853"/>
                    <a:chExt cx="3824282" cy="835311"/>
                  </a:xfrm>
                </p:grpSpPr>
                <p:sp>
                  <p:nvSpPr>
                    <p:cNvPr id="245" name="Rectangle 3">
                      <a:extLst>
                        <a:ext uri="{FF2B5EF4-FFF2-40B4-BE49-F238E27FC236}">
                          <a16:creationId xmlns:a16="http://schemas.microsoft.com/office/drawing/2014/main" id="{99A1F2D2-F945-CAA0-A49A-456972C731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80765" y="6657060"/>
                      <a:ext cx="3824282" cy="627104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defRPr sz="1200"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Multidimensional psychological distress associated with high-risk pregnancy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Resentment and frustration toward the pregnancy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Guilt over the inability to fulfil occupational duties in high-risk pregnancy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Guilt over familial role deficits and concerns stemming from relational responsibility</a:t>
                      </a:r>
                    </a:p>
                  </p:txBody>
                </p:sp>
                <p:cxnSp>
                  <p:nvCxnSpPr>
                    <p:cNvPr id="253" name="직선 화살표 연결선 252">
                      <a:extLst>
                        <a:ext uri="{FF2B5EF4-FFF2-40B4-BE49-F238E27FC236}">
                          <a16:creationId xmlns:a16="http://schemas.microsoft.com/office/drawing/2014/main" id="{93CFF09D-DB55-0877-F375-52D721CFABD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8058938" y="6448853"/>
                      <a:ext cx="0" cy="204169"/>
                    </a:xfrm>
                    <a:prstGeom prst="straightConnector1">
                      <a:avLst/>
                    </a:prstGeom>
                    <a:ln w="19050">
                      <a:solidFill>
                        <a:schemeClr val="tx1"/>
                      </a:solidFill>
                      <a:tailEnd type="stealth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8" name="직선 화살표 연결선 257">
                      <a:extLst>
                        <a:ext uri="{FF2B5EF4-FFF2-40B4-BE49-F238E27FC236}">
                          <a16:creationId xmlns:a16="http://schemas.microsoft.com/office/drawing/2014/main" id="{86F6F0AB-8A4F-A2CD-80AD-1A2A628E2F1A}"/>
                        </a:ext>
                      </a:extLst>
                    </p:cNvPr>
                    <p:cNvCxnSpPr>
                      <a:cxnSpLocks/>
                      <a:stCxn id="166" idx="2"/>
                    </p:cNvCxnSpPr>
                    <p:nvPr/>
                  </p:nvCxnSpPr>
                  <p:spPr>
                    <a:xfrm>
                      <a:off x="9674753" y="6448853"/>
                      <a:ext cx="0" cy="204169"/>
                    </a:xfrm>
                    <a:prstGeom prst="straightConnector1">
                      <a:avLst/>
                    </a:prstGeom>
                    <a:ln w="19050">
                      <a:solidFill>
                        <a:schemeClr val="tx1"/>
                      </a:solidFill>
                      <a:tailEnd type="stealth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63" name="그룹 262">
                    <a:extLst>
                      <a:ext uri="{FF2B5EF4-FFF2-40B4-BE49-F238E27FC236}">
                        <a16:creationId xmlns:a16="http://schemas.microsoft.com/office/drawing/2014/main" id="{AB900188-21D4-AA24-0BCB-BC5666A16A3E}"/>
                      </a:ext>
                    </a:extLst>
                  </p:cNvPr>
                  <p:cNvGrpSpPr/>
                  <p:nvPr/>
                </p:nvGrpSpPr>
                <p:grpSpPr>
                  <a:xfrm>
                    <a:off x="16113202" y="6451657"/>
                    <a:ext cx="3824281" cy="829539"/>
                    <a:chOff x="6998231" y="6448853"/>
                    <a:chExt cx="3824281" cy="829539"/>
                  </a:xfrm>
                </p:grpSpPr>
                <p:sp>
                  <p:nvSpPr>
                    <p:cNvPr id="265" name="Rectangle 3">
                      <a:extLst>
                        <a:ext uri="{FF2B5EF4-FFF2-40B4-BE49-F238E27FC236}">
                          <a16:creationId xmlns:a16="http://schemas.microsoft.com/office/drawing/2014/main" id="{B2D3C04B-AF76-979A-04D6-4D862F7442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98231" y="6650312"/>
                      <a:ext cx="3824281" cy="628080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rgbClr val="00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defRPr sz="1200"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Emotional distress and family-centered psychological burden following premature birth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Severe emotional fluctuations due to the infant’s hospitalization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Postpartum depressive mood 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Guilt and concern toward family and relatives</a:t>
                      </a:r>
                    </a:p>
                    <a:p>
                      <a:pPr marL="72000" indent="-457200">
                        <a:defRPr sz="1200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Empathic distress from observing other infants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cxnSp>
                  <p:nvCxnSpPr>
                    <p:cNvPr id="266" name="직선 화살표 연결선 265">
                      <a:extLst>
                        <a:ext uri="{FF2B5EF4-FFF2-40B4-BE49-F238E27FC236}">
                          <a16:creationId xmlns:a16="http://schemas.microsoft.com/office/drawing/2014/main" id="{3D608805-4211-9112-E3D2-ACA300DF813D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7938713" y="6448853"/>
                      <a:ext cx="0" cy="204169"/>
                    </a:xfrm>
                    <a:prstGeom prst="straightConnector1">
                      <a:avLst/>
                    </a:prstGeom>
                    <a:ln w="19050">
                      <a:solidFill>
                        <a:schemeClr val="tx1"/>
                      </a:solidFill>
                      <a:tailEnd type="stealth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8" name="직선 화살표 연결선 267">
                      <a:extLst>
                        <a:ext uri="{FF2B5EF4-FFF2-40B4-BE49-F238E27FC236}">
                          <a16:creationId xmlns:a16="http://schemas.microsoft.com/office/drawing/2014/main" id="{8C493576-075C-FE2C-4215-C57A6FA4B54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671727" y="6448853"/>
                      <a:ext cx="0" cy="204169"/>
                    </a:xfrm>
                    <a:prstGeom prst="straightConnector1">
                      <a:avLst/>
                    </a:prstGeom>
                    <a:ln w="19050">
                      <a:solidFill>
                        <a:schemeClr val="tx1"/>
                      </a:solidFill>
                      <a:tailEnd type="stealth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69" name="TextBox 268">
                    <a:extLst>
                      <a:ext uri="{FF2B5EF4-FFF2-40B4-BE49-F238E27FC236}">
                        <a16:creationId xmlns:a16="http://schemas.microsoft.com/office/drawing/2014/main" id="{FFAB5429-17D0-37C2-264E-FCB324ABB736}"/>
                      </a:ext>
                    </a:extLst>
                  </p:cNvPr>
                  <p:cNvSpPr txBox="1"/>
                  <p:nvPr/>
                </p:nvSpPr>
                <p:spPr>
                  <a:xfrm>
                    <a:off x="18489667" y="6470140"/>
                    <a:ext cx="324128" cy="276999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 algn="ctr">
                      <a:defRPr sz="1200"/>
                    </a:pPr>
                    <a:r>
                      <a:rPr sz="1200" dirty="0"/>
                      <a:t>(-)</a:t>
                    </a:r>
                  </a:p>
                </p:txBody>
              </p:sp>
              <p:sp>
                <p:nvSpPr>
                  <p:cNvPr id="271" name="TextBox 270">
                    <a:extLst>
                      <a:ext uri="{FF2B5EF4-FFF2-40B4-BE49-F238E27FC236}">
                        <a16:creationId xmlns:a16="http://schemas.microsoft.com/office/drawing/2014/main" id="{3796D3AD-43DA-8021-9F0B-2DAFFDDC64F6}"/>
                      </a:ext>
                    </a:extLst>
                  </p:cNvPr>
                  <p:cNvSpPr txBox="1"/>
                  <p:nvPr/>
                </p:nvSpPr>
                <p:spPr>
                  <a:xfrm>
                    <a:off x="9379296" y="6467907"/>
                    <a:ext cx="324128" cy="276999"/>
                  </a:xfrm>
                  <a:prstGeom prst="rect">
                    <a:avLst/>
                  </a:prstGeom>
                  <a:noFill/>
                </p:spPr>
                <p:txBody>
                  <a:bodyPr wrap="none">
                    <a:spAutoFit/>
                  </a:bodyPr>
                  <a:lstStyle/>
                  <a:p>
                    <a:pPr algn="ctr">
                      <a:defRPr sz="1200"/>
                    </a:pPr>
                    <a:r>
                      <a:rPr sz="1200" dirty="0"/>
                      <a:t>(-)</a:t>
                    </a:r>
                  </a:p>
                </p:txBody>
              </p:sp>
              <p:grpSp>
                <p:nvGrpSpPr>
                  <p:cNvPr id="14" name="그룹 13">
                    <a:extLst>
                      <a:ext uri="{FF2B5EF4-FFF2-40B4-BE49-F238E27FC236}">
                        <a16:creationId xmlns:a16="http://schemas.microsoft.com/office/drawing/2014/main" id="{5FB76E02-77D6-FE6B-FB96-E5A547A7AE23}"/>
                      </a:ext>
                    </a:extLst>
                  </p:cNvPr>
                  <p:cNvGrpSpPr/>
                  <p:nvPr/>
                </p:nvGrpSpPr>
                <p:grpSpPr>
                  <a:xfrm>
                    <a:off x="19806094" y="4177301"/>
                    <a:ext cx="795197" cy="1671159"/>
                    <a:chOff x="19806059" y="4177301"/>
                    <a:chExt cx="915378" cy="1671159"/>
                  </a:xfrm>
                </p:grpSpPr>
                <p:cxnSp>
                  <p:nvCxnSpPr>
                    <p:cNvPr id="277" name="연결선: 꺾임 276">
                      <a:extLst>
                        <a:ext uri="{FF2B5EF4-FFF2-40B4-BE49-F238E27FC236}">
                          <a16:creationId xmlns:a16="http://schemas.microsoft.com/office/drawing/2014/main" id="{B29E6387-5260-5B2E-4530-C9E17827EED3}"/>
                        </a:ext>
                      </a:extLst>
                    </p:cNvPr>
                    <p:cNvCxnSpPr>
                      <a:cxnSpLocks/>
                      <a:stCxn id="204" idx="3"/>
                    </p:cNvCxnSpPr>
                    <p:nvPr/>
                  </p:nvCxnSpPr>
                  <p:spPr>
                    <a:xfrm flipV="1">
                      <a:off x="19806059" y="4177301"/>
                      <a:ext cx="432553" cy="883646"/>
                    </a:xfrm>
                    <a:prstGeom prst="bentConnector2">
                      <a:avLst/>
                    </a:prstGeom>
                    <a:ln w="19050">
                      <a:solidFill>
                        <a:schemeClr val="tx1"/>
                      </a:solidFill>
                      <a:tail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2" name="연결선: 꺾임 281">
                      <a:extLst>
                        <a:ext uri="{FF2B5EF4-FFF2-40B4-BE49-F238E27FC236}">
                          <a16:creationId xmlns:a16="http://schemas.microsoft.com/office/drawing/2014/main" id="{8E490A6B-8C6B-6392-2856-9229B1BA0E0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rot="5400000" flipH="1" flipV="1">
                      <a:off x="19401299" y="4616259"/>
                      <a:ext cx="1653970" cy="810431"/>
                    </a:xfrm>
                    <a:prstGeom prst="bentConnector3">
                      <a:avLst>
                        <a:gd name="adj1" fmla="val 653"/>
                      </a:avLst>
                    </a:prstGeom>
                    <a:ln w="19050">
                      <a:solidFill>
                        <a:schemeClr val="tx1"/>
                      </a:solidFill>
                      <a:tail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id="{FCFB1B66-F7BC-5506-9CE4-7CAFD58D118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9900377" y="4444059"/>
                      <a:ext cx="408174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 algn="ctr">
                        <a:defRPr sz="1200"/>
                      </a:pPr>
                      <a:r>
                        <a:rPr sz="1200" dirty="0"/>
                        <a:t>(+)</a:t>
                      </a:r>
                    </a:p>
                  </p:txBody>
                </p:sp>
                <p:sp>
                  <p:nvSpPr>
                    <p:cNvPr id="13" name="TextBox 12">
                      <a:extLst>
                        <a:ext uri="{FF2B5EF4-FFF2-40B4-BE49-F238E27FC236}">
                          <a16:creationId xmlns:a16="http://schemas.microsoft.com/office/drawing/2014/main" id="{B493471D-E295-1ABE-D21C-18FD794BAE6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313263" y="4444059"/>
                      <a:ext cx="408174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 algn="ctr">
                        <a:defRPr sz="1200"/>
                      </a:pPr>
                      <a:r>
                        <a:rPr sz="1200" dirty="0"/>
                        <a:t>(</a:t>
                      </a:r>
                      <a:r>
                        <a:rPr lang="en-US" sz="1200" dirty="0"/>
                        <a:t>+</a:t>
                      </a:r>
                      <a:r>
                        <a:rPr sz="1200" dirty="0"/>
                        <a:t>)</a:t>
                      </a:r>
                    </a:p>
                  </p:txBody>
                </p:sp>
              </p:grpSp>
              <p:grpSp>
                <p:nvGrpSpPr>
                  <p:cNvPr id="19" name="그룹 18">
                    <a:extLst>
                      <a:ext uri="{FF2B5EF4-FFF2-40B4-BE49-F238E27FC236}">
                        <a16:creationId xmlns:a16="http://schemas.microsoft.com/office/drawing/2014/main" id="{68E65406-81F6-4DF3-7365-A0150C757EFB}"/>
                      </a:ext>
                    </a:extLst>
                  </p:cNvPr>
                  <p:cNvGrpSpPr/>
                  <p:nvPr/>
                </p:nvGrpSpPr>
                <p:grpSpPr>
                  <a:xfrm>
                    <a:off x="10678080" y="3940488"/>
                    <a:ext cx="839342" cy="1892821"/>
                    <a:chOff x="19771302" y="4337799"/>
                    <a:chExt cx="1048218" cy="1481032"/>
                  </a:xfrm>
                </p:grpSpPr>
                <p:cxnSp>
                  <p:nvCxnSpPr>
                    <p:cNvPr id="20" name="연결선: 꺾임 19">
                      <a:extLst>
                        <a:ext uri="{FF2B5EF4-FFF2-40B4-BE49-F238E27FC236}">
                          <a16:creationId xmlns:a16="http://schemas.microsoft.com/office/drawing/2014/main" id="{6FCF0F9C-4A52-7A43-5E11-549AA5ED63A2}"/>
                        </a:ext>
                      </a:extLst>
                    </p:cNvPr>
                    <p:cNvCxnSpPr>
                      <a:cxnSpLocks/>
                      <a:stCxn id="10" idx="3"/>
                    </p:cNvCxnSpPr>
                    <p:nvPr/>
                  </p:nvCxnSpPr>
                  <p:spPr>
                    <a:xfrm flipV="1">
                      <a:off x="19771313" y="4341232"/>
                      <a:ext cx="483925" cy="873899"/>
                    </a:xfrm>
                    <a:prstGeom prst="bentConnector2">
                      <a:avLst/>
                    </a:prstGeom>
                    <a:ln w="19050">
                      <a:solidFill>
                        <a:schemeClr val="tx1"/>
                      </a:solidFill>
                      <a:tail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연결선: 꺾임 20">
                      <a:extLst>
                        <a:ext uri="{FF2B5EF4-FFF2-40B4-BE49-F238E27FC236}">
                          <a16:creationId xmlns:a16="http://schemas.microsoft.com/office/drawing/2014/main" id="{1F27C0C0-594F-C0E4-3CE3-329FB9EBF581}"/>
                        </a:ext>
                      </a:extLst>
                    </p:cNvPr>
                    <p:cNvCxnSpPr>
                      <a:cxnSpLocks/>
                      <a:stCxn id="11" idx="3"/>
                    </p:cNvCxnSpPr>
                    <p:nvPr/>
                  </p:nvCxnSpPr>
                  <p:spPr>
                    <a:xfrm flipV="1">
                      <a:off x="19771302" y="4337799"/>
                      <a:ext cx="971517" cy="1481032"/>
                    </a:xfrm>
                    <a:prstGeom prst="bentConnector2">
                      <a:avLst/>
                    </a:prstGeom>
                    <a:ln w="19050">
                      <a:solidFill>
                        <a:schemeClr val="tx1"/>
                      </a:solidFill>
                      <a:tail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2" name="TextBox 21">
                      <a:extLst>
                        <a:ext uri="{FF2B5EF4-FFF2-40B4-BE49-F238E27FC236}">
                          <a16:creationId xmlns:a16="http://schemas.microsoft.com/office/drawing/2014/main" id="{48A3FF9B-C268-3971-9650-0239D40046E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9883217" y="4724064"/>
                      <a:ext cx="442825" cy="216737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 algn="ctr">
                        <a:defRPr sz="1200"/>
                      </a:pPr>
                      <a:r>
                        <a:rPr sz="1200" dirty="0"/>
                        <a:t>(+)</a:t>
                      </a:r>
                    </a:p>
                  </p:txBody>
                </p:sp>
                <p:sp>
                  <p:nvSpPr>
                    <p:cNvPr id="27" name="TextBox 26">
                      <a:extLst>
                        <a:ext uri="{FF2B5EF4-FFF2-40B4-BE49-F238E27FC236}">
                          <a16:creationId xmlns:a16="http://schemas.microsoft.com/office/drawing/2014/main" id="{F52EB9A9-8F18-7BC6-99CC-6F1F8AA665B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376694" y="4724064"/>
                      <a:ext cx="442826" cy="216737"/>
                    </a:xfrm>
                    <a:prstGeom prst="rect">
                      <a:avLst/>
                    </a:prstGeom>
                    <a:noFill/>
                  </p:spPr>
                  <p:txBody>
                    <a:bodyPr wrap="none">
                      <a:spAutoFit/>
                    </a:bodyPr>
                    <a:lstStyle/>
                    <a:p>
                      <a:pPr algn="ctr">
                        <a:defRPr sz="1200"/>
                      </a:pPr>
                      <a:r>
                        <a:rPr sz="1200" dirty="0"/>
                        <a:t>(</a:t>
                      </a:r>
                      <a:r>
                        <a:rPr lang="en-US" sz="1200" dirty="0"/>
                        <a:t>+</a:t>
                      </a:r>
                      <a:r>
                        <a:rPr sz="1200" dirty="0"/>
                        <a:t>)</a:t>
                      </a:r>
                    </a:p>
                  </p:txBody>
                </p:sp>
              </p:grpSp>
            </p:grpSp>
            <p:grpSp>
              <p:nvGrpSpPr>
                <p:cNvPr id="492" name="그룹 491">
                  <a:extLst>
                    <a:ext uri="{FF2B5EF4-FFF2-40B4-BE49-F238E27FC236}">
                      <a16:creationId xmlns:a16="http://schemas.microsoft.com/office/drawing/2014/main" id="{E334AAED-63C8-4E14-E021-2FDA781A4B48}"/>
                    </a:ext>
                  </a:extLst>
                </p:cNvPr>
                <p:cNvGrpSpPr/>
                <p:nvPr/>
              </p:nvGrpSpPr>
              <p:grpSpPr>
                <a:xfrm>
                  <a:off x="4606568" y="12065710"/>
                  <a:ext cx="12812628" cy="3714183"/>
                  <a:chOff x="4606568" y="12065710"/>
                  <a:chExt cx="12812628" cy="3714183"/>
                </a:xfrm>
              </p:grpSpPr>
              <p:sp>
                <p:nvSpPr>
                  <p:cNvPr id="424" name="Rectangle 4">
                    <a:extLst>
                      <a:ext uri="{FF2B5EF4-FFF2-40B4-BE49-F238E27FC236}">
                        <a16:creationId xmlns:a16="http://schemas.microsoft.com/office/drawing/2014/main" id="{5D35F411-1D76-84EF-8C67-3ED29BE898AB}"/>
                      </a:ext>
                    </a:extLst>
                  </p:cNvPr>
                  <p:cNvSpPr/>
                  <p:nvPr/>
                </p:nvSpPr>
                <p:spPr>
                  <a:xfrm>
                    <a:off x="4606568" y="12467740"/>
                    <a:ext cx="1629365" cy="3290379"/>
                  </a:xfrm>
                  <a:prstGeom prst="rect">
                    <a:avLst/>
                  </a:prstGeom>
                  <a:solidFill>
                    <a:srgbClr val="EBF0FA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defRPr sz="1200"/>
                    </a:pPr>
                    <a:r>
                      <a:rPr lang="en-US" sz="1400" b="1" dirty="0">
                        <a:solidFill>
                          <a:schemeClr val="tx1"/>
                        </a:solidFill>
                      </a:rPr>
                      <a:t>Probabilistic interpretation regarding fetal health and the risk of premature birth</a:t>
                    </a:r>
                  </a:p>
                  <a:p>
                    <a:pPr marL="72000" indent="-457200">
                      <a:defRPr sz="1200"/>
                    </a:pPr>
                    <a:r>
                      <a:rPr lang="en-US" sz="1200" dirty="0">
                        <a:solidFill>
                          <a:schemeClr val="tx1"/>
                        </a:solidFill>
                      </a:rPr>
                      <a:t>Perceived fetal health potential</a:t>
                    </a:r>
                  </a:p>
                  <a:p>
                    <a:pPr marL="72000" indent="-457200">
                      <a:defRPr sz="1200"/>
                    </a:pPr>
                    <a:r>
                      <a:rPr lang="en-US" sz="1200" dirty="0">
                        <a:solidFill>
                          <a:schemeClr val="tx1"/>
                        </a:solidFill>
                      </a:rPr>
                      <a:t>Efficacy of treatments for high-risk pregnancies</a:t>
                    </a:r>
                  </a:p>
                  <a:p>
                    <a:pPr marL="72000" indent="-457200">
                      <a:defRPr sz="1200"/>
                    </a:pPr>
                    <a:r>
                      <a:rPr lang="en-US" sz="1200" dirty="0">
                        <a:solidFill>
                          <a:schemeClr val="tx1"/>
                        </a:solidFill>
                      </a:rPr>
                      <a:t>Absence of familial predisposition to premature birth</a:t>
                    </a:r>
                  </a:p>
                  <a:p>
                    <a:pPr marL="72000" indent="-457200">
                      <a:defRPr sz="1200"/>
                    </a:pPr>
                    <a:r>
                      <a:rPr lang="en-US" sz="1200" dirty="0">
                        <a:solidFill>
                          <a:schemeClr val="tx1"/>
                        </a:solidFill>
                      </a:rPr>
                      <a:t>Inevitability of premature birth based on personal conditions</a:t>
                    </a:r>
                  </a:p>
                </p:txBody>
              </p:sp>
              <p:cxnSp>
                <p:nvCxnSpPr>
                  <p:cNvPr id="425" name="직선 화살표 연결선 424">
                    <a:extLst>
                      <a:ext uri="{FF2B5EF4-FFF2-40B4-BE49-F238E27FC236}">
                        <a16:creationId xmlns:a16="http://schemas.microsoft.com/office/drawing/2014/main" id="{38CCFEEF-E8F4-0C03-6126-DA3DA3FA106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5406736" y="12094890"/>
                    <a:ext cx="1" cy="372850"/>
                  </a:xfrm>
                  <a:prstGeom prst="straightConnector1">
                    <a:avLst/>
                  </a:prstGeom>
                  <a:ln w="19050">
                    <a:solidFill>
                      <a:schemeClr val="tx1"/>
                    </a:solidFill>
                    <a:tailEnd type="stealt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28" name="Rectangle 4">
                    <a:extLst>
                      <a:ext uri="{FF2B5EF4-FFF2-40B4-BE49-F238E27FC236}">
                        <a16:creationId xmlns:a16="http://schemas.microsoft.com/office/drawing/2014/main" id="{BB067161-00A6-B125-7B9F-5A8A0D614AC4}"/>
                      </a:ext>
                    </a:extLst>
                  </p:cNvPr>
                  <p:cNvSpPr/>
                  <p:nvPr/>
                </p:nvSpPr>
                <p:spPr>
                  <a:xfrm>
                    <a:off x="15789831" y="12489514"/>
                    <a:ext cx="1629365" cy="3290379"/>
                  </a:xfrm>
                  <a:prstGeom prst="rect">
                    <a:avLst/>
                  </a:prstGeom>
                  <a:solidFill>
                    <a:srgbClr val="EBF0FA"/>
                  </a:solidFill>
                  <a:ln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defRPr sz="1200"/>
                    </a:pPr>
                    <a:r>
                      <a:rPr lang="en-US" sz="1400" b="1" dirty="0">
                        <a:solidFill>
                          <a:schemeClr val="tx1"/>
                        </a:solidFill>
                      </a:rPr>
                      <a:t>Probabilistic interpretation of infant’s health and pregnancy outcomes</a:t>
                    </a:r>
                  </a:p>
                  <a:p>
                    <a:pPr marL="72000" indent="-457200">
                      <a:defRPr sz="1200"/>
                    </a:pPr>
                    <a:r>
                      <a:rPr lang="en-US" sz="1200" dirty="0">
                        <a:solidFill>
                          <a:schemeClr val="tx1"/>
                        </a:solidFill>
                      </a:rPr>
                      <a:t>Possibilities regarding the infant's health</a:t>
                    </a:r>
                  </a:p>
                  <a:p>
                    <a:pPr marL="72000" indent="-457200">
                      <a:defRPr sz="1200"/>
                    </a:pPr>
                    <a:r>
                      <a:rPr lang="en-US" sz="1200" dirty="0">
                        <a:solidFill>
                          <a:schemeClr val="tx1"/>
                        </a:solidFill>
                      </a:rPr>
                      <a:t>Transcendent attribution of infant's health and care</a:t>
                    </a:r>
                  </a:p>
                  <a:p>
                    <a:pPr marL="72000" indent="-457200">
                      <a:defRPr sz="1200"/>
                    </a:pPr>
                    <a:r>
                      <a:rPr lang="en-US" sz="1200" dirty="0">
                        <a:solidFill>
                          <a:schemeClr val="tx1"/>
                        </a:solidFill>
                      </a:rPr>
                      <a:t>Possibility of recurrence in subsequent pregnancy</a:t>
                    </a:r>
                  </a:p>
                </p:txBody>
              </p:sp>
              <p:cxnSp>
                <p:nvCxnSpPr>
                  <p:cNvPr id="429" name="직선 화살표 연결선 428">
                    <a:extLst>
                      <a:ext uri="{FF2B5EF4-FFF2-40B4-BE49-F238E27FC236}">
                        <a16:creationId xmlns:a16="http://schemas.microsoft.com/office/drawing/2014/main" id="{BC9D5F45-F9AA-1F49-5ADC-06BC5A8CC53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603888" y="12065710"/>
                    <a:ext cx="0" cy="424800"/>
                  </a:xfrm>
                  <a:prstGeom prst="straightConnector1">
                    <a:avLst/>
                  </a:prstGeom>
                  <a:ln w="19050">
                    <a:solidFill>
                      <a:schemeClr val="tx1"/>
                    </a:solidFill>
                    <a:tailEnd type="stealt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56" name="TextBox 455">
                <a:extLst>
                  <a:ext uri="{FF2B5EF4-FFF2-40B4-BE49-F238E27FC236}">
                    <a16:creationId xmlns:a16="http://schemas.microsoft.com/office/drawing/2014/main" id="{98A5416D-2EF2-1A29-07C5-F5EFBDA34A1C}"/>
                  </a:ext>
                </a:extLst>
              </p:cNvPr>
              <p:cNvSpPr txBox="1"/>
              <p:nvPr/>
            </p:nvSpPr>
            <p:spPr>
              <a:xfrm>
                <a:off x="8418708" y="7871072"/>
                <a:ext cx="275946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 sz="1200"/>
                </a:pPr>
                <a:r>
                  <a:rPr lang="en-US" altLang="ko-KR" sz="1400" b="1" dirty="0">
                    <a:solidFill>
                      <a:schemeClr val="tx1"/>
                    </a:solidFill>
                  </a:rPr>
                  <a:t>Coping in high-risk pregnancy</a:t>
                </a:r>
                <a:r>
                  <a:rPr lang="en-US" altLang="ko-KR" sz="1400" dirty="0">
                    <a:solidFill>
                      <a:schemeClr val="tx1"/>
                    </a:solidFill>
                  </a:rPr>
                  <a:t>    </a:t>
                </a:r>
              </a:p>
            </p:txBody>
          </p:sp>
          <p:sp>
            <p:nvSpPr>
              <p:cNvPr id="470" name="TextBox 469">
                <a:extLst>
                  <a:ext uri="{FF2B5EF4-FFF2-40B4-BE49-F238E27FC236}">
                    <a16:creationId xmlns:a16="http://schemas.microsoft.com/office/drawing/2014/main" id="{319FA687-5413-E215-737E-B2E1BB0D7A14}"/>
                  </a:ext>
                </a:extLst>
              </p:cNvPr>
              <p:cNvSpPr txBox="1"/>
              <p:nvPr/>
            </p:nvSpPr>
            <p:spPr>
              <a:xfrm>
                <a:off x="19563090" y="7884156"/>
                <a:ext cx="2769611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 sz="1200"/>
                </a:pPr>
                <a:r>
                  <a:rPr lang="en-US" altLang="ko-KR" sz="1400" b="1" dirty="0">
                    <a:solidFill>
                      <a:schemeClr val="tx1"/>
                    </a:solidFill>
                  </a:rPr>
                  <a:t>Coping following premature birth</a:t>
                </a:r>
                <a:r>
                  <a:rPr lang="en-US" altLang="ko-KR" sz="1400" dirty="0">
                    <a:solidFill>
                      <a:schemeClr val="tx1"/>
                    </a:solidFill>
                  </a:rPr>
                  <a:t>    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3CE2E3-13DF-7EE1-D90D-B137B4354F86}"/>
                </a:ext>
              </a:extLst>
            </p:cNvPr>
            <p:cNvSpPr txBox="1"/>
            <p:nvPr/>
          </p:nvSpPr>
          <p:spPr>
            <a:xfrm>
              <a:off x="741458" y="2392004"/>
              <a:ext cx="1986854" cy="181588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/>
                <a:t>Preceding event</a:t>
              </a:r>
            </a:p>
            <a:p>
              <a:pPr marL="72000" indent="-457200"/>
              <a:r>
                <a:rPr lang="en-US" altLang="ko-KR" sz="1200" dirty="0"/>
                <a:t>Confirmation and acceptance of pregnancy</a:t>
              </a:r>
            </a:p>
            <a:p>
              <a:pPr marL="72000" indent="-457200"/>
              <a:r>
                <a:rPr lang="en-US" altLang="ko-KR" sz="1200" dirty="0"/>
                <a:t>Efforts for a healthy pregnancy</a:t>
              </a:r>
            </a:p>
            <a:p>
              <a:pPr marL="72000" indent="-457200"/>
              <a:r>
                <a:rPr lang="en-US" altLang="ko-KR" sz="1200" dirty="0"/>
                <a:t>Unhealthy daily life before and during pregnancy</a:t>
              </a:r>
            </a:p>
            <a:p>
              <a:pPr marL="72000" indent="-457200"/>
              <a:r>
                <a:rPr lang="en-US" altLang="ko-KR" sz="1200" dirty="0"/>
                <a:t>Previous pregnancy and childbirth experience</a:t>
              </a:r>
              <a:endParaRPr lang="ko-KR" altLang="en-US" sz="1200" dirty="0"/>
            </a:p>
          </p:txBody>
        </p:sp>
        <p:cxnSp>
          <p:nvCxnSpPr>
            <p:cNvPr id="32" name="직선 화살표 연결선 31">
              <a:extLst>
                <a:ext uri="{FF2B5EF4-FFF2-40B4-BE49-F238E27FC236}">
                  <a16:creationId xmlns:a16="http://schemas.microsoft.com/office/drawing/2014/main" id="{71DE60D0-8B26-5935-0BAB-94DCE8A7FE3E}"/>
                </a:ext>
              </a:extLst>
            </p:cNvPr>
            <p:cNvCxnSpPr>
              <a:cxnSpLocks/>
              <a:stCxn id="7" idx="2"/>
            </p:cNvCxnSpPr>
            <p:nvPr/>
          </p:nvCxnSpPr>
          <p:spPr>
            <a:xfrm flipH="1">
              <a:off x="1730917" y="4207886"/>
              <a:ext cx="3968" cy="2352684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AC4D32-AEA7-C548-A52D-95F7AA99A3A8}"/>
              </a:ext>
            </a:extLst>
          </p:cNvPr>
          <p:cNvSpPr txBox="1"/>
          <p:nvPr/>
        </p:nvSpPr>
        <p:spPr>
          <a:xfrm>
            <a:off x="5602190" y="14598407"/>
            <a:ext cx="135469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/>
            </a:pPr>
            <a:r>
              <a:rPr lang="en-US" altLang="ko-KR" sz="2400" dirty="0"/>
              <a:t>Additional file 1. A Framework of Illness-Related Uncertainty in High-Risk Pregnancy and Premature Birth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2797820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799</Words>
  <Application>Microsoft Office PowerPoint</Application>
  <PresentationFormat>사용자 지정</PresentationFormat>
  <Paragraphs>123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Calibri</vt:lpstr>
      <vt:lpstr>Office Theme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/>
  <dc:creator>308</dc:creator>
  <cp:keywords/>
  <dc:description>generated using python-pptx</dc:description>
  <cp:lastModifiedBy>Buyoun Kim</cp:lastModifiedBy>
  <cp:revision>50</cp:revision>
  <dcterms:created xsi:type="dcterms:W3CDTF">2013-01-27T09:14:16Z</dcterms:created>
  <dcterms:modified xsi:type="dcterms:W3CDTF">2026-06-07T04:24:37Z</dcterms:modified>
  <cp:category/>
</cp:coreProperties>
</file>