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10"/>
  </p:normalViewPr>
  <p:slideViewPr>
    <p:cSldViewPr snapToGrid="0" snapToObjects="1">
      <p:cViewPr>
        <p:scale>
          <a:sx n="140" d="100"/>
          <a:sy n="140" d="100"/>
        </p:scale>
        <p:origin x="-1024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3620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1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Alemtuzumab: low CAS yet moderate-to-severe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30021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825196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10050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82618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69809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42377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529568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2136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89327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61895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849085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821653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1008844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81412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032433" y="1636776"/>
            <a:ext cx="1597587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2575233" y="1837944"/>
            <a:ext cx="2511987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 (IRT)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4630021" y="2871216"/>
            <a:ext cx="7056011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4172821" y="2651760"/>
            <a:ext cx="797041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Carbimazole / titration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315974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1315974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86206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NTZ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211476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211476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685000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4511149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511149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081381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7706324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7706324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7276556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7706324" y="3118104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7706324" y="311810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0" name="Shape 48"/>
          <p:cNvSpPr/>
          <p:nvPr/>
        </p:nvSpPr>
        <p:spPr>
          <a:xfrm>
            <a:off x="11034631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1034631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0604863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69" name="Text 67"/>
          <p:cNvSpPr/>
          <p:nvPr/>
        </p:nvSpPr>
        <p:spPr>
          <a:xfrm>
            <a:off x="777240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28. RR-MS. Peak EDSS 5.5. Current smoker. No autoimmune or optic-nerve history.</a:t>
            </a:r>
            <a:endParaRPr lang="en-US" sz="780" dirty="0"/>
          </a:p>
        </p:txBody>
      </p:sp>
      <p:sp>
        <p:nvSpPr>
          <p:cNvPr id="70" name="Text 68"/>
          <p:cNvSpPr/>
          <p:nvPr/>
        </p:nvSpPr>
        <p:spPr>
          <a:xfrm>
            <a:off x="502920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777240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Natalizumab</a:t>
            </a:r>
            <a:endParaRPr lang="en-US" sz="900" dirty="0"/>
          </a:p>
        </p:txBody>
      </p:sp>
      <p:sp>
        <p:nvSpPr>
          <p:cNvPr id="72" name="Text 70"/>
          <p:cNvSpPr/>
          <p:nvPr/>
        </p:nvSpPr>
        <p:spPr>
          <a:xfrm>
            <a:off x="777240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2016. Stopped — raised liver enzymes.</a:t>
            </a:r>
            <a:endParaRPr lang="en-US" sz="780" dirty="0"/>
          </a:p>
        </p:txBody>
      </p:sp>
      <p:sp>
        <p:nvSpPr>
          <p:cNvPr id="73" name="Text 71"/>
          <p:cNvSpPr/>
          <p:nvPr/>
        </p:nvSpPr>
        <p:spPr>
          <a:xfrm>
            <a:off x="502920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777240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777240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2017.</a:t>
            </a:r>
            <a:endParaRPr lang="en-US" sz="780" dirty="0"/>
          </a:p>
        </p:txBody>
      </p:sp>
      <p:sp>
        <p:nvSpPr>
          <p:cNvPr id="76" name="Text 74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Alemtuzumab (IRT)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3621024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2017–2018, two courses.</a:t>
            </a:r>
            <a:endParaRPr lang="en-US" sz="780" dirty="0"/>
          </a:p>
        </p:txBody>
      </p:sp>
      <p:sp>
        <p:nvSpPr>
          <p:cNvPr id="79" name="Text 77"/>
          <p:cNvSpPr/>
          <p:nvPr/>
        </p:nvSpPr>
        <p:spPr>
          <a:xfrm>
            <a:off x="3346704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3621024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3621024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 mo after MS, 12 mo after IRT. TSH &lt;0.01, T4 24.8, T3 11.3. TRAb 6.68. Carbimazole, stable.</a:t>
            </a:r>
            <a:endParaRPr lang="en-US" sz="780" dirty="0"/>
          </a:p>
        </p:txBody>
      </p:sp>
      <p:sp>
        <p:nvSpPr>
          <p:cNvPr id="82" name="Text 80"/>
          <p:cNvSpPr/>
          <p:nvPr/>
        </p:nvSpPr>
        <p:spPr>
          <a:xfrm>
            <a:off x="3346704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3621024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3621024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 mo after GH, 36 mo after IRT. Moderate–severe. CAS 1, Gorman 1. VA 0 / 0.1. Proptosis 20 / 21. ULSS −1. GO-QoL app 50, vis 16.67. MRI: L SR/levator enlargement, ADC 1100–1300, L apical crowding.</a:t>
            </a:r>
            <a:endParaRPr lang="en-US" sz="780" dirty="0"/>
          </a:p>
        </p:txBody>
      </p:sp>
      <p:sp>
        <p:nvSpPr>
          <p:cNvPr id="85" name="Text 83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 (TED-directed)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6464808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Aug 2020, 12-week course, good effect.</a:t>
            </a:r>
            <a:endParaRPr lang="en-US" sz="780" dirty="0"/>
          </a:p>
        </p:txBody>
      </p:sp>
      <p:sp>
        <p:nvSpPr>
          <p:cNvPr id="88" name="Text 86"/>
          <p:cNvSpPr/>
          <p:nvPr/>
        </p:nvSpPr>
        <p:spPr>
          <a:xfrm>
            <a:off x="6190488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6464808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MDTED follow-up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6464808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months. No rehabilitative surgery (pregnancy).</a:t>
            </a:r>
            <a:endParaRPr lang="en-US" sz="780" dirty="0"/>
          </a:p>
        </p:txBody>
      </p:sp>
      <p:sp>
        <p:nvSpPr>
          <p:cNvPr id="91" name="Text 89"/>
          <p:cNvSpPr/>
          <p:nvPr/>
        </p:nvSpPr>
        <p:spPr>
          <a:xfrm>
            <a:off x="6190488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</a:t>
            </a:r>
            <a:endParaRPr lang="en-US" sz="900" dirty="0"/>
          </a:p>
        </p:txBody>
      </p:sp>
      <p:sp>
        <p:nvSpPr>
          <p:cNvPr id="92" name="Text 90"/>
          <p:cNvSpPr/>
          <p:nvPr/>
        </p:nvSpPr>
        <p:spPr>
          <a:xfrm>
            <a:off x="6464808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6464808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Peak CAS 1. VA 0 / 0. Proptosis 23 / 23. ULSS −1. GO-QoL app 31.25, vis 66.67. Gorman 1.</a:t>
            </a:r>
            <a:endParaRPr lang="en-US" sz="78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2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AHSCT: high rehabilitative burden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739051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8342062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81858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54426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13424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85992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449901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75581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5765561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91241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7081221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806901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8396881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122561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971254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943822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1102820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075388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6533029" y="1636776"/>
            <a:ext cx="438553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075829" y="1837944"/>
            <a:ext cx="135295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AHSCT (IRT)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7739051" y="2871216"/>
            <a:ext cx="3946981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7281851" y="2651760"/>
            <a:ext cx="4861381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&amp; replace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12963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712963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283195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NTZ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5208136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5208136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4778368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MSS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7620179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7620179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7190411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8223190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8223190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7793422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8223190" y="3118104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8223190" y="311810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8881020" y="2807208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8881020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9977404" y="2807208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9977404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10251500" y="3118104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10251500" y="311810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9821732" y="339242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67" name="Shape 65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69" name="Shape 67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777240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43. RR-MS. Peak EDSS 4. Never smoker. No autoimmune or optic-nerve history.</a:t>
            </a:r>
            <a:endParaRPr lang="en-US" sz="780" dirty="0"/>
          </a:p>
        </p:txBody>
      </p:sp>
      <p:sp>
        <p:nvSpPr>
          <p:cNvPr id="76" name="Text 74"/>
          <p:cNvSpPr/>
          <p:nvPr/>
        </p:nvSpPr>
        <p:spPr>
          <a:xfrm>
            <a:off x="502920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777240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Natalizumab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777240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2006.</a:t>
            </a:r>
            <a:endParaRPr lang="en-US" sz="780" dirty="0"/>
          </a:p>
        </p:txBody>
      </p:sp>
      <p:sp>
        <p:nvSpPr>
          <p:cNvPr id="79" name="Text 77"/>
          <p:cNvSpPr/>
          <p:nvPr/>
        </p:nvSpPr>
        <p:spPr>
          <a:xfrm>
            <a:off x="502920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777240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Mesenchymal stem cells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777240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2013.</a:t>
            </a:r>
            <a:endParaRPr lang="en-US" sz="780" dirty="0"/>
          </a:p>
        </p:txBody>
      </p:sp>
      <p:sp>
        <p:nvSpPr>
          <p:cNvPr id="82" name="Text 80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AHSCT (IRT)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3621024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2015, cyclophosphamide conditioning.</a:t>
            </a:r>
            <a:endParaRPr lang="en-US" sz="780" dirty="0"/>
          </a:p>
        </p:txBody>
      </p:sp>
      <p:sp>
        <p:nvSpPr>
          <p:cNvPr id="85" name="Text 83"/>
          <p:cNvSpPr/>
          <p:nvPr/>
        </p:nvSpPr>
        <p:spPr>
          <a:xfrm>
            <a:off x="3346704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3621024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3621024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132 mo after MS, 22 mo after IRT. T4 &gt;100, TRAb &gt;30. Block &amp; replace. Weak ANA, raised TPO.</a:t>
            </a:r>
            <a:endParaRPr lang="en-US" sz="780" dirty="0"/>
          </a:p>
        </p:txBody>
      </p:sp>
      <p:sp>
        <p:nvSpPr>
          <p:cNvPr id="88" name="Text 86"/>
          <p:cNvSpPr/>
          <p:nvPr/>
        </p:nvSpPr>
        <p:spPr>
          <a:xfrm>
            <a:off x="3346704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3621024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3621024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mo after GH, 33 mo after IRT. Moderate–severe. CAS 2, Gorman 3. VA 0.1 / 0.1. Proptosis 25 / 24. ULSS 0. MRI: severe bilateral proptosis, multi-recti, ADC 830–1055, no apical crowding.</a:t>
            </a:r>
            <a:endParaRPr lang="en-US" sz="780" dirty="0"/>
          </a:p>
        </p:txBody>
      </p:sp>
      <p:sp>
        <p:nvSpPr>
          <p:cNvPr id="91" name="Text 89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92" name="Text 90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 (TED-directed)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6464808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Jul 2018, 12-week course. No proptosis benefit.</a:t>
            </a:r>
            <a:endParaRPr lang="en-US" sz="780" dirty="0"/>
          </a:p>
        </p:txBody>
      </p:sp>
      <p:sp>
        <p:nvSpPr>
          <p:cNvPr id="94" name="Text 92"/>
          <p:cNvSpPr/>
          <p:nvPr/>
        </p:nvSpPr>
        <p:spPr>
          <a:xfrm>
            <a:off x="6190488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95" name="Text 93"/>
          <p:cNvSpPr/>
          <p:nvPr/>
        </p:nvSpPr>
        <p:spPr>
          <a:xfrm>
            <a:off x="6464808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Bilateral orbital decompression</a:t>
            </a:r>
            <a:endParaRPr lang="en-US" sz="900" dirty="0"/>
          </a:p>
        </p:txBody>
      </p:sp>
      <p:sp>
        <p:nvSpPr>
          <p:cNvPr id="96" name="Text 94"/>
          <p:cNvSpPr/>
          <p:nvPr/>
        </p:nvSpPr>
        <p:spPr>
          <a:xfrm>
            <a:off x="6464808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 2019. Proptosis improved.</a:t>
            </a:r>
            <a:endParaRPr lang="en-US" sz="780" dirty="0"/>
          </a:p>
        </p:txBody>
      </p:sp>
      <p:sp>
        <p:nvSpPr>
          <p:cNvPr id="97" name="Text 95"/>
          <p:cNvSpPr/>
          <p:nvPr/>
        </p:nvSpPr>
        <p:spPr>
          <a:xfrm>
            <a:off x="6190488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</a:t>
            </a:r>
            <a:endParaRPr lang="en-US" sz="900" dirty="0"/>
          </a:p>
        </p:txBody>
      </p:sp>
      <p:sp>
        <p:nvSpPr>
          <p:cNvPr id="98" name="Text 96"/>
          <p:cNvSpPr/>
          <p:nvPr/>
        </p:nvSpPr>
        <p:spPr>
          <a:xfrm>
            <a:off x="6464808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Strabismus management</a:t>
            </a:r>
            <a:endParaRPr lang="en-US" sz="900" dirty="0"/>
          </a:p>
        </p:txBody>
      </p:sp>
      <p:sp>
        <p:nvSpPr>
          <p:cNvPr id="99" name="Text 97"/>
          <p:cNvSpPr/>
          <p:nvPr/>
        </p:nvSpPr>
        <p:spPr>
          <a:xfrm>
            <a:off x="6464808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IR recession 11.2021; botulinum toxin 2022; 4Δ base-out prism; L IR recession 12.2022.</a:t>
            </a:r>
            <a:endParaRPr lang="en-US" sz="780" dirty="0"/>
          </a:p>
        </p:txBody>
      </p:sp>
      <p:sp>
        <p:nvSpPr>
          <p:cNvPr id="100" name="Text 98"/>
          <p:cNvSpPr/>
          <p:nvPr/>
        </p:nvSpPr>
        <p:spPr>
          <a:xfrm>
            <a:off x="9034272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</a:t>
            </a:r>
            <a:endParaRPr lang="en-US" sz="900" dirty="0"/>
          </a:p>
        </p:txBody>
      </p:sp>
      <p:sp>
        <p:nvSpPr>
          <p:cNvPr id="101" name="Text 99"/>
          <p:cNvSpPr/>
          <p:nvPr/>
        </p:nvSpPr>
        <p:spPr>
          <a:xfrm>
            <a:off x="9308592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102" name="Text 100"/>
          <p:cNvSpPr/>
          <p:nvPr/>
        </p:nvSpPr>
        <p:spPr>
          <a:xfrm>
            <a:off x="9308592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Peak CAS 2. VA 0.1 / 0.4. Proptosis 22 / 19. ULSS −1. GO-QoL app 31.25, vis 42.86. Gorman 0.</a:t>
            </a:r>
            <a:endParaRPr lang="en-US" sz="78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3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Alemtuzumab then ofatumumab: TED reactivation after four quiescent years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390998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280564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51956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24524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53621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26189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55286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7854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56950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29518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58615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31183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60279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2847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61944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34512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863609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6177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965273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37841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216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066938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1039506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240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264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390998" y="2871216"/>
            <a:ext cx="889566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5933798" y="2651760"/>
            <a:ext cx="180396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Carbimazole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7280564" y="2871216"/>
            <a:ext cx="4405468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10161062" y="1636776"/>
            <a:ext cx="508323" cy="109728"/>
          </a:xfrm>
          <a:prstGeom prst="roundRect">
            <a:avLst>
              <a:gd name="adj" fmla="val 33333"/>
            </a:avLst>
          </a:prstGeom>
          <a:solidFill>
            <a:srgbClr val="5B6B7A">
              <a:alpha val="40000"/>
            </a:srgbClr>
          </a:solidFill>
          <a:ln w="9525">
            <a:solidFill>
              <a:srgbClr val="5B6B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9703862" y="1837944"/>
            <a:ext cx="1422723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OFA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509641" y="1572768"/>
            <a:ext cx="237744" cy="237744"/>
          </a:xfrm>
          <a:prstGeom prst="line">
            <a:avLst/>
          </a:prstGeom>
          <a:solidFill>
            <a:srgbClr val="27496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5509641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5079873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 (IRT)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6272126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6272126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5842358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7161692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7161692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6731924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4" name="Shape 52"/>
          <p:cNvSpPr/>
          <p:nvPr/>
        </p:nvSpPr>
        <p:spPr>
          <a:xfrm>
            <a:off x="8093618" y="2807208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8093618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10338712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10338712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9908944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Reactiv.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11312998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11312998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10883230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777240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28. RR-MS. Peak EDSS 6.5. Ex-smoker. L demyelinating optic neuropathy.</a:t>
            </a:r>
            <a:endParaRPr lang="en-US" sz="780" dirty="0"/>
          </a:p>
        </p:txBody>
      </p:sp>
      <p:sp>
        <p:nvSpPr>
          <p:cNvPr id="79" name="Text 77"/>
          <p:cNvSpPr/>
          <p:nvPr/>
        </p:nvSpPr>
        <p:spPr>
          <a:xfrm>
            <a:off x="502920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777240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Alemtuzumab (IRT)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777240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2015–2016.</a:t>
            </a:r>
            <a:endParaRPr lang="en-US" sz="780" dirty="0"/>
          </a:p>
        </p:txBody>
      </p:sp>
      <p:sp>
        <p:nvSpPr>
          <p:cNvPr id="82" name="Text 80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3621024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139 mo after MS, 18 mo after IRT. TSH &lt;0.01, T4 13.1, T3 6.9, TRAb &gt;30. Carbimazole → thyroidectomy 11.2022; levothyroxine, stable.</a:t>
            </a:r>
            <a:endParaRPr lang="en-US" sz="780" dirty="0"/>
          </a:p>
        </p:txBody>
      </p:sp>
      <p:sp>
        <p:nvSpPr>
          <p:cNvPr id="85" name="Text 83"/>
          <p:cNvSpPr/>
          <p:nvPr/>
        </p:nvSpPr>
        <p:spPr>
          <a:xfrm>
            <a:off x="3346704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3621024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3621024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mo after GH, 39 mo after IRT. Mild. CAS 0, Gorman 0. VA −0.1 / 0.1. Proptosis 18 / 18. GO-QoL app 100, vis 93.75.</a:t>
            </a:r>
            <a:endParaRPr lang="en-US" sz="780" dirty="0"/>
          </a:p>
        </p:txBody>
      </p:sp>
      <p:sp>
        <p:nvSpPr>
          <p:cNvPr id="88" name="Text 86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Triamcinolone (RUL)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6464808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05.2021, 07.2022. Lid retraction improved.</a:t>
            </a:r>
            <a:endParaRPr lang="en-US" sz="780" dirty="0"/>
          </a:p>
        </p:txBody>
      </p:sp>
      <p:sp>
        <p:nvSpPr>
          <p:cNvPr id="91" name="Text 89"/>
          <p:cNvSpPr/>
          <p:nvPr/>
        </p:nvSpPr>
        <p:spPr>
          <a:xfrm>
            <a:off x="6190488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92" name="Text 90"/>
          <p:cNvSpPr/>
          <p:nvPr/>
        </p:nvSpPr>
        <p:spPr>
          <a:xfrm>
            <a:off x="6464808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Ofatumumab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6464808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03.2025–12.2025. Reactivation temporally related; causality uncertain.</a:t>
            </a:r>
            <a:endParaRPr lang="en-US" sz="780" dirty="0"/>
          </a:p>
        </p:txBody>
      </p:sp>
      <p:sp>
        <p:nvSpPr>
          <p:cNvPr id="94" name="Text 92"/>
          <p:cNvSpPr/>
          <p:nvPr/>
        </p:nvSpPr>
        <p:spPr>
          <a:xfrm>
            <a:off x="9034272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95" name="Text 93"/>
          <p:cNvSpPr/>
          <p:nvPr/>
        </p:nvSpPr>
        <p:spPr>
          <a:xfrm>
            <a:off x="9308592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 reactivation &amp; treatment</a:t>
            </a:r>
            <a:endParaRPr lang="en-US" sz="900" dirty="0"/>
          </a:p>
        </p:txBody>
      </p:sp>
      <p:sp>
        <p:nvSpPr>
          <p:cNvPr id="96" name="Text 94"/>
          <p:cNvSpPr/>
          <p:nvPr/>
        </p:nvSpPr>
        <p:spPr>
          <a:xfrm>
            <a:off x="9308592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2025. Moderate–severe. CAS 1, Gorman 2, vision worse OS. MRI: bilateral pan-EOM myositis L&gt;R, ADC ≤1500, apical crowding, no frank compression. Pulsed IVMP; tocilizumab after MDT.</a:t>
            </a:r>
            <a:endParaRPr lang="en-US" sz="780" dirty="0"/>
          </a:p>
        </p:txBody>
      </p:sp>
      <p:sp>
        <p:nvSpPr>
          <p:cNvPr id="97" name="Text 95"/>
          <p:cNvSpPr/>
          <p:nvPr/>
        </p:nvSpPr>
        <p:spPr>
          <a:xfrm>
            <a:off x="9034272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98" name="Text 96"/>
          <p:cNvSpPr/>
          <p:nvPr/>
        </p:nvSpPr>
        <p:spPr>
          <a:xfrm>
            <a:off x="9308592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99" name="Text 97"/>
          <p:cNvSpPr/>
          <p:nvPr/>
        </p:nvSpPr>
        <p:spPr>
          <a:xfrm>
            <a:off x="9308592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98-mo follow-up. Peak CAS 2, Gorman 1. VA 0 / 0.3. Proptosis 19 / 22. GO-QoL app 87.5, vis 91.67.</a:t>
            </a:r>
            <a:endParaRPr lang="en-US" sz="7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4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AHSCT with low TRAb (3.2 IU/L): moderate-to-severe TED needing no treatment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9210604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9443585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90080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62648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298698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024378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69658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42226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609447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82015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749236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721804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8890254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615934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288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1028814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1001382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336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384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870960" y="1636776"/>
            <a:ext cx="232982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7413760" y="1837944"/>
            <a:ext cx="114738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AHSCT (IRT)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9210604" y="2871216"/>
            <a:ext cx="2475428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8753404" y="2651760"/>
            <a:ext cx="338982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Carbimazole / titration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17030" y="1261872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17030" y="1261872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87262" y="1536192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IFN-β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7373493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7373493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943725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9091732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9091732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661964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9324713" y="3118104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9324713" y="311810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8894945" y="339242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10868216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0868216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10438448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69" name="Text 67"/>
          <p:cNvSpPr/>
          <p:nvPr/>
        </p:nvSpPr>
        <p:spPr>
          <a:xfrm>
            <a:off x="777240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25. Primary progressive MS. Peak EDSS 6.5. Ex-smoker. Family history of GH.</a:t>
            </a:r>
            <a:endParaRPr lang="en-US" sz="780" dirty="0"/>
          </a:p>
        </p:txBody>
      </p:sp>
      <p:sp>
        <p:nvSpPr>
          <p:cNvPr id="70" name="Text 68"/>
          <p:cNvSpPr/>
          <p:nvPr/>
        </p:nvSpPr>
        <p:spPr>
          <a:xfrm>
            <a:off x="502920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777240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Interferon-β</a:t>
            </a:r>
            <a:endParaRPr lang="en-US" sz="900" dirty="0"/>
          </a:p>
        </p:txBody>
      </p:sp>
      <p:sp>
        <p:nvSpPr>
          <p:cNvPr id="72" name="Text 70"/>
          <p:cNvSpPr/>
          <p:nvPr/>
        </p:nvSpPr>
        <p:spPr>
          <a:xfrm>
            <a:off x="777240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1996–1999.</a:t>
            </a:r>
            <a:endParaRPr lang="en-US" sz="780" dirty="0"/>
          </a:p>
        </p:txBody>
      </p:sp>
      <p:sp>
        <p:nvSpPr>
          <p:cNvPr id="73" name="Text 71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3621024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and 2017.</a:t>
            </a:r>
            <a:endParaRPr lang="en-US" sz="780" dirty="0"/>
          </a:p>
        </p:txBody>
      </p:sp>
      <p:sp>
        <p:nvSpPr>
          <p:cNvPr id="76" name="Text 74"/>
          <p:cNvSpPr/>
          <p:nvPr/>
        </p:nvSpPr>
        <p:spPr>
          <a:xfrm>
            <a:off x="3346704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3621024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AHSCT (IRT)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3621024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2017, cyclophosphamide conditioning.</a:t>
            </a:r>
            <a:endParaRPr lang="en-US" sz="780" dirty="0"/>
          </a:p>
        </p:txBody>
      </p:sp>
      <p:sp>
        <p:nvSpPr>
          <p:cNvPr id="79" name="Text 77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6464808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mo after MS, 46 mo after IRT. TSH &lt;0.01, T4 17.6, T3 10.4. TRAb 3.2 (notably low). Carbimazole, stable.</a:t>
            </a:r>
            <a:endParaRPr lang="en-US" sz="780" dirty="0"/>
          </a:p>
        </p:txBody>
      </p:sp>
      <p:sp>
        <p:nvSpPr>
          <p:cNvPr id="82" name="Text 80"/>
          <p:cNvSpPr/>
          <p:nvPr/>
        </p:nvSpPr>
        <p:spPr>
          <a:xfrm>
            <a:off x="6190488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6464808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6464808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mo after GH, 54 mo after IRT. Moderate–severe. CAS 1, Gorman 1. VA 0.4 / 0.1. Proptosis 21 / 20. ULSS −3. GO-QoL app 56.25, vis 50. MRI: normal orbits, no proptosis or muscle enlargement, no apical crowding.</a:t>
            </a:r>
            <a:endParaRPr lang="en-US" sz="780" dirty="0"/>
          </a:p>
        </p:txBody>
      </p:sp>
      <p:sp>
        <p:nvSpPr>
          <p:cNvPr id="85" name="Text 83"/>
          <p:cNvSpPr/>
          <p:nvPr/>
        </p:nvSpPr>
        <p:spPr>
          <a:xfrm>
            <a:off x="9034272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9308592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MDTED follow-up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9308592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 months. No TED-directed immunosuppression or surgery.</a:t>
            </a:r>
            <a:endParaRPr lang="en-US" sz="780" dirty="0"/>
          </a:p>
        </p:txBody>
      </p:sp>
      <p:sp>
        <p:nvSpPr>
          <p:cNvPr id="88" name="Text 86"/>
          <p:cNvSpPr/>
          <p:nvPr/>
        </p:nvSpPr>
        <p:spPr>
          <a:xfrm>
            <a:off x="9034272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9308592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9308592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Peak CAS 1. VA 0.4 / 0.3. Proptosis 20 / 22. ULSS −3. GO-QoL app 50, vis 16.67. Gorman 1.</a:t>
            </a:r>
            <a:endParaRPr lang="en-US" sz="78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5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Alemtuzumab: fat-predominant proptosis without extraocular muscle enlargement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162550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586153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51956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24524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53621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26189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55286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7854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56950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29518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58615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31183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60279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2847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61944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34512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863609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6177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965273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37841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108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066938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1039506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132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2620934" y="1636776"/>
            <a:ext cx="1016647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2163734" y="1837944"/>
            <a:ext cx="1931047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 (IRT)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5162550" y="2871216"/>
            <a:ext cx="2965219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4705350" y="2651760"/>
            <a:ext cx="3879619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Carbimazole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10669385" y="1636776"/>
            <a:ext cx="1016647" cy="109728"/>
          </a:xfrm>
          <a:prstGeom prst="roundRect">
            <a:avLst>
              <a:gd name="adj" fmla="val 33333"/>
            </a:avLst>
          </a:prstGeom>
          <a:solidFill>
            <a:srgbClr val="5B6B7A">
              <a:alpha val="40000"/>
            </a:srgbClr>
          </a:solidFill>
          <a:ln w="9525">
            <a:solidFill>
              <a:srgbClr val="5B6B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0212185" y="1837944"/>
            <a:ext cx="1931047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OCR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1231253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1231253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801485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5043678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5043678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613910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5467281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5467281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5037513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8008897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8008897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7579129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Thyroidx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8856103" y="2807208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8856103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0" name="Shape 58"/>
          <p:cNvSpPr/>
          <p:nvPr/>
        </p:nvSpPr>
        <p:spPr>
          <a:xfrm>
            <a:off x="9788029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9788029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9358261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67" name="Shape 65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69" name="Shape 67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71" name="Shape 69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73" name="Shape 71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5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777240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26. RR-MS. Peak EDSS 1.5. Never smoker. Bilateral demyelinating optic neuritis (2016).</a:t>
            </a:r>
            <a:endParaRPr lang="en-US" sz="780" dirty="0"/>
          </a:p>
        </p:txBody>
      </p:sp>
      <p:sp>
        <p:nvSpPr>
          <p:cNvPr id="80" name="Text 78"/>
          <p:cNvSpPr/>
          <p:nvPr/>
        </p:nvSpPr>
        <p:spPr>
          <a:xfrm>
            <a:off x="502920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777240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777240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2016.</a:t>
            </a:r>
            <a:endParaRPr lang="en-US" sz="780" dirty="0"/>
          </a:p>
        </p:txBody>
      </p:sp>
      <p:sp>
        <p:nvSpPr>
          <p:cNvPr id="83" name="Text 81"/>
          <p:cNvSpPr/>
          <p:nvPr/>
        </p:nvSpPr>
        <p:spPr>
          <a:xfrm>
            <a:off x="502920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777240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Alemtuzumab (IRT)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777240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2018–2019.</a:t>
            </a:r>
            <a:endParaRPr lang="en-US" sz="780" dirty="0"/>
          </a:p>
        </p:txBody>
      </p:sp>
      <p:sp>
        <p:nvSpPr>
          <p:cNvPr id="86" name="Text 84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8" name="Text 86"/>
          <p:cNvSpPr/>
          <p:nvPr/>
        </p:nvSpPr>
        <p:spPr>
          <a:xfrm>
            <a:off x="3621024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 mo after MS, 30 mo after IRT. TRAb &gt;30. Carbimazole before thyroidectomy.</a:t>
            </a:r>
            <a:endParaRPr lang="en-US" sz="780" dirty="0"/>
          </a:p>
        </p:txBody>
      </p:sp>
      <p:sp>
        <p:nvSpPr>
          <p:cNvPr id="89" name="Text 87"/>
          <p:cNvSpPr/>
          <p:nvPr/>
        </p:nvSpPr>
        <p:spPr>
          <a:xfrm>
            <a:off x="3346704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3621024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3621024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mo after GH, 35 mo after IRT. Moderate–severe. CAS 2, Gorman 0. VA 0.1 / −0.2. Proptosis 26 / 27. GO-QoL app 50, vis 64.29. MRI: bilateral proptosis, no EOM enlargement, no apical crowding, orbital fat expansion. Selenium.</a:t>
            </a:r>
            <a:endParaRPr lang="en-US" sz="780" dirty="0"/>
          </a:p>
        </p:txBody>
      </p:sp>
      <p:sp>
        <p:nvSpPr>
          <p:cNvPr id="92" name="Text 90"/>
          <p:cNvSpPr/>
          <p:nvPr/>
        </p:nvSpPr>
        <p:spPr>
          <a:xfrm>
            <a:off x="3346704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3621024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Thyroidectomy &amp; replacement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3621024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 2022. Levothyroxine; dose titration for labile hormones.</a:t>
            </a:r>
            <a:endParaRPr lang="en-US" sz="780" dirty="0"/>
          </a:p>
        </p:txBody>
      </p:sp>
      <p:sp>
        <p:nvSpPr>
          <p:cNvPr id="95" name="Text 93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96" name="Text 94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Rehabilitation surgery</a:t>
            </a:r>
            <a:endParaRPr lang="en-US" sz="900" dirty="0"/>
          </a:p>
        </p:txBody>
      </p:sp>
      <p:sp>
        <p:nvSpPr>
          <p:cNvPr id="97" name="Text 95"/>
          <p:cNvSpPr/>
          <p:nvPr/>
        </p:nvSpPr>
        <p:spPr>
          <a:xfrm>
            <a:off x="6464808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Orbital decompression and strabismus surgery (private; date not in MDTED record).</a:t>
            </a:r>
            <a:endParaRPr lang="en-US" sz="780" dirty="0"/>
          </a:p>
        </p:txBody>
      </p:sp>
      <p:sp>
        <p:nvSpPr>
          <p:cNvPr id="98" name="Text 96"/>
          <p:cNvSpPr/>
          <p:nvPr/>
        </p:nvSpPr>
        <p:spPr>
          <a:xfrm>
            <a:off x="6190488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99" name="Text 97"/>
          <p:cNvSpPr/>
          <p:nvPr/>
        </p:nvSpPr>
        <p:spPr>
          <a:xfrm>
            <a:off x="6464808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100" name="Text 98"/>
          <p:cNvSpPr/>
          <p:nvPr/>
        </p:nvSpPr>
        <p:spPr>
          <a:xfrm>
            <a:off x="6464808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51-mo follow-up. Peak CAS 3. VA 0.1 / 0.1. Proptosis NA / NA. ULSS NA. GO-QoL app 85.71, vis 75. Gorman 0.</a:t>
            </a:r>
            <a:endParaRPr lang="en-US" sz="780" dirty="0"/>
          </a:p>
        </p:txBody>
      </p:sp>
      <p:sp>
        <p:nvSpPr>
          <p:cNvPr id="101" name="Text 99"/>
          <p:cNvSpPr/>
          <p:nvPr/>
        </p:nvSpPr>
        <p:spPr>
          <a:xfrm>
            <a:off x="6190488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</a:t>
            </a:r>
            <a:endParaRPr lang="en-US" sz="900" dirty="0"/>
          </a:p>
        </p:txBody>
      </p:sp>
      <p:sp>
        <p:nvSpPr>
          <p:cNvPr id="102" name="Text 100"/>
          <p:cNvSpPr/>
          <p:nvPr/>
        </p:nvSpPr>
        <p:spPr>
          <a:xfrm>
            <a:off x="6464808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Ocrelizumab</a:t>
            </a:r>
            <a:endParaRPr lang="en-US" sz="900" dirty="0"/>
          </a:p>
        </p:txBody>
      </p:sp>
      <p:sp>
        <p:nvSpPr>
          <p:cNvPr id="103" name="Text 101"/>
          <p:cNvSpPr/>
          <p:nvPr/>
        </p:nvSpPr>
        <p:spPr>
          <a:xfrm>
            <a:off x="6464808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2025; interrupted for pregnancy.</a:t>
            </a:r>
            <a:endParaRPr lang="en-US" sz="7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Alemtuzumab: recti enlargement managed with lid surgery alone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8372517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9045575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745488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471168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98805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71373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230624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956304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547319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19887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71576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44144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7958328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684008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920089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92657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10443464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10169144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216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094476" y="1636776"/>
            <a:ext cx="621284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5637276" y="1837944"/>
            <a:ext cx="15356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 (IRT)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8372517" y="2871216"/>
            <a:ext cx="3313515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7915317" y="2651760"/>
            <a:ext cx="4227915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Thyroidectomy / replacement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504367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504367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613910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NTZ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7114625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7114625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6684857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OCR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8253645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8253645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7823877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8926703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8926703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8496935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9962176" y="2807208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9962176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10790555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10790555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10360787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65" name="Shape 63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67" name="Shape 65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6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72" name="Text 70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777240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29. RR-MS. Peak EDSS 6. Never smoker. No autoimmune or optic-nerve history.</a:t>
            </a:r>
            <a:endParaRPr lang="en-US" sz="780" dirty="0"/>
          </a:p>
        </p:txBody>
      </p:sp>
      <p:sp>
        <p:nvSpPr>
          <p:cNvPr id="74" name="Text 72"/>
          <p:cNvSpPr/>
          <p:nvPr/>
        </p:nvSpPr>
        <p:spPr>
          <a:xfrm>
            <a:off x="502920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777240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Natalizumab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777240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2015.</a:t>
            </a:r>
            <a:endParaRPr lang="en-US" sz="780" dirty="0"/>
          </a:p>
        </p:txBody>
      </p:sp>
      <p:sp>
        <p:nvSpPr>
          <p:cNvPr id="77" name="Text 75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Alemtuzumab (IRT)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3621024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and 2018, two courses.</a:t>
            </a:r>
            <a:endParaRPr lang="en-US" sz="780" dirty="0"/>
          </a:p>
        </p:txBody>
      </p:sp>
      <p:sp>
        <p:nvSpPr>
          <p:cNvPr id="80" name="Text 78"/>
          <p:cNvSpPr/>
          <p:nvPr/>
        </p:nvSpPr>
        <p:spPr>
          <a:xfrm>
            <a:off x="3346704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3621024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3621024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152 mo after MS, 44 mo after first ALM. TSH &lt;0.01, T4 36.7, T3 &gt;30.7, TRAb &gt;30. Thyroidectomy 2024; levothyroxine, labile.</a:t>
            </a:r>
            <a:endParaRPr lang="en-US" sz="780" dirty="0"/>
          </a:p>
        </p:txBody>
      </p:sp>
      <p:sp>
        <p:nvSpPr>
          <p:cNvPr id="83" name="Text 81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6464808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mo after GH, 57 mo after ALM. Moderate–severe. CAS 1, Gorman 0. VA normal throughout. Proptosis 21.5 / 21. ULSS +1. GO-QoL app 31.25, vis 100. MRI: recti enlargement, elevated ADC, no orbital crowding.</a:t>
            </a:r>
            <a:endParaRPr lang="en-US" sz="780" dirty="0"/>
          </a:p>
        </p:txBody>
      </p:sp>
      <p:sp>
        <p:nvSpPr>
          <p:cNvPr id="86" name="Text 84"/>
          <p:cNvSpPr/>
          <p:nvPr/>
        </p:nvSpPr>
        <p:spPr>
          <a:xfrm>
            <a:off x="6190488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6464808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management</a:t>
            </a:r>
            <a:endParaRPr lang="en-US" sz="900" dirty="0"/>
          </a:p>
        </p:txBody>
      </p:sp>
      <p:sp>
        <p:nvSpPr>
          <p:cNvPr id="88" name="Text 86"/>
          <p:cNvSpPr/>
          <p:nvPr/>
        </p:nvSpPr>
        <p:spPr>
          <a:xfrm>
            <a:off x="6464808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immunosuppression. Sequential lid surgery 2023–2025: L upper-lid lowering, L ptosis repair, R upper-lid lowering. Residual 1.5 mm asymmetry.</a:t>
            </a:r>
            <a:endParaRPr lang="en-US" sz="780" dirty="0"/>
          </a:p>
        </p:txBody>
      </p:sp>
      <p:sp>
        <p:nvSpPr>
          <p:cNvPr id="89" name="Text 87"/>
          <p:cNvSpPr/>
          <p:nvPr/>
        </p:nvSpPr>
        <p:spPr>
          <a:xfrm>
            <a:off x="9034272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9308592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9308592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36-mo follow-up. Peak CAS 1. ULSS −2. Proptosis 21.5 / 21. GO-QoL app 60.5, vis 83.33. Gorman 0.</a:t>
            </a:r>
            <a:endParaRPr lang="en-US" sz="780" dirty="0"/>
          </a:p>
        </p:txBody>
      </p:sp>
      <p:sp>
        <p:nvSpPr>
          <p:cNvPr id="92" name="Text 90"/>
          <p:cNvSpPr/>
          <p:nvPr/>
        </p:nvSpPr>
        <p:spPr>
          <a:xfrm>
            <a:off x="9034272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9308592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Ocrelizumab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9308592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Jul 2022 for progression; stopped due to GH.</a:t>
            </a:r>
            <a:endParaRPr lang="en-US" sz="7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7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Alemtuzumab: mild disease with elevated ADC but no muscle enlargement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823668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788887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51956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24524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53621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26189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55286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7854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56950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29518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58615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31183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60279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2847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61944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34512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863609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6177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965273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37841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108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066938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1039506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132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72361" y="1636776"/>
            <a:ext cx="1016647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215161" y="1837944"/>
            <a:ext cx="1931047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 (IRT)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3976462" y="1636776"/>
            <a:ext cx="6269320" cy="109728"/>
          </a:xfrm>
          <a:prstGeom prst="roundRect">
            <a:avLst>
              <a:gd name="adj" fmla="val 33333"/>
            </a:avLst>
          </a:prstGeom>
          <a:solidFill>
            <a:srgbClr val="5B6B7A">
              <a:alpha val="40000"/>
            </a:srgbClr>
          </a:solidFill>
          <a:ln w="9525">
            <a:solidFill>
              <a:srgbClr val="5B6B7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519262" y="1837944"/>
            <a:ext cx="7183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NTZ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4823668" y="2871216"/>
            <a:ext cx="5845718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366468" y="2651760"/>
            <a:ext cx="676011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&amp; replace / titration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4704796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704796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4275028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7670015" y="2807208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7670015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7240247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2" name="Shape 50"/>
          <p:cNvSpPr/>
          <p:nvPr/>
        </p:nvSpPr>
        <p:spPr>
          <a:xfrm>
            <a:off x="8432500" y="2807208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8432500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9703308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9703308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9273540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Thyroidx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10126911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10126911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9697143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75" name="Text 73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76" name="Text 74"/>
          <p:cNvSpPr/>
          <p:nvPr/>
        </p:nvSpPr>
        <p:spPr>
          <a:xfrm>
            <a:off x="777240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23. RR-MS. Peak EDSS 3. Past smoker. No autoimmune or optic-nerve history.</a:t>
            </a:r>
            <a:endParaRPr lang="en-US" sz="780" dirty="0"/>
          </a:p>
        </p:txBody>
      </p:sp>
      <p:sp>
        <p:nvSpPr>
          <p:cNvPr id="77" name="Text 75"/>
          <p:cNvSpPr/>
          <p:nvPr/>
        </p:nvSpPr>
        <p:spPr>
          <a:xfrm>
            <a:off x="502920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78" name="Text 76"/>
          <p:cNvSpPr/>
          <p:nvPr/>
        </p:nvSpPr>
        <p:spPr>
          <a:xfrm>
            <a:off x="777240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Alemtuzumab (IRT)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777240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 2016–2017.</a:t>
            </a:r>
            <a:endParaRPr lang="en-US" sz="780" dirty="0"/>
          </a:p>
        </p:txBody>
      </p:sp>
      <p:sp>
        <p:nvSpPr>
          <p:cNvPr id="80" name="Text 78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81" name="Text 79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Natalizumab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3621024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 2019–2025.</a:t>
            </a:r>
            <a:endParaRPr lang="en-US" sz="780" dirty="0"/>
          </a:p>
        </p:txBody>
      </p:sp>
      <p:sp>
        <p:nvSpPr>
          <p:cNvPr id="83" name="Text 81"/>
          <p:cNvSpPr/>
          <p:nvPr/>
        </p:nvSpPr>
        <p:spPr>
          <a:xfrm>
            <a:off x="3346704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84" name="Text 82"/>
          <p:cNvSpPr/>
          <p:nvPr/>
        </p:nvSpPr>
        <p:spPr>
          <a:xfrm>
            <a:off x="3621024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3621024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 mo after MS, 49 mo after IRT. TSH &lt;0.01, T4 26.4, T3 &gt;12.6, TRAb &gt;30.</a:t>
            </a:r>
            <a:endParaRPr lang="en-US" sz="780" dirty="0"/>
          </a:p>
        </p:txBody>
      </p:sp>
      <p:sp>
        <p:nvSpPr>
          <p:cNvPr id="86" name="Text 84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87" name="Text 85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88" name="Text 86"/>
          <p:cNvSpPr/>
          <p:nvPr/>
        </p:nvSpPr>
        <p:spPr>
          <a:xfrm>
            <a:off x="6464808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mo after GH, 85 mo after IRT. Mild. CAS 1, Gorman 0. VA −0.1 / 0. Proptosis 21 / 19. GO-QoL app 25, vis 88.33. MRI: elevated ADC in recti, mild proptosis, no EOM enlargement, no apical crowding.</a:t>
            </a:r>
            <a:endParaRPr lang="en-US" sz="780" dirty="0"/>
          </a:p>
        </p:txBody>
      </p:sp>
      <p:sp>
        <p:nvSpPr>
          <p:cNvPr id="89" name="Text 87"/>
          <p:cNvSpPr/>
          <p:nvPr/>
        </p:nvSpPr>
        <p:spPr>
          <a:xfrm>
            <a:off x="6190488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90" name="Text 88"/>
          <p:cNvSpPr/>
          <p:nvPr/>
        </p:nvSpPr>
        <p:spPr>
          <a:xfrm>
            <a:off x="6464808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Triamcinolone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6464808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Upper-lid OU, Apr 2024.</a:t>
            </a:r>
            <a:endParaRPr lang="en-US" sz="780" dirty="0"/>
          </a:p>
        </p:txBody>
      </p:sp>
      <p:sp>
        <p:nvSpPr>
          <p:cNvPr id="92" name="Text 90"/>
          <p:cNvSpPr/>
          <p:nvPr/>
        </p:nvSpPr>
        <p:spPr>
          <a:xfrm>
            <a:off x="9034272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93" name="Text 91"/>
          <p:cNvSpPr/>
          <p:nvPr/>
        </p:nvSpPr>
        <p:spPr>
          <a:xfrm>
            <a:off x="9308592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Thyroidectomy &amp; replacement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9308592" y="478231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 2026; levothyroxine.</a:t>
            </a:r>
            <a:endParaRPr lang="en-US" sz="780" dirty="0"/>
          </a:p>
        </p:txBody>
      </p:sp>
      <p:sp>
        <p:nvSpPr>
          <p:cNvPr id="95" name="Text 93"/>
          <p:cNvSpPr/>
          <p:nvPr/>
        </p:nvSpPr>
        <p:spPr>
          <a:xfrm>
            <a:off x="9034272" y="566928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96" name="Text 94"/>
          <p:cNvSpPr/>
          <p:nvPr/>
        </p:nvSpPr>
        <p:spPr>
          <a:xfrm>
            <a:off x="9308592" y="566013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97" name="Text 95"/>
          <p:cNvSpPr/>
          <p:nvPr/>
        </p:nvSpPr>
        <p:spPr>
          <a:xfrm>
            <a:off x="9308592" y="5833872"/>
            <a:ext cx="2423160" cy="8869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29-mo follow-up. Peak CAS 2. VA −0.1 / 0.1. Proptosis 20 / 20. GO-QoL app 33.75, vis 100. Gorman 0.</a:t>
            </a:r>
            <a:endParaRPr lang="en-US" sz="78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743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7A3B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8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02920" y="475488"/>
            <a:ext cx="112014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A1A1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Alemtuzumab + AHSCT: only actively inflammatory case (CAS 4), normal MRI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502920" y="969264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02920" y="992124"/>
            <a:ext cx="1463040" cy="0"/>
          </a:xfrm>
          <a:prstGeom prst="line">
            <a:avLst/>
          </a:prstGeom>
          <a:noFill/>
          <a:ln w="31750">
            <a:solidFill>
              <a:srgbClr val="7A3B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188720"/>
            <a:ext cx="5486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COURSE &amp; THERAPIES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2331720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1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 &amp; THYROID EYE DISEASE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502920" y="169164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02920" y="2926080"/>
            <a:ext cx="11183112" cy="0"/>
          </a:xfrm>
          <a:prstGeom prst="line">
            <a:avLst/>
          </a:prstGeom>
          <a:noFill/>
          <a:ln w="19050">
            <a:solidFill>
              <a:srgbClr val="C9C9C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7661806" y="1645920"/>
            <a:ext cx="0" cy="2011680"/>
          </a:xfrm>
          <a:prstGeom prst="line">
            <a:avLst/>
          </a:prstGeom>
          <a:noFill/>
          <a:ln w="12700">
            <a:solidFill>
              <a:srgbClr val="9A7833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7746527" y="1645920"/>
            <a:ext cx="0" cy="2011680"/>
          </a:xfrm>
          <a:prstGeom prst="line">
            <a:avLst/>
          </a:prstGeom>
          <a:noFill/>
          <a:ln w="12700">
            <a:solidFill>
              <a:srgbClr val="94413A">
                <a:alpha val="65000"/>
              </a:srgbClr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3657600"/>
            <a:ext cx="11183112" cy="0"/>
          </a:xfrm>
          <a:prstGeom prst="line">
            <a:avLst/>
          </a:prstGeom>
          <a:noFill/>
          <a:ln w="1587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0292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2860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519567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1245247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253621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26189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552860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278540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456950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29518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5586153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311833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660279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2847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7619446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345126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863609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836177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9652739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9378419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216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0669385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10395065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240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1686032" y="3657600"/>
            <a:ext cx="0" cy="64008"/>
          </a:xfrm>
          <a:prstGeom prst="line">
            <a:avLst/>
          </a:prstGeom>
          <a:noFill/>
          <a:ln w="12700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1411712" y="3730752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264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502920" y="3895344"/>
            <a:ext cx="1118311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E6E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from MS diagnosis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6687520" y="1636776"/>
            <a:ext cx="338882" cy="109728"/>
          </a:xfrm>
          <a:prstGeom prst="roundRect">
            <a:avLst>
              <a:gd name="adj" fmla="val 33333"/>
            </a:avLst>
          </a:prstGeom>
          <a:solidFill>
            <a:srgbClr val="27496E">
              <a:alpha val="40000"/>
            </a:srgbClr>
          </a:solidFill>
          <a:ln w="9525">
            <a:solidFill>
              <a:srgbClr val="2749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230320" y="1837944"/>
            <a:ext cx="125328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AHSCT (IRT)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7661806" y="2871216"/>
            <a:ext cx="2160374" cy="109728"/>
          </a:xfrm>
          <a:prstGeom prst="roundRect">
            <a:avLst>
              <a:gd name="adj" fmla="val 33333"/>
            </a:avLst>
          </a:prstGeom>
          <a:solidFill>
            <a:srgbClr val="9A7833">
              <a:alpha val="40000"/>
            </a:srgbClr>
          </a:solidFill>
          <a:ln w="9525">
            <a:solidFill>
              <a:srgbClr val="9A78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7204606" y="2651760"/>
            <a:ext cx="307477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&amp; replace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384048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384048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638210" y="1261872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38210" y="1261872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208442" y="1536192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GLTR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5467281" y="1572768"/>
            <a:ext cx="237744" cy="237744"/>
          </a:xfrm>
          <a:prstGeom prst="line">
            <a:avLst/>
          </a:prstGeom>
          <a:solidFill>
            <a:srgbClr val="5B6B7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5467281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037513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5890883" y="1572768"/>
            <a:ext cx="237744" cy="237744"/>
          </a:xfrm>
          <a:prstGeom prst="line">
            <a:avLst/>
          </a:prstGeom>
          <a:solidFill>
            <a:srgbClr val="27496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5890883" y="157276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5461115" y="18470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ALM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7542934" y="2807208"/>
            <a:ext cx="237744" cy="237744"/>
          </a:xfrm>
          <a:prstGeom prst="line">
            <a:avLst/>
          </a:prstGeom>
          <a:solidFill>
            <a:srgbClr val="9A7833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7542934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7113166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7627655" y="3118104"/>
            <a:ext cx="237744" cy="237744"/>
          </a:xfrm>
          <a:prstGeom prst="line">
            <a:avLst/>
          </a:prstGeom>
          <a:solidFill>
            <a:srgbClr val="94413A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7627655" y="311810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7197887" y="339242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7924177" y="3118104"/>
            <a:ext cx="237744" cy="237744"/>
          </a:xfrm>
          <a:prstGeom prst="line">
            <a:avLst/>
          </a:prstGeom>
          <a:solidFill>
            <a:srgbClr val="5E7359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7924177" y="3118104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11185918" y="2807208"/>
            <a:ext cx="237744" cy="237744"/>
          </a:xfrm>
          <a:prstGeom prst="line">
            <a:avLst/>
          </a:prstGeom>
          <a:solidFill>
            <a:srgbClr val="2E2E2E"/>
          </a:solidFill>
          <a:ln w="1905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11185918" y="2807208"/>
            <a:ext cx="2377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10756150" y="308152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</a:t>
            </a:r>
            <a:endParaRPr lang="en-US" sz="800" dirty="0"/>
          </a:p>
        </p:txBody>
      </p:sp>
      <p:sp>
        <p:nvSpPr>
          <p:cNvPr id="64" name="Shape 62"/>
          <p:cNvSpPr/>
          <p:nvPr/>
        </p:nvSpPr>
        <p:spPr>
          <a:xfrm>
            <a:off x="502920" y="4206240"/>
            <a:ext cx="100584" cy="100584"/>
          </a:xfrm>
          <a:prstGeom prst="rect">
            <a:avLst/>
          </a:prstGeom>
          <a:solidFill>
            <a:srgbClr val="5B6B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6492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therapy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2331720" y="4206240"/>
            <a:ext cx="100584" cy="100584"/>
          </a:xfrm>
          <a:prstGeom prst="rect">
            <a:avLst/>
          </a:prstGeom>
          <a:solidFill>
            <a:srgbClr val="27496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2478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IRT (ALM / AHSCT)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4617720" y="4206240"/>
            <a:ext cx="100584" cy="100584"/>
          </a:xfrm>
          <a:prstGeom prst="rect">
            <a:avLst/>
          </a:prstGeom>
          <a:solidFill>
            <a:srgbClr val="9A783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4764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800" dirty="0"/>
          </a:p>
        </p:txBody>
      </p:sp>
      <p:sp>
        <p:nvSpPr>
          <p:cNvPr id="70" name="Shape 68"/>
          <p:cNvSpPr/>
          <p:nvPr/>
        </p:nvSpPr>
        <p:spPr>
          <a:xfrm>
            <a:off x="6903720" y="4206240"/>
            <a:ext cx="100584" cy="100584"/>
          </a:xfrm>
          <a:prstGeom prst="rect">
            <a:avLst/>
          </a:prstGeom>
          <a:solidFill>
            <a:srgbClr val="9441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7050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9189720" y="4206240"/>
            <a:ext cx="100584" cy="100584"/>
          </a:xfrm>
          <a:prstGeom prst="rect">
            <a:avLst/>
          </a:prstGeom>
          <a:solidFill>
            <a:srgbClr val="5E7359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9336024" y="414223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800" dirty="0"/>
          </a:p>
        </p:txBody>
      </p:sp>
      <p:sp>
        <p:nvSpPr>
          <p:cNvPr id="74" name="Shape 72"/>
          <p:cNvSpPr/>
          <p:nvPr/>
        </p:nvSpPr>
        <p:spPr>
          <a:xfrm>
            <a:off x="502920" y="4462272"/>
            <a:ext cx="11183112" cy="0"/>
          </a:xfrm>
          <a:prstGeom prst="line">
            <a:avLst/>
          </a:prstGeom>
          <a:noFill/>
          <a:ln w="9525">
            <a:solidFill>
              <a:srgbClr val="1A1A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3246120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6089904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8933688" y="4590288"/>
            <a:ext cx="0" cy="2029968"/>
          </a:xfrm>
          <a:prstGeom prst="line">
            <a:avLst/>
          </a:prstGeom>
          <a:noFill/>
          <a:ln w="9525">
            <a:solidFill>
              <a:srgbClr val="D5D5D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502920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</a:t>
            </a:r>
            <a:endParaRPr lang="en-US" sz="900" dirty="0"/>
          </a:p>
        </p:txBody>
      </p:sp>
      <p:sp>
        <p:nvSpPr>
          <p:cNvPr id="79" name="Text 77"/>
          <p:cNvSpPr/>
          <p:nvPr/>
        </p:nvSpPr>
        <p:spPr>
          <a:xfrm>
            <a:off x="777240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 diagnosis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777240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 36. RR-MS. Peak EDSS 6.5. Never smoker. Recurrent optic neuropathy. Crohn’s disease, essential thrombocythaemia.</a:t>
            </a:r>
            <a:endParaRPr lang="en-US" sz="780" dirty="0"/>
          </a:p>
        </p:txBody>
      </p:sp>
      <p:sp>
        <p:nvSpPr>
          <p:cNvPr id="81" name="Text 79"/>
          <p:cNvSpPr/>
          <p:nvPr/>
        </p:nvSpPr>
        <p:spPr>
          <a:xfrm>
            <a:off x="502920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</a:t>
            </a:r>
            <a:endParaRPr lang="en-US" sz="900" dirty="0"/>
          </a:p>
        </p:txBody>
      </p:sp>
      <p:sp>
        <p:nvSpPr>
          <p:cNvPr id="82" name="Text 80"/>
          <p:cNvSpPr/>
          <p:nvPr/>
        </p:nvSpPr>
        <p:spPr>
          <a:xfrm>
            <a:off x="777240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Glatiramer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777240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2005.</a:t>
            </a:r>
            <a:endParaRPr lang="en-US" sz="780" dirty="0"/>
          </a:p>
        </p:txBody>
      </p:sp>
      <p:sp>
        <p:nvSpPr>
          <p:cNvPr id="84" name="Text 82"/>
          <p:cNvSpPr/>
          <p:nvPr/>
        </p:nvSpPr>
        <p:spPr>
          <a:xfrm>
            <a:off x="502920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</a:t>
            </a:r>
            <a:endParaRPr lang="en-US" sz="900" dirty="0"/>
          </a:p>
        </p:txBody>
      </p:sp>
      <p:sp>
        <p:nvSpPr>
          <p:cNvPr id="85" name="Text 83"/>
          <p:cNvSpPr/>
          <p:nvPr/>
        </p:nvSpPr>
        <p:spPr>
          <a:xfrm>
            <a:off x="777240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B6B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777240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and 2016.</a:t>
            </a:r>
            <a:endParaRPr lang="en-US" sz="780" dirty="0"/>
          </a:p>
        </p:txBody>
      </p:sp>
      <p:sp>
        <p:nvSpPr>
          <p:cNvPr id="87" name="Text 85"/>
          <p:cNvSpPr/>
          <p:nvPr/>
        </p:nvSpPr>
        <p:spPr>
          <a:xfrm>
            <a:off x="3346704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</a:t>
            </a:r>
            <a:endParaRPr lang="en-US" sz="900" dirty="0"/>
          </a:p>
        </p:txBody>
      </p:sp>
      <p:sp>
        <p:nvSpPr>
          <p:cNvPr id="88" name="Text 86"/>
          <p:cNvSpPr/>
          <p:nvPr/>
        </p:nvSpPr>
        <p:spPr>
          <a:xfrm>
            <a:off x="3621024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Alemtuzumab (IRT)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3621024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10.2015, single dose; stopped — diarrhoea.</a:t>
            </a:r>
            <a:endParaRPr lang="en-US" sz="780" dirty="0"/>
          </a:p>
        </p:txBody>
      </p:sp>
      <p:sp>
        <p:nvSpPr>
          <p:cNvPr id="90" name="Text 88"/>
          <p:cNvSpPr/>
          <p:nvPr/>
        </p:nvSpPr>
        <p:spPr>
          <a:xfrm>
            <a:off x="3346704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</a:t>
            </a:r>
            <a:endParaRPr lang="en-US" sz="900" dirty="0"/>
          </a:p>
        </p:txBody>
      </p:sp>
      <p:sp>
        <p:nvSpPr>
          <p:cNvPr id="91" name="Text 89"/>
          <p:cNvSpPr/>
          <p:nvPr/>
        </p:nvSpPr>
        <p:spPr>
          <a:xfrm>
            <a:off x="3621024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749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AHSCT (IRT)</a:t>
            </a:r>
            <a:endParaRPr lang="en-US" sz="900" dirty="0"/>
          </a:p>
        </p:txBody>
      </p:sp>
      <p:sp>
        <p:nvSpPr>
          <p:cNvPr id="92" name="Text 90"/>
          <p:cNvSpPr/>
          <p:nvPr/>
        </p:nvSpPr>
        <p:spPr>
          <a:xfrm>
            <a:off x="3621024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02.2017, cyclophosphamide conditioning.</a:t>
            </a:r>
            <a:endParaRPr lang="en-US" sz="780" dirty="0"/>
          </a:p>
        </p:txBody>
      </p:sp>
      <p:sp>
        <p:nvSpPr>
          <p:cNvPr id="93" name="Text 91"/>
          <p:cNvSpPr/>
          <p:nvPr/>
        </p:nvSpPr>
        <p:spPr>
          <a:xfrm>
            <a:off x="3346704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</a:t>
            </a:r>
            <a:endParaRPr lang="en-US" sz="900" dirty="0"/>
          </a:p>
        </p:txBody>
      </p:sp>
      <p:sp>
        <p:nvSpPr>
          <p:cNvPr id="94" name="Text 92"/>
          <p:cNvSpPr/>
          <p:nvPr/>
        </p:nvSpPr>
        <p:spPr>
          <a:xfrm>
            <a:off x="3621024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A78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Graves’ hyperthyroidism</a:t>
            </a:r>
            <a:endParaRPr lang="en-US" sz="900" dirty="0"/>
          </a:p>
        </p:txBody>
      </p:sp>
      <p:sp>
        <p:nvSpPr>
          <p:cNvPr id="95" name="Text 93"/>
          <p:cNvSpPr/>
          <p:nvPr/>
        </p:nvSpPr>
        <p:spPr>
          <a:xfrm>
            <a:off x="3621024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169 mo after MS, 39 mo after IRT. TSH &lt;0.01, T4 22.5, T3 7.1, TRAb 15. Carbimazole + levothyroxine, both stopped 05.2023.</a:t>
            </a:r>
            <a:endParaRPr lang="en-US" sz="780" dirty="0"/>
          </a:p>
        </p:txBody>
      </p:sp>
      <p:sp>
        <p:nvSpPr>
          <p:cNvPr id="96" name="Text 94"/>
          <p:cNvSpPr/>
          <p:nvPr/>
        </p:nvSpPr>
        <p:spPr>
          <a:xfrm>
            <a:off x="6190488" y="461772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7.</a:t>
            </a:r>
            <a:endParaRPr lang="en-US" sz="900" dirty="0"/>
          </a:p>
        </p:txBody>
      </p:sp>
      <p:sp>
        <p:nvSpPr>
          <p:cNvPr id="97" name="Text 95"/>
          <p:cNvSpPr/>
          <p:nvPr/>
        </p:nvSpPr>
        <p:spPr>
          <a:xfrm>
            <a:off x="6464808" y="460857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9441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Thyroid eye disease (baseline)</a:t>
            </a:r>
            <a:endParaRPr lang="en-US" sz="900" dirty="0"/>
          </a:p>
        </p:txBody>
      </p:sp>
      <p:sp>
        <p:nvSpPr>
          <p:cNvPr id="98" name="Text 96"/>
          <p:cNvSpPr/>
          <p:nvPr/>
        </p:nvSpPr>
        <p:spPr>
          <a:xfrm>
            <a:off x="6464808" y="478231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mo after GH, 41 mo after IRT. Moderate–severe. CAS 4 (only active case), Gorman 0. VA 0.2 / 0.2. Proptosis 21 / 21. ULSS +0.5. MRI: no convincing TED features, no apical crowding.</a:t>
            </a:r>
            <a:endParaRPr lang="en-US" sz="780" dirty="0"/>
          </a:p>
        </p:txBody>
      </p:sp>
      <p:sp>
        <p:nvSpPr>
          <p:cNvPr id="99" name="Text 97"/>
          <p:cNvSpPr/>
          <p:nvPr/>
        </p:nvSpPr>
        <p:spPr>
          <a:xfrm>
            <a:off x="6190488" y="531876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</a:t>
            </a:r>
            <a:endParaRPr lang="en-US" sz="900" dirty="0"/>
          </a:p>
        </p:txBody>
      </p:sp>
      <p:sp>
        <p:nvSpPr>
          <p:cNvPr id="100" name="Text 98"/>
          <p:cNvSpPr/>
          <p:nvPr/>
        </p:nvSpPr>
        <p:spPr>
          <a:xfrm>
            <a:off x="6464808" y="530961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5E73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TED-directed treatment</a:t>
            </a:r>
            <a:endParaRPr lang="en-US" sz="900" dirty="0"/>
          </a:p>
        </p:txBody>
      </p:sp>
      <p:sp>
        <p:nvSpPr>
          <p:cNvPr id="101" name="Text 99"/>
          <p:cNvSpPr/>
          <p:nvPr/>
        </p:nvSpPr>
        <p:spPr>
          <a:xfrm>
            <a:off x="6464808" y="548335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IVMP 03–05.2019, 12-week course. Upper-lid triamcinolone 08.2019. Medial orbital decompression planned.</a:t>
            </a:r>
            <a:endParaRPr lang="en-US" sz="780" dirty="0"/>
          </a:p>
        </p:txBody>
      </p:sp>
      <p:sp>
        <p:nvSpPr>
          <p:cNvPr id="102" name="Text 100"/>
          <p:cNvSpPr/>
          <p:nvPr/>
        </p:nvSpPr>
        <p:spPr>
          <a:xfrm>
            <a:off x="6190488" y="601980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</a:t>
            </a:r>
            <a:endParaRPr lang="en-US" sz="900" dirty="0"/>
          </a:p>
        </p:txBody>
      </p:sp>
      <p:sp>
        <p:nvSpPr>
          <p:cNvPr id="103" name="Text 101"/>
          <p:cNvSpPr/>
          <p:nvPr/>
        </p:nvSpPr>
        <p:spPr>
          <a:xfrm>
            <a:off x="6464808" y="6010656"/>
            <a:ext cx="2423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b="1" dirty="0">
                <a:solidFill>
                  <a:srgbClr val="2E2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MDTED visit</a:t>
            </a:r>
            <a:endParaRPr lang="en-US" sz="900" dirty="0"/>
          </a:p>
        </p:txBody>
      </p:sp>
      <p:sp>
        <p:nvSpPr>
          <p:cNvPr id="104" name="Text 102"/>
          <p:cNvSpPr/>
          <p:nvPr/>
        </p:nvSpPr>
        <p:spPr>
          <a:xfrm>
            <a:off x="6464808" y="6184392"/>
            <a:ext cx="2423160" cy="536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78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84-mo follow-up. Peak CAS 4, Gorman 0. VA 0 / 0. Proptosis 22 / 21. ULSS 0. GO-QoL app 25, vis 50.</a:t>
            </a:r>
            <a:endParaRPr lang="en-US" sz="7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2227</Words>
  <Application>Microsoft Macintosh PowerPoint</Application>
  <PresentationFormat>Widescreen</PresentationFormat>
  <Paragraphs>494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Saffouri, Diala Hasan Ibrahim (Student)</cp:lastModifiedBy>
  <cp:revision>1</cp:revision>
  <dcterms:created xsi:type="dcterms:W3CDTF">2026-06-13T00:11:41Z</dcterms:created>
  <dcterms:modified xsi:type="dcterms:W3CDTF">2026-06-13T06:04:02Z</dcterms:modified>
</cp:coreProperties>
</file>