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5" r:id="rId3"/>
    <p:sldId id="304" r:id="rId4"/>
    <p:sldId id="305" r:id="rId5"/>
    <p:sldId id="294" r:id="rId6"/>
    <p:sldId id="312" r:id="rId7"/>
    <p:sldId id="306" r:id="rId8"/>
    <p:sldId id="307" r:id="rId9"/>
    <p:sldId id="303" r:id="rId10"/>
    <p:sldId id="302" r:id="rId11"/>
    <p:sldId id="308" r:id="rId12"/>
    <p:sldId id="301" r:id="rId13"/>
    <p:sldId id="314" r:id="rId14"/>
    <p:sldId id="309" r:id="rId15"/>
    <p:sldId id="310" r:id="rId16"/>
    <p:sldId id="316" r:id="rId17"/>
    <p:sldId id="318" r:id="rId18"/>
    <p:sldId id="315" r:id="rId19"/>
    <p:sldId id="322" r:id="rId20"/>
    <p:sldId id="320" r:id="rId21"/>
    <p:sldId id="286" r:id="rId22"/>
    <p:sldId id="321" r:id="rId23"/>
    <p:sldId id="324" r:id="rId24"/>
    <p:sldId id="323" r:id="rId25"/>
    <p:sldId id="267" r:id="rId26"/>
    <p:sldId id="311" r:id="rId27"/>
    <p:sldId id="292" r:id="rId28"/>
    <p:sldId id="293" r:id="rId29"/>
    <p:sldId id="290" r:id="rId30"/>
    <p:sldId id="291" r:id="rId31"/>
    <p:sldId id="271" r:id="rId32"/>
    <p:sldId id="275" r:id="rId33"/>
    <p:sldId id="297" r:id="rId34"/>
    <p:sldId id="298" r:id="rId35"/>
    <p:sldId id="325" r:id="rId36"/>
    <p:sldId id="326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28" autoAdjust="0"/>
    <p:restoredTop sz="94660"/>
  </p:normalViewPr>
  <p:slideViewPr>
    <p:cSldViewPr snapToGrid="0">
      <p:cViewPr varScale="1">
        <p:scale>
          <a:sx n="79" d="100"/>
          <a:sy n="79" d="100"/>
        </p:scale>
        <p:origin x="60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5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7379D-7013-751A-4A8A-B96A4D10A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847D95-B137-354D-34D6-BF54C44ACC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AEAFB-408B-8440-926A-F216857F1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C8C74-927F-4A8E-8D80-DA28ED276C90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9986-6DA4-ED7B-2130-94CD848A1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F8773E-DA0D-69EF-DDA7-710F7CD58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F92D-3872-4DFA-B550-AEB58BA55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688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018B1-8B3C-1F89-77ED-3B5797BE2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0D619D-FCDF-D183-A101-D5D69CAFC6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DB065-83D6-47BB-7797-3296D72C4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C8C74-927F-4A8E-8D80-DA28ED276C90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D288D-6E68-40A8-CDFA-1C895734A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DBC51-5603-D790-DA87-AE4F84842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F92D-3872-4DFA-B550-AEB58BA55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27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274845-8457-3844-5FBE-B3495B8EBB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3BF6E8-5287-49D9-338F-72B84722F0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DC8EA-EDDC-B6DA-6094-E65742BC8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C8C74-927F-4A8E-8D80-DA28ED276C90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73C6DF-66E4-FCDC-1AC5-352F34EAE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25344-CD89-D172-6E9A-1995A5E98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F92D-3872-4DFA-B550-AEB58BA55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559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23D83-AE48-4A8E-5C19-74D05685F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71B96-1A6D-EDBF-1079-A6556E1FA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1822D-32CC-3719-034F-4CE7CAB64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C8C74-927F-4A8E-8D80-DA28ED276C90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43286-CACE-3391-8A65-CA262AC75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ADCD0-9964-5154-CEFF-3B37DAEF3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F92D-3872-4DFA-B550-AEB58BA55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233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BB4AF-224A-66BD-CF4F-F3D28FFEC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65A79-637C-AE1F-562F-2895BC3E5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62216-9D6E-33BC-C14B-062975FC4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C8C74-927F-4A8E-8D80-DA28ED276C90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1FD33-B731-CB93-176F-3D87E4442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F4D93-CA88-D12C-4BE9-0E3E3F82C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F92D-3872-4DFA-B550-AEB58BA55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618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73E88-3638-32E3-C61C-640D1F4E3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C6C1D-2831-7D32-4EC4-BFECB2DAA6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41898A-D28A-2587-2FD7-E0049896C6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F091DE-DC80-4371-3925-84CFF5025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C8C74-927F-4A8E-8D80-DA28ED276C90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A1F90-EE39-B8BC-3FB3-9BDD107E4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BE8B1E-6D93-9FA7-5C4F-AEA2036D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F92D-3872-4DFA-B550-AEB58BA55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35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C1F28-EB5A-3DDE-6FF9-619066BEA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C9576C-F7E7-FFA5-C085-83237C420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A1C71-F7A0-2FA8-EFFC-A34A932A9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BB35C-BCA3-453E-BDCA-EDCB7708A9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723B0D-0B76-CDD1-0E7D-8C2D35A62E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0D78B5-58FF-416B-4EC6-85B37BE88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C8C74-927F-4A8E-8D80-DA28ED276C90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6642F5-D4F5-418A-1AF9-31BB0A957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DA0E7B-4BE1-4523-F902-3FBFC4A84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F92D-3872-4DFA-B550-AEB58BA55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38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8025B-49D6-5DC8-9297-49AD62972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AB1D91-3FCB-5AA6-622D-0E0F614F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C8C74-927F-4A8E-8D80-DA28ED276C90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51D029-393A-6128-7FC4-F5D3305A1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80C6FE-0F3D-2E7D-E97A-205D701F6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F92D-3872-4DFA-B550-AEB58BA55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100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38D4D2-2D6A-83B9-9B1C-6933860EB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C8C74-927F-4A8E-8D80-DA28ED276C90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03FD89-39E9-8292-98BC-C27898CF1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D818F4-8A86-BF4C-EF06-25D1BC5E9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F92D-3872-4DFA-B550-AEB58BA55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61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E8CE6-CD13-6110-051F-7FA56A6BD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85DF1-7340-5E10-D2CF-E3FCF2FA1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5261CF-338E-E898-87FD-FDE2C26ED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8569D1-C825-2C25-2E9D-34851F809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C8C74-927F-4A8E-8D80-DA28ED276C90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729ECD-60F4-B809-C21A-AE91A6D93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A419DA-0DA5-0DDC-0F25-53EEBC863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F92D-3872-4DFA-B550-AEB58BA55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106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0AEA4-1385-08B4-A6C6-9F058DD6A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2834AE-98D1-9498-8D2B-21CA90D4F3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C4EA21-4BC5-F802-0B13-42D0A43470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105401-A7D6-B897-BFAA-FA53247A8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C8C74-927F-4A8E-8D80-DA28ED276C90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2D68A1-6606-711D-0C87-B687CAEC2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92E3B8-9504-9C6D-21EC-600E9A82A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F92D-3872-4DFA-B550-AEB58BA55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374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BDF16B-53CC-2A22-A816-6AD93FB06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B06682-7E5F-0929-18BE-DB5BE964B2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B69BB2-629C-35C3-4D12-BDA3331688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C8C74-927F-4A8E-8D80-DA28ED276C90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00C52B-7979-A3E6-5673-61F883026D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A3168-494C-4FA9-DCDF-108E442912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0F92D-3872-4DFA-B550-AEB58BA55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221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13" Type="http://schemas.openxmlformats.org/officeDocument/2006/relationships/image" Target="../media/image48.jpg"/><Relationship Id="rId3" Type="http://schemas.openxmlformats.org/officeDocument/2006/relationships/image" Target="../media/image40.jpg"/><Relationship Id="rId7" Type="http://schemas.openxmlformats.org/officeDocument/2006/relationships/image" Target="../media/image35.jpg"/><Relationship Id="rId12" Type="http://schemas.openxmlformats.org/officeDocument/2006/relationships/image" Target="../media/image47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g"/><Relationship Id="rId11" Type="http://schemas.openxmlformats.org/officeDocument/2006/relationships/image" Target="../media/image44.jpg"/><Relationship Id="rId5" Type="http://schemas.openxmlformats.org/officeDocument/2006/relationships/image" Target="../media/image42.jpg"/><Relationship Id="rId10" Type="http://schemas.openxmlformats.org/officeDocument/2006/relationships/image" Target="../media/image43.jpg"/><Relationship Id="rId4" Type="http://schemas.openxmlformats.org/officeDocument/2006/relationships/image" Target="../media/image34.jpg"/><Relationship Id="rId9" Type="http://schemas.openxmlformats.org/officeDocument/2006/relationships/image" Target="../media/image38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114E0-CB94-5EE7-E176-F1D5B0320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C2976-7B91-76E6-A7F2-AA48EE02C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16600" dirty="0">
                <a:solidFill>
                  <a:srgbClr val="FF0000"/>
                </a:solidFill>
              </a:rPr>
              <a:t>Cardiac fibers characteristics</a:t>
            </a:r>
          </a:p>
          <a:p>
            <a:pPr marL="0" indent="0">
              <a:buNone/>
            </a:pPr>
            <a:r>
              <a:rPr lang="en-US" sz="16600" dirty="0">
                <a:solidFill>
                  <a:srgbClr val="FF0000"/>
                </a:solidFill>
              </a:rPr>
              <a:t>	separation</a:t>
            </a:r>
          </a:p>
          <a:p>
            <a:pPr marL="0" indent="0">
              <a:buNone/>
            </a:pPr>
            <a:r>
              <a:rPr lang="en-US" sz="16600" dirty="0">
                <a:solidFill>
                  <a:srgbClr val="FF0000"/>
                </a:solidFill>
              </a:rPr>
              <a:t>	broken</a:t>
            </a:r>
          </a:p>
          <a:p>
            <a:pPr marL="0" indent="0">
              <a:buNone/>
            </a:pPr>
            <a:r>
              <a:rPr lang="en-US" sz="16600" dirty="0">
                <a:solidFill>
                  <a:srgbClr val="FF0000"/>
                </a:solidFill>
              </a:rPr>
              <a:t>	arrangement</a:t>
            </a:r>
          </a:p>
        </p:txBody>
      </p:sp>
    </p:spTree>
    <p:extLst>
      <p:ext uri="{BB962C8B-B14F-4D97-AF65-F5344CB8AC3E}">
        <p14:creationId xmlns:p14="http://schemas.microsoft.com/office/powerpoint/2010/main" val="3981847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B31C84-8481-2DB0-CF4B-EE6CD6E245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Congestion</a:t>
            </a:r>
          </a:p>
          <a:p>
            <a:r>
              <a:rPr lang="en-US" dirty="0"/>
              <a:t>10x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B7D22AF-556B-0B4B-D11D-19E595E574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741"/>
            <a:ext cx="5157787" cy="290125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70052C-6FFD-FE5B-9347-56978A5926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121DEB-731C-E87B-1C65-B73954C550A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9BD9BB8-5E1B-D6B8-DCCA-EBADBA1DC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n-US" sz="9600" dirty="0">
                <a:solidFill>
                  <a:schemeClr val="accent1"/>
                </a:solidFill>
              </a:rPr>
              <a:t>Vit c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194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401E6AB-15AF-20D2-5CE4-B965D83B6E09}"/>
              </a:ext>
            </a:extLst>
          </p:cNvPr>
          <p:cNvSpPr txBox="1"/>
          <p:nvPr/>
        </p:nvSpPr>
        <p:spPr>
          <a:xfrm>
            <a:off x="9094922" y="4435076"/>
            <a:ext cx="184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58823A-C6A4-94FC-7B47-E2563DF7DD7C}"/>
              </a:ext>
            </a:extLst>
          </p:cNvPr>
          <p:cNvSpPr txBox="1"/>
          <p:nvPr/>
        </p:nvSpPr>
        <p:spPr>
          <a:xfrm>
            <a:off x="10087143" y="3821113"/>
            <a:ext cx="184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5BBA23-C333-A382-436D-08355B3308AB}"/>
              </a:ext>
            </a:extLst>
          </p:cNvPr>
          <p:cNvSpPr txBox="1"/>
          <p:nvPr/>
        </p:nvSpPr>
        <p:spPr>
          <a:xfrm>
            <a:off x="10505433" y="5096557"/>
            <a:ext cx="184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EF912F34-692D-463E-2B12-5AE3CEC05F79}"/>
              </a:ext>
            </a:extLst>
          </p:cNvPr>
          <p:cNvSpPr txBox="1">
            <a:spLocks/>
          </p:cNvSpPr>
          <p:nvPr/>
        </p:nvSpPr>
        <p:spPr>
          <a:xfrm>
            <a:off x="836613" y="1524239"/>
            <a:ext cx="5183188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Congestion 40x</a:t>
            </a:r>
            <a:endParaRPr lang="fa-IR" dirty="0"/>
          </a:p>
          <a:p>
            <a:r>
              <a:rPr lang="en-US" dirty="0"/>
              <a:t>Hemorrhage 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E9E90B57-61BE-0374-00B6-0A6D93450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88449"/>
            <a:ext cx="10515600" cy="1325563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TCA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C842AA-FFC7-FFA8-3456-0000E268F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F061FB4B-DBA8-A0C8-9FE2-81701741BAF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889597"/>
            <a:ext cx="5183188" cy="2915543"/>
          </a:xfrm>
        </p:spPr>
      </p:pic>
    </p:spTree>
    <p:extLst>
      <p:ext uri="{BB962C8B-B14F-4D97-AF65-F5344CB8AC3E}">
        <p14:creationId xmlns:p14="http://schemas.microsoft.com/office/powerpoint/2010/main" val="4135809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E9466-2749-A8FC-F315-613803C0D5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Congestion 10x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539EAB8-A0BC-2B06-3C4C-59C1516AC3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741"/>
            <a:ext cx="5157787" cy="290125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780C0D-6E49-5FC5-54D6-DBAAC43B96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AE95346C-3647-4F62-4B17-A95A2DB1242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27EC704-ED71-812F-A1F6-594B61AFB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en-US" sz="9600" dirty="0" err="1">
                <a:solidFill>
                  <a:srgbClr val="FF0000"/>
                </a:solidFill>
              </a:rPr>
              <a:t>TCA+vitc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867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278E9A0-5673-B3C3-4A42-04FEFA7EE8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69" y="371713"/>
            <a:ext cx="5157787" cy="2892928"/>
          </a:xfr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20FAF071-301A-3B76-A7E3-F4B394C71C2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65614"/>
            <a:ext cx="5162550" cy="2905125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41DB320-0534-DED1-6EE9-969929609923}"/>
              </a:ext>
            </a:extLst>
          </p:cNvPr>
          <p:cNvSpPr/>
          <p:nvPr/>
        </p:nvSpPr>
        <p:spPr>
          <a:xfrm>
            <a:off x="783870" y="3005846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1B95C3-44CA-9246-236D-BB4CE4913C6D}"/>
              </a:ext>
            </a:extLst>
          </p:cNvPr>
          <p:cNvSpPr/>
          <p:nvPr/>
        </p:nvSpPr>
        <p:spPr>
          <a:xfrm>
            <a:off x="6107908" y="300168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348352AA-0D30-673B-CA46-16F29984E8BF}"/>
              </a:ext>
            </a:extLst>
          </p:cNvPr>
          <p:cNvSpPr/>
          <p:nvPr/>
        </p:nvSpPr>
        <p:spPr>
          <a:xfrm>
            <a:off x="1615822" y="2647645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v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192268FB-78AA-702F-DE3F-97B573FBFB5A}"/>
              </a:ext>
            </a:extLst>
          </p:cNvPr>
          <p:cNvSpPr/>
          <p:nvPr/>
        </p:nvSpPr>
        <p:spPr>
          <a:xfrm rot="2959287">
            <a:off x="4530877" y="1818176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v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C86EF67-7F13-C559-F5DB-2358C834C177}"/>
              </a:ext>
            </a:extLst>
          </p:cNvPr>
          <p:cNvSpPr/>
          <p:nvPr/>
        </p:nvSpPr>
        <p:spPr>
          <a:xfrm>
            <a:off x="10043218" y="1175188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v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9EF2802E-8852-32D0-B48A-5C2A26A06CE0}"/>
              </a:ext>
            </a:extLst>
          </p:cNvPr>
          <p:cNvSpPr/>
          <p:nvPr/>
        </p:nvSpPr>
        <p:spPr>
          <a:xfrm rot="1468622">
            <a:off x="10043218" y="2416569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v</a:t>
            </a:r>
          </a:p>
        </p:txBody>
      </p:sp>
      <p:pic>
        <p:nvPicPr>
          <p:cNvPr id="19" name="Content Placeholder 7">
            <a:extLst>
              <a:ext uri="{FF2B5EF4-FFF2-40B4-BE49-F238E27FC236}">
                <a16:creationId xmlns:a16="http://schemas.microsoft.com/office/drawing/2014/main" id="{AD4B738D-809D-366C-6740-A09251131A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28" y="3401580"/>
            <a:ext cx="5157787" cy="2901255"/>
          </a:xfrm>
          <a:prstGeom prst="rect">
            <a:avLst/>
          </a:prstGeom>
        </p:spPr>
      </p:pic>
      <p:pic>
        <p:nvPicPr>
          <p:cNvPr id="20" name="Content Placeholder 9">
            <a:extLst>
              <a:ext uri="{FF2B5EF4-FFF2-40B4-BE49-F238E27FC236}">
                <a16:creationId xmlns:a16="http://schemas.microsoft.com/office/drawing/2014/main" id="{6B310744-F3D7-AA86-8CA7-C59D9AF33C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359" y="3399645"/>
            <a:ext cx="5162550" cy="290512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867C20D-F326-5D13-48BD-C69B9E7A7FEA}"/>
              </a:ext>
            </a:extLst>
          </p:cNvPr>
          <p:cNvSpPr/>
          <p:nvPr/>
        </p:nvSpPr>
        <p:spPr>
          <a:xfrm>
            <a:off x="825229" y="6039877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824D554-60A3-121E-B824-CAF7DF7F3BBF}"/>
              </a:ext>
            </a:extLst>
          </p:cNvPr>
          <p:cNvSpPr/>
          <p:nvPr/>
        </p:nvSpPr>
        <p:spPr>
          <a:xfrm>
            <a:off x="6149267" y="6039877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E131AB68-56B0-8887-5991-58BAD5955F0F}"/>
              </a:ext>
            </a:extLst>
          </p:cNvPr>
          <p:cNvSpPr/>
          <p:nvPr/>
        </p:nvSpPr>
        <p:spPr>
          <a:xfrm>
            <a:off x="4322559" y="4485173"/>
            <a:ext cx="486383" cy="251197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cn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D7102953-7219-73C3-FC24-DFEC5B89A1CE}"/>
              </a:ext>
            </a:extLst>
          </p:cNvPr>
          <p:cNvSpPr/>
          <p:nvPr/>
        </p:nvSpPr>
        <p:spPr>
          <a:xfrm>
            <a:off x="9585224" y="5107744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3625354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032FC9-A519-D466-D624-51E653A9E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22" y="0"/>
            <a:ext cx="120319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449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114E0-CB94-5EE7-E176-F1D5B0320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Longitudinal 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C2976-7B91-76E6-A7F2-AA48EE02C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16600" dirty="0">
                <a:solidFill>
                  <a:srgbClr val="FF0000"/>
                </a:solidFill>
              </a:rPr>
              <a:t>Cardiac fibers characteristics</a:t>
            </a:r>
          </a:p>
          <a:p>
            <a:pPr marL="0" indent="0">
              <a:buNone/>
            </a:pPr>
            <a:r>
              <a:rPr lang="en-US" sz="16600" dirty="0">
                <a:solidFill>
                  <a:srgbClr val="FF0000"/>
                </a:solidFill>
              </a:rPr>
              <a:t>	striation</a:t>
            </a:r>
          </a:p>
          <a:p>
            <a:pPr marL="0" indent="0">
              <a:buNone/>
            </a:pPr>
            <a:r>
              <a:rPr lang="en-US" sz="16600" dirty="0">
                <a:solidFill>
                  <a:srgbClr val="FF0000"/>
                </a:solidFill>
              </a:rPr>
              <a:t>	nucleus location</a:t>
            </a:r>
          </a:p>
          <a:p>
            <a:pPr marL="0" indent="0">
              <a:buNone/>
            </a:pPr>
            <a:r>
              <a:rPr lang="en-US" sz="16600" dirty="0">
                <a:solidFill>
                  <a:srgbClr val="FF0000"/>
                </a:solidFill>
              </a:rPr>
              <a:t>	pyknosis</a:t>
            </a:r>
          </a:p>
        </p:txBody>
      </p:sp>
    </p:spTree>
    <p:extLst>
      <p:ext uri="{BB962C8B-B14F-4D97-AF65-F5344CB8AC3E}">
        <p14:creationId xmlns:p14="http://schemas.microsoft.com/office/powerpoint/2010/main" val="2165649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14957-3960-8488-A189-BC9D5E723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Longutiudinal</a:t>
            </a:r>
            <a:r>
              <a:rPr lang="en-US" dirty="0"/>
              <a:t>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E7F577-4CC2-CC09-DB2C-9E5827853E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intact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C5CCE1-13CC-8B19-EED8-435220875A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Vitc</a:t>
            </a:r>
            <a:r>
              <a:rPr lang="en-US" dirty="0"/>
              <a:t> 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8195B214-64BB-926A-E4CB-69D68CE1F7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147"/>
            <a:ext cx="5157787" cy="2902444"/>
          </a:xfrm>
        </p:spPr>
      </p:pic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28D6E232-FE3D-F20F-801F-06909E7E401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994" y="2890044"/>
            <a:ext cx="5181600" cy="2914650"/>
          </a:xfrm>
        </p:spPr>
      </p:pic>
      <p:sp>
        <p:nvSpPr>
          <p:cNvPr id="19" name="Arrow: Right 18">
            <a:extLst>
              <a:ext uri="{FF2B5EF4-FFF2-40B4-BE49-F238E27FC236}">
                <a16:creationId xmlns:a16="http://schemas.microsoft.com/office/drawing/2014/main" id="{FB5CD5D7-4C2A-519F-A0D8-242E01B4B718}"/>
              </a:ext>
            </a:extLst>
          </p:cNvPr>
          <p:cNvSpPr/>
          <p:nvPr/>
        </p:nvSpPr>
        <p:spPr>
          <a:xfrm>
            <a:off x="2938784" y="3704381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A5946398-341E-2566-8090-F25496BC2205}"/>
              </a:ext>
            </a:extLst>
          </p:cNvPr>
          <p:cNvSpPr/>
          <p:nvPr/>
        </p:nvSpPr>
        <p:spPr>
          <a:xfrm>
            <a:off x="1392086" y="4476445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66E6B869-5112-9391-06FC-2D1E727E081E}"/>
              </a:ext>
            </a:extLst>
          </p:cNvPr>
          <p:cNvSpPr/>
          <p:nvPr/>
        </p:nvSpPr>
        <p:spPr>
          <a:xfrm>
            <a:off x="7940152" y="3992283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07ECEF53-D1EF-4834-4442-AB260A1BC6E5}"/>
              </a:ext>
            </a:extLst>
          </p:cNvPr>
          <p:cNvSpPr/>
          <p:nvPr/>
        </p:nvSpPr>
        <p:spPr>
          <a:xfrm>
            <a:off x="7774782" y="5308371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</a:p>
        </p:txBody>
      </p:sp>
      <p:sp>
        <p:nvSpPr>
          <p:cNvPr id="23" name="Arrow: Left 22">
            <a:extLst>
              <a:ext uri="{FF2B5EF4-FFF2-40B4-BE49-F238E27FC236}">
                <a16:creationId xmlns:a16="http://schemas.microsoft.com/office/drawing/2014/main" id="{B61649DA-0BF2-339E-13DD-440D5D746077}"/>
              </a:ext>
            </a:extLst>
          </p:cNvPr>
          <p:cNvSpPr/>
          <p:nvPr/>
        </p:nvSpPr>
        <p:spPr>
          <a:xfrm>
            <a:off x="9533107" y="3784074"/>
            <a:ext cx="355838" cy="192696"/>
          </a:xfrm>
          <a:prstGeom prst="lef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 </a:t>
            </a:r>
          </a:p>
        </p:txBody>
      </p:sp>
      <p:sp>
        <p:nvSpPr>
          <p:cNvPr id="24" name="Arrow: Left 23">
            <a:extLst>
              <a:ext uri="{FF2B5EF4-FFF2-40B4-BE49-F238E27FC236}">
                <a16:creationId xmlns:a16="http://schemas.microsoft.com/office/drawing/2014/main" id="{617F70C9-7ADE-7155-5E83-0765B7E00CFA}"/>
              </a:ext>
            </a:extLst>
          </p:cNvPr>
          <p:cNvSpPr/>
          <p:nvPr/>
        </p:nvSpPr>
        <p:spPr>
          <a:xfrm>
            <a:off x="2275124" y="4613561"/>
            <a:ext cx="355838" cy="192696"/>
          </a:xfrm>
          <a:prstGeom prst="lef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 </a:t>
            </a:r>
          </a:p>
        </p:txBody>
      </p:sp>
    </p:spTree>
    <p:extLst>
      <p:ext uri="{BB962C8B-B14F-4D97-AF65-F5344CB8AC3E}">
        <p14:creationId xmlns:p14="http://schemas.microsoft.com/office/powerpoint/2010/main" val="2518375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FD8D3-D7DE-493F-9820-C2F4B6EDF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476656"/>
            <a:ext cx="5157787" cy="2266544"/>
          </a:xfrm>
        </p:spPr>
        <p:txBody>
          <a:bodyPr>
            <a:normAutofit/>
          </a:bodyPr>
          <a:lstStyle/>
          <a:p>
            <a:r>
              <a:rPr lang="en-US" sz="1800" dirty="0"/>
              <a:t>Striation               40x</a:t>
            </a:r>
          </a:p>
          <a:p>
            <a:r>
              <a:rPr lang="en-US" sz="1800" dirty="0"/>
              <a:t>Separation</a:t>
            </a:r>
          </a:p>
          <a:p>
            <a:r>
              <a:rPr lang="en-US" sz="1600" dirty="0" err="1"/>
              <a:t>Plasmalema</a:t>
            </a:r>
            <a:r>
              <a:rPr lang="en-US" sz="1600" dirty="0"/>
              <a:t> border</a:t>
            </a:r>
            <a:endParaRPr lang="en-US" sz="1000" dirty="0"/>
          </a:p>
          <a:p>
            <a:r>
              <a:rPr lang="en-US" sz="1600" dirty="0"/>
              <a:t>Cytoplasmic vacuolation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4DE01858-017E-473E-7017-CDC1DA12E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4208867" cy="56873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TCA</a:t>
            </a:r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2B27CCF-FEB7-8418-E52B-4F475630EEED}"/>
              </a:ext>
            </a:extLst>
          </p:cNvPr>
          <p:cNvSpPr txBox="1">
            <a:spLocks/>
          </p:cNvSpPr>
          <p:nvPr/>
        </p:nvSpPr>
        <p:spPr>
          <a:xfrm>
            <a:off x="6404009" y="271074"/>
            <a:ext cx="3917038" cy="1325563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FF0000"/>
                </a:solidFill>
              </a:rPr>
              <a:t>TCA+vitc</a:t>
            </a:r>
            <a:endParaRPr lang="en-US" sz="3600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37D50AD-7BA1-7F13-165B-BAE77C433B9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147"/>
            <a:ext cx="5157787" cy="2902444"/>
          </a:xfrm>
        </p:spPr>
      </p:pic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FA802A4E-8DE8-2941-1747-908E14B63E3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994" y="2890044"/>
            <a:ext cx="5181600" cy="2914650"/>
          </a:xfrm>
        </p:spPr>
      </p:pic>
      <p:sp>
        <p:nvSpPr>
          <p:cNvPr id="19" name="Arrow: Right 18">
            <a:extLst>
              <a:ext uri="{FF2B5EF4-FFF2-40B4-BE49-F238E27FC236}">
                <a16:creationId xmlns:a16="http://schemas.microsoft.com/office/drawing/2014/main" id="{03529C2D-7F16-C17D-093A-45DA5969AF92}"/>
              </a:ext>
            </a:extLst>
          </p:cNvPr>
          <p:cNvSpPr/>
          <p:nvPr/>
        </p:nvSpPr>
        <p:spPr>
          <a:xfrm rot="1538806">
            <a:off x="8598424" y="4608863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D21401F8-F71E-C868-0A8F-66C3AF07EAD8}"/>
              </a:ext>
            </a:extLst>
          </p:cNvPr>
          <p:cNvSpPr/>
          <p:nvPr/>
        </p:nvSpPr>
        <p:spPr>
          <a:xfrm rot="1653462">
            <a:off x="8874008" y="3312268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0999147D-8DAD-F8BE-43E2-81DF6FA96B36}"/>
              </a:ext>
            </a:extLst>
          </p:cNvPr>
          <p:cNvSpPr/>
          <p:nvPr/>
        </p:nvSpPr>
        <p:spPr>
          <a:xfrm rot="21414077">
            <a:off x="2416646" y="4697568"/>
            <a:ext cx="492331" cy="191668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bF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210D25B2-9ABD-2B2D-F9CB-02E3081E7A48}"/>
              </a:ext>
            </a:extLst>
          </p:cNvPr>
          <p:cNvSpPr/>
          <p:nvPr/>
        </p:nvSpPr>
        <p:spPr>
          <a:xfrm rot="1538806">
            <a:off x="8997627" y="4384614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5AEB1AB1-6775-59BA-9B32-B6D15CFBC82A}"/>
              </a:ext>
            </a:extLst>
          </p:cNvPr>
          <p:cNvSpPr/>
          <p:nvPr/>
        </p:nvSpPr>
        <p:spPr>
          <a:xfrm rot="20826853">
            <a:off x="3451938" y="3824019"/>
            <a:ext cx="317586" cy="33411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 </a:t>
            </a:r>
          </a:p>
        </p:txBody>
      </p:sp>
      <p:sp>
        <p:nvSpPr>
          <p:cNvPr id="24" name="Arrow: Left 23">
            <a:extLst>
              <a:ext uri="{FF2B5EF4-FFF2-40B4-BE49-F238E27FC236}">
                <a16:creationId xmlns:a16="http://schemas.microsoft.com/office/drawing/2014/main" id="{D49738D8-30E0-5B6E-4AAF-7BBBD30D540C}"/>
              </a:ext>
            </a:extLst>
          </p:cNvPr>
          <p:cNvSpPr/>
          <p:nvPr/>
        </p:nvSpPr>
        <p:spPr>
          <a:xfrm>
            <a:off x="4473575" y="3996641"/>
            <a:ext cx="575080" cy="192696"/>
          </a:xfrm>
          <a:prstGeom prst="lef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PM </a:t>
            </a:r>
          </a:p>
        </p:txBody>
      </p:sp>
      <p:sp>
        <p:nvSpPr>
          <p:cNvPr id="26" name="Arrow: Left 25">
            <a:extLst>
              <a:ext uri="{FF2B5EF4-FFF2-40B4-BE49-F238E27FC236}">
                <a16:creationId xmlns:a16="http://schemas.microsoft.com/office/drawing/2014/main" id="{9F25D908-3DA2-09CC-FA47-D8ED6CB7514B}"/>
              </a:ext>
            </a:extLst>
          </p:cNvPr>
          <p:cNvSpPr/>
          <p:nvPr/>
        </p:nvSpPr>
        <p:spPr>
          <a:xfrm>
            <a:off x="1678494" y="5112079"/>
            <a:ext cx="575080" cy="192696"/>
          </a:xfrm>
          <a:prstGeom prst="lef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PM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52E89C5-B37E-E36D-D23C-2ED191A2CE28}"/>
              </a:ext>
            </a:extLst>
          </p:cNvPr>
          <p:cNvSpPr/>
          <p:nvPr/>
        </p:nvSpPr>
        <p:spPr>
          <a:xfrm>
            <a:off x="4640094" y="3249004"/>
            <a:ext cx="214008" cy="17999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934575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2">
            <a:extLst>
              <a:ext uri="{FF2B5EF4-FFF2-40B4-BE49-F238E27FC236}">
                <a16:creationId xmlns:a16="http://schemas.microsoft.com/office/drawing/2014/main" id="{1126BE58-8198-6846-6068-50AFFE16CF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32" y="308583"/>
            <a:ext cx="5157787" cy="2902444"/>
          </a:xfrm>
          <a:prstGeom prst="rect">
            <a:avLst/>
          </a:prstGeom>
        </p:spPr>
      </p:pic>
      <p:pic>
        <p:nvPicPr>
          <p:cNvPr id="5" name="Content Placeholder 16">
            <a:extLst>
              <a:ext uri="{FF2B5EF4-FFF2-40B4-BE49-F238E27FC236}">
                <a16:creationId xmlns:a16="http://schemas.microsoft.com/office/drawing/2014/main" id="{8A43BD95-E753-80A2-F10D-C0F2C8FFDF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538" y="302480"/>
            <a:ext cx="5181600" cy="2914650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FF2F0AB0-2ADD-AE59-C0CE-A8F36D800D63}"/>
              </a:ext>
            </a:extLst>
          </p:cNvPr>
          <p:cNvSpPr/>
          <p:nvPr/>
        </p:nvSpPr>
        <p:spPr>
          <a:xfrm>
            <a:off x="2919328" y="1116817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596A6CB-B3F5-0671-10BE-EE137EC585E3}"/>
              </a:ext>
            </a:extLst>
          </p:cNvPr>
          <p:cNvSpPr/>
          <p:nvPr/>
        </p:nvSpPr>
        <p:spPr>
          <a:xfrm>
            <a:off x="1372630" y="1888881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7A98ED65-0FE5-D347-A8A8-9819DE7C9D84}"/>
              </a:ext>
            </a:extLst>
          </p:cNvPr>
          <p:cNvSpPr/>
          <p:nvPr/>
        </p:nvSpPr>
        <p:spPr>
          <a:xfrm>
            <a:off x="7920696" y="1404719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520AA46F-A721-AC30-318F-3E7C66630B14}"/>
              </a:ext>
            </a:extLst>
          </p:cNvPr>
          <p:cNvSpPr/>
          <p:nvPr/>
        </p:nvSpPr>
        <p:spPr>
          <a:xfrm>
            <a:off x="7755326" y="2720807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907C8BED-B3E5-3FBD-13D7-28FAAE2D460B}"/>
              </a:ext>
            </a:extLst>
          </p:cNvPr>
          <p:cNvSpPr/>
          <p:nvPr/>
        </p:nvSpPr>
        <p:spPr>
          <a:xfrm>
            <a:off x="9513651" y="1196510"/>
            <a:ext cx="355838" cy="192696"/>
          </a:xfrm>
          <a:prstGeom prst="lef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 </a:t>
            </a: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93DDA325-1380-E007-EAFE-02C10EDF8D38}"/>
              </a:ext>
            </a:extLst>
          </p:cNvPr>
          <p:cNvSpPr/>
          <p:nvPr/>
        </p:nvSpPr>
        <p:spPr>
          <a:xfrm>
            <a:off x="2255668" y="2025997"/>
            <a:ext cx="355838" cy="192696"/>
          </a:xfrm>
          <a:prstGeom prst="lef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 </a:t>
            </a:r>
          </a:p>
        </p:txBody>
      </p:sp>
      <p:pic>
        <p:nvPicPr>
          <p:cNvPr id="22" name="Content Placeholder 11">
            <a:extLst>
              <a:ext uri="{FF2B5EF4-FFF2-40B4-BE49-F238E27FC236}">
                <a16:creationId xmlns:a16="http://schemas.microsoft.com/office/drawing/2014/main" id="{B71DD02B-1FC6-92A7-C89E-ADF333F479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32" y="3361700"/>
            <a:ext cx="5157787" cy="2902444"/>
          </a:xfrm>
          <a:prstGeom prst="rect">
            <a:avLst/>
          </a:prstGeom>
        </p:spPr>
      </p:pic>
      <p:pic>
        <p:nvPicPr>
          <p:cNvPr id="23" name="Content Placeholder 17">
            <a:extLst>
              <a:ext uri="{FF2B5EF4-FFF2-40B4-BE49-F238E27FC236}">
                <a16:creationId xmlns:a16="http://schemas.microsoft.com/office/drawing/2014/main" id="{B3E3AE63-E101-794A-2CD4-2BF7A97FCA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538" y="3355597"/>
            <a:ext cx="5181600" cy="2914650"/>
          </a:xfrm>
          <a:prstGeom prst="rect">
            <a:avLst/>
          </a:prstGeom>
        </p:spPr>
      </p:pic>
      <p:sp>
        <p:nvSpPr>
          <p:cNvPr id="24" name="Arrow: Right 23">
            <a:extLst>
              <a:ext uri="{FF2B5EF4-FFF2-40B4-BE49-F238E27FC236}">
                <a16:creationId xmlns:a16="http://schemas.microsoft.com/office/drawing/2014/main" id="{F12458B9-32E2-909E-41D1-9293CB12D3BA}"/>
              </a:ext>
            </a:extLst>
          </p:cNvPr>
          <p:cNvSpPr/>
          <p:nvPr/>
        </p:nvSpPr>
        <p:spPr>
          <a:xfrm rot="1538806">
            <a:off x="8578968" y="5074416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E034E745-86C9-B44E-DE08-551620A80DF5}"/>
              </a:ext>
            </a:extLst>
          </p:cNvPr>
          <p:cNvSpPr/>
          <p:nvPr/>
        </p:nvSpPr>
        <p:spPr>
          <a:xfrm rot="1653462">
            <a:off x="8854552" y="3777821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371F70E8-E8FA-041C-B1CE-23970B24C24D}"/>
              </a:ext>
            </a:extLst>
          </p:cNvPr>
          <p:cNvSpPr/>
          <p:nvPr/>
        </p:nvSpPr>
        <p:spPr>
          <a:xfrm rot="21414077">
            <a:off x="2397190" y="5163121"/>
            <a:ext cx="492331" cy="191668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bF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CBCDAF1F-4254-4C08-9C64-0A9CAC3AACA5}"/>
              </a:ext>
            </a:extLst>
          </p:cNvPr>
          <p:cNvSpPr/>
          <p:nvPr/>
        </p:nvSpPr>
        <p:spPr>
          <a:xfrm rot="1538806">
            <a:off x="8978171" y="4850167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847E1C6D-E9A2-5FC0-87AD-0092D9816F1E}"/>
              </a:ext>
            </a:extLst>
          </p:cNvPr>
          <p:cNvSpPr/>
          <p:nvPr/>
        </p:nvSpPr>
        <p:spPr>
          <a:xfrm rot="20826853">
            <a:off x="3346406" y="4200727"/>
            <a:ext cx="317586" cy="33411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 </a:t>
            </a:r>
          </a:p>
        </p:txBody>
      </p:sp>
      <p:sp>
        <p:nvSpPr>
          <p:cNvPr id="29" name="Arrow: Left 28">
            <a:extLst>
              <a:ext uri="{FF2B5EF4-FFF2-40B4-BE49-F238E27FC236}">
                <a16:creationId xmlns:a16="http://schemas.microsoft.com/office/drawing/2014/main" id="{2439C5FE-AAB9-12C5-4BEA-0BF7051FA394}"/>
              </a:ext>
            </a:extLst>
          </p:cNvPr>
          <p:cNvSpPr/>
          <p:nvPr/>
        </p:nvSpPr>
        <p:spPr>
          <a:xfrm>
            <a:off x="4454119" y="4462194"/>
            <a:ext cx="575080" cy="192696"/>
          </a:xfrm>
          <a:prstGeom prst="lef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PM </a:t>
            </a:r>
          </a:p>
        </p:txBody>
      </p:sp>
      <p:sp>
        <p:nvSpPr>
          <p:cNvPr id="30" name="Arrow: Left 29">
            <a:extLst>
              <a:ext uri="{FF2B5EF4-FFF2-40B4-BE49-F238E27FC236}">
                <a16:creationId xmlns:a16="http://schemas.microsoft.com/office/drawing/2014/main" id="{B9040ED9-5114-129C-1127-7A22BCF6B17B}"/>
              </a:ext>
            </a:extLst>
          </p:cNvPr>
          <p:cNvSpPr/>
          <p:nvPr/>
        </p:nvSpPr>
        <p:spPr>
          <a:xfrm>
            <a:off x="1659038" y="5577632"/>
            <a:ext cx="575080" cy="192696"/>
          </a:xfrm>
          <a:prstGeom prst="lef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PM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4EF7E9C-A362-8259-5364-FFD61EECF156}"/>
              </a:ext>
            </a:extLst>
          </p:cNvPr>
          <p:cNvSpPr/>
          <p:nvPr/>
        </p:nvSpPr>
        <p:spPr>
          <a:xfrm>
            <a:off x="4620638" y="3714557"/>
            <a:ext cx="214008" cy="17999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8E95046-A695-E330-D539-D207D94A6863}"/>
              </a:ext>
            </a:extLst>
          </p:cNvPr>
          <p:cNvSpPr/>
          <p:nvPr/>
        </p:nvSpPr>
        <p:spPr>
          <a:xfrm>
            <a:off x="820332" y="2930384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FADCB80-73C5-EE0E-B44C-74839031C43A}"/>
              </a:ext>
            </a:extLst>
          </p:cNvPr>
          <p:cNvSpPr/>
          <p:nvPr/>
        </p:nvSpPr>
        <p:spPr>
          <a:xfrm>
            <a:off x="6168923" y="5966067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94BE160-A2BE-4361-3703-4501719302AB}"/>
              </a:ext>
            </a:extLst>
          </p:cNvPr>
          <p:cNvSpPr/>
          <p:nvPr/>
        </p:nvSpPr>
        <p:spPr>
          <a:xfrm>
            <a:off x="856862" y="5966067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B8D8852-ECE3-2CEF-1897-330D1FF79983}"/>
              </a:ext>
            </a:extLst>
          </p:cNvPr>
          <p:cNvSpPr/>
          <p:nvPr/>
        </p:nvSpPr>
        <p:spPr>
          <a:xfrm>
            <a:off x="6153538" y="2930384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156285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EC8CE1-FA31-BE1B-33C5-556F7FDD0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57" y="0"/>
            <a:ext cx="119726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25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1F41BEC-2E15-C0DA-1B34-2E85B776328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994" y="2890044"/>
            <a:ext cx="5181600" cy="2914650"/>
          </a:xfr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E9D49B2A-D13C-4474-A1A1-7E63748C16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147"/>
            <a:ext cx="5157787" cy="2902444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0C84392-BA2B-6ADC-0B1A-1C9E442B7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intact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21C11F-AA64-A39F-A954-8E3713CAFA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4x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325629C-97C2-27D4-F044-3D182C4055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10x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5DD648-CF3A-2C72-D68E-400ED187859C}"/>
              </a:ext>
            </a:extLst>
          </p:cNvPr>
          <p:cNvSpPr/>
          <p:nvPr/>
        </p:nvSpPr>
        <p:spPr>
          <a:xfrm>
            <a:off x="870389" y="5535038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8628B4-AB15-18ED-F5DA-514CFC410537}"/>
              </a:ext>
            </a:extLst>
          </p:cNvPr>
          <p:cNvSpPr/>
          <p:nvPr/>
        </p:nvSpPr>
        <p:spPr>
          <a:xfrm>
            <a:off x="6194427" y="5535038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340843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114E0-CB94-5EE7-E176-F1D5B0320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 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C2976-7B91-76E6-A7F2-AA48EE02C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16600" dirty="0">
                <a:solidFill>
                  <a:srgbClr val="FF0000"/>
                </a:solidFill>
              </a:rPr>
              <a:t>Cardiac fibers characteristics</a:t>
            </a:r>
          </a:p>
          <a:p>
            <a:pPr marL="0" indent="0">
              <a:buNone/>
            </a:pPr>
            <a:r>
              <a:rPr lang="en-US" sz="16600" dirty="0">
                <a:solidFill>
                  <a:srgbClr val="FF0000"/>
                </a:solidFill>
              </a:rPr>
              <a:t>	striation</a:t>
            </a:r>
          </a:p>
          <a:p>
            <a:pPr marL="0" indent="0">
              <a:buNone/>
            </a:pPr>
            <a:r>
              <a:rPr lang="en-US" sz="16600" dirty="0">
                <a:solidFill>
                  <a:srgbClr val="FF0000"/>
                </a:solidFill>
              </a:rPr>
              <a:t>	nucleus location</a:t>
            </a:r>
          </a:p>
          <a:p>
            <a:pPr marL="0" indent="0">
              <a:buNone/>
            </a:pPr>
            <a:r>
              <a:rPr lang="en-US" sz="16600" dirty="0">
                <a:solidFill>
                  <a:srgbClr val="FF0000"/>
                </a:solidFill>
              </a:rPr>
              <a:t>	pyknosis</a:t>
            </a:r>
          </a:p>
        </p:txBody>
      </p:sp>
    </p:spTree>
    <p:extLst>
      <p:ext uri="{BB962C8B-B14F-4D97-AF65-F5344CB8AC3E}">
        <p14:creationId xmlns:p14="http://schemas.microsoft.com/office/powerpoint/2010/main" val="3228577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14957-3960-8488-A189-BC9D5E723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intact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E7F577-4CC2-CC09-DB2C-9E5827853E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C5CCE1-13CC-8B19-EED8-435220875A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dirty="0" err="1"/>
              <a:t>vitc</a:t>
            </a:r>
            <a:endParaRPr lang="en-US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BC3221E4-112D-78C6-1F81-EE350EE5281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147"/>
            <a:ext cx="5157787" cy="2902444"/>
          </a:xfrm>
        </p:spPr>
      </p:pic>
      <p:pic>
        <p:nvPicPr>
          <p:cNvPr id="16" name="Content Placeholder 14">
            <a:extLst>
              <a:ext uri="{FF2B5EF4-FFF2-40B4-BE49-F238E27FC236}">
                <a16:creationId xmlns:a16="http://schemas.microsoft.com/office/drawing/2014/main" id="{BC899575-2762-AA16-1AB4-075189FD6A2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519" y="2894806"/>
            <a:ext cx="5162550" cy="2905125"/>
          </a:xfr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7F24E84-CCEC-AE64-17F2-8CCC13FDE0AA}"/>
              </a:ext>
            </a:extLst>
          </p:cNvPr>
          <p:cNvSpPr/>
          <p:nvPr/>
        </p:nvSpPr>
        <p:spPr>
          <a:xfrm>
            <a:off x="846931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9EFE1B-0BE7-ECFB-DF39-75ED5E807157}"/>
              </a:ext>
            </a:extLst>
          </p:cNvPr>
          <p:cNvSpPr/>
          <p:nvPr/>
        </p:nvSpPr>
        <p:spPr>
          <a:xfrm>
            <a:off x="6194427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3CBC8C75-D843-E1C9-AB30-A163849386FA}"/>
              </a:ext>
            </a:extLst>
          </p:cNvPr>
          <p:cNvSpPr/>
          <p:nvPr/>
        </p:nvSpPr>
        <p:spPr>
          <a:xfrm rot="20826853">
            <a:off x="2362439" y="5009781"/>
            <a:ext cx="317586" cy="33411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 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18D9208E-2D4E-1E53-B5A4-88FACA7004B0}"/>
              </a:ext>
            </a:extLst>
          </p:cNvPr>
          <p:cNvSpPr/>
          <p:nvPr/>
        </p:nvSpPr>
        <p:spPr>
          <a:xfrm>
            <a:off x="2782111" y="3704381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88815D0-2B06-829B-C579-3FFABE91C1A1}"/>
              </a:ext>
            </a:extLst>
          </p:cNvPr>
          <p:cNvSpPr/>
          <p:nvPr/>
        </p:nvSpPr>
        <p:spPr>
          <a:xfrm>
            <a:off x="3112851" y="3429000"/>
            <a:ext cx="554477" cy="899809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E2EE312C-C61B-6C1F-7AAE-84CEC9E6BC58}"/>
              </a:ext>
            </a:extLst>
          </p:cNvPr>
          <p:cNvSpPr/>
          <p:nvPr/>
        </p:nvSpPr>
        <p:spPr>
          <a:xfrm rot="20826853">
            <a:off x="6298281" y="4777189"/>
            <a:ext cx="317586" cy="33411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 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38DC37D4-0EA9-E6B0-56DA-354D9FBB834B}"/>
              </a:ext>
            </a:extLst>
          </p:cNvPr>
          <p:cNvSpPr/>
          <p:nvPr/>
        </p:nvSpPr>
        <p:spPr>
          <a:xfrm>
            <a:off x="9484468" y="4808461"/>
            <a:ext cx="259405" cy="334045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51F4463-9BA5-BE03-2DDD-437B1D7E1CE9}"/>
              </a:ext>
            </a:extLst>
          </p:cNvPr>
          <p:cNvSpPr/>
          <p:nvPr/>
        </p:nvSpPr>
        <p:spPr>
          <a:xfrm>
            <a:off x="9743873" y="4475290"/>
            <a:ext cx="849548" cy="899809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0677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D7E9F-83C1-622C-28F0-4E6C8C1D1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8B1AD1-AA96-693A-129A-9FFF716E14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US" dirty="0"/>
              <a:t>TCA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4F87469-A944-25AE-CD40-12AE117DBB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147"/>
            <a:ext cx="5157787" cy="2902444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C375BE-3F59-6486-E9DE-88D9D1D09C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US" dirty="0" err="1"/>
              <a:t>TCA+vitC</a:t>
            </a:r>
            <a:endParaRPr lang="en-US" dirty="0"/>
          </a:p>
        </p:txBody>
      </p:sp>
      <p:pic>
        <p:nvPicPr>
          <p:cNvPr id="12" name="Content Placeholder 9">
            <a:extLst>
              <a:ext uri="{FF2B5EF4-FFF2-40B4-BE49-F238E27FC236}">
                <a16:creationId xmlns:a16="http://schemas.microsoft.com/office/drawing/2014/main" id="{64685994-9A5D-AB51-5706-BCF1D754860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519" y="2894806"/>
            <a:ext cx="5162550" cy="2905125"/>
          </a:xfr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659E5D0-6AE9-C9C4-0A59-EA69704BA755}"/>
              </a:ext>
            </a:extLst>
          </p:cNvPr>
          <p:cNvSpPr/>
          <p:nvPr/>
        </p:nvSpPr>
        <p:spPr>
          <a:xfrm>
            <a:off x="846931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D7AC11-60C6-9C77-1B69-492CDEB4C868}"/>
              </a:ext>
            </a:extLst>
          </p:cNvPr>
          <p:cNvSpPr/>
          <p:nvPr/>
        </p:nvSpPr>
        <p:spPr>
          <a:xfrm>
            <a:off x="6202599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922A24-0695-6CE3-756B-754724D725CF}"/>
              </a:ext>
            </a:extLst>
          </p:cNvPr>
          <p:cNvSpPr txBox="1"/>
          <p:nvPr/>
        </p:nvSpPr>
        <p:spPr>
          <a:xfrm>
            <a:off x="3730557" y="4387334"/>
            <a:ext cx="243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*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5F1483-FF6A-44CD-462D-7FFBDA41B7F1}"/>
              </a:ext>
            </a:extLst>
          </p:cNvPr>
          <p:cNvSpPr txBox="1"/>
          <p:nvPr/>
        </p:nvSpPr>
        <p:spPr>
          <a:xfrm>
            <a:off x="4768174" y="3821113"/>
            <a:ext cx="243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*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89C33B-3194-882A-4EB0-2590AC3CE027}"/>
              </a:ext>
            </a:extLst>
          </p:cNvPr>
          <p:cNvSpPr txBox="1"/>
          <p:nvPr/>
        </p:nvSpPr>
        <p:spPr>
          <a:xfrm>
            <a:off x="5111885" y="5048815"/>
            <a:ext cx="243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*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75C492B4-9FAB-2144-327D-E85C5DC201FE}"/>
              </a:ext>
            </a:extLst>
          </p:cNvPr>
          <p:cNvSpPr/>
          <p:nvPr/>
        </p:nvSpPr>
        <p:spPr>
          <a:xfrm>
            <a:off x="1194551" y="4283523"/>
            <a:ext cx="327768" cy="23011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60A2CD99-F3D0-009D-D11C-698ACF4C1B12}"/>
              </a:ext>
            </a:extLst>
          </p:cNvPr>
          <p:cNvSpPr/>
          <p:nvPr/>
        </p:nvSpPr>
        <p:spPr>
          <a:xfrm rot="21414077">
            <a:off x="1985538" y="3947918"/>
            <a:ext cx="492331" cy="260188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pN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876A8D95-2A43-0DA3-83DD-CF15506AC097}"/>
              </a:ext>
            </a:extLst>
          </p:cNvPr>
          <p:cNvSpPr/>
          <p:nvPr/>
        </p:nvSpPr>
        <p:spPr>
          <a:xfrm>
            <a:off x="7076542" y="4781514"/>
            <a:ext cx="327768" cy="23011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83159667-6DDF-40A0-682F-9059DB794D93}"/>
              </a:ext>
            </a:extLst>
          </p:cNvPr>
          <p:cNvSpPr/>
          <p:nvPr/>
        </p:nvSpPr>
        <p:spPr>
          <a:xfrm rot="20826853">
            <a:off x="8704437" y="5018350"/>
            <a:ext cx="317586" cy="31697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667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4">
            <a:extLst>
              <a:ext uri="{FF2B5EF4-FFF2-40B4-BE49-F238E27FC236}">
                <a16:creationId xmlns:a16="http://schemas.microsoft.com/office/drawing/2014/main" id="{EFDB5AFE-EBE3-C748-211D-DA8AA0F0E2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71" y="425321"/>
            <a:ext cx="5157787" cy="2902444"/>
          </a:xfrm>
          <a:prstGeom prst="rect">
            <a:avLst/>
          </a:prstGeom>
        </p:spPr>
      </p:pic>
      <p:pic>
        <p:nvPicPr>
          <p:cNvPr id="5" name="Content Placeholder 14">
            <a:extLst>
              <a:ext uri="{FF2B5EF4-FFF2-40B4-BE49-F238E27FC236}">
                <a16:creationId xmlns:a16="http://schemas.microsoft.com/office/drawing/2014/main" id="{787A7C5D-E80D-C119-9FB2-7A182E77D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702" y="423980"/>
            <a:ext cx="5162550" cy="29051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9EF0E3-E220-B856-17D8-F00E415B0AC1}"/>
              </a:ext>
            </a:extLst>
          </p:cNvPr>
          <p:cNvSpPr/>
          <p:nvPr/>
        </p:nvSpPr>
        <p:spPr>
          <a:xfrm>
            <a:off x="876114" y="3064807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62A5B0-4B0A-25D8-9DEE-C22D1FF593D6}"/>
              </a:ext>
            </a:extLst>
          </p:cNvPr>
          <p:cNvSpPr/>
          <p:nvPr/>
        </p:nvSpPr>
        <p:spPr>
          <a:xfrm>
            <a:off x="6223610" y="3064807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E01617C0-F2AE-1B72-11C1-34AD18AD0310}"/>
              </a:ext>
            </a:extLst>
          </p:cNvPr>
          <p:cNvSpPr/>
          <p:nvPr/>
        </p:nvSpPr>
        <p:spPr>
          <a:xfrm rot="20826853">
            <a:off x="2391622" y="2538955"/>
            <a:ext cx="317586" cy="33411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 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F032DDF9-ABAD-301C-5802-7C6A77283723}"/>
              </a:ext>
            </a:extLst>
          </p:cNvPr>
          <p:cNvSpPr/>
          <p:nvPr/>
        </p:nvSpPr>
        <p:spPr>
          <a:xfrm>
            <a:off x="2811294" y="1233555"/>
            <a:ext cx="330740" cy="23346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BDF677D-5A61-46D7-2304-F2BD75B71B6E}"/>
              </a:ext>
            </a:extLst>
          </p:cNvPr>
          <p:cNvSpPr/>
          <p:nvPr/>
        </p:nvSpPr>
        <p:spPr>
          <a:xfrm>
            <a:off x="3142034" y="958174"/>
            <a:ext cx="554477" cy="899809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CC009D8E-C433-4AAE-EFA9-1AD70B69E283}"/>
              </a:ext>
            </a:extLst>
          </p:cNvPr>
          <p:cNvSpPr/>
          <p:nvPr/>
        </p:nvSpPr>
        <p:spPr>
          <a:xfrm rot="20826853">
            <a:off x="6327464" y="2306363"/>
            <a:ext cx="317586" cy="33411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 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1D817A5B-F38C-67CC-807E-64547B9DC66C}"/>
              </a:ext>
            </a:extLst>
          </p:cNvPr>
          <p:cNvSpPr/>
          <p:nvPr/>
        </p:nvSpPr>
        <p:spPr>
          <a:xfrm>
            <a:off x="9513651" y="2337635"/>
            <a:ext cx="259405" cy="334045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457E548-710E-42E0-1ACF-52A482971A97}"/>
              </a:ext>
            </a:extLst>
          </p:cNvPr>
          <p:cNvSpPr/>
          <p:nvPr/>
        </p:nvSpPr>
        <p:spPr>
          <a:xfrm>
            <a:off x="9773056" y="2004464"/>
            <a:ext cx="849548" cy="899809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id="{2D92400E-CA39-192B-B283-6A91DBE257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14" y="3528896"/>
            <a:ext cx="5157787" cy="2902444"/>
          </a:xfrm>
          <a:prstGeom prst="rect">
            <a:avLst/>
          </a:prstGeom>
        </p:spPr>
      </p:pic>
      <p:pic>
        <p:nvPicPr>
          <p:cNvPr id="15" name="Content Placeholder 9">
            <a:extLst>
              <a:ext uri="{FF2B5EF4-FFF2-40B4-BE49-F238E27FC236}">
                <a16:creationId xmlns:a16="http://schemas.microsoft.com/office/drawing/2014/main" id="{23F59F12-BFDC-ECA7-299E-47938B5E32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845" y="3527555"/>
            <a:ext cx="5162550" cy="290512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2FD2203-A510-F5EF-2F5E-069EEF8803BB}"/>
              </a:ext>
            </a:extLst>
          </p:cNvPr>
          <p:cNvSpPr/>
          <p:nvPr/>
        </p:nvSpPr>
        <p:spPr>
          <a:xfrm>
            <a:off x="883257" y="6168382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CF36C70-DCE8-1925-BCD0-49D99D502060}"/>
              </a:ext>
            </a:extLst>
          </p:cNvPr>
          <p:cNvSpPr/>
          <p:nvPr/>
        </p:nvSpPr>
        <p:spPr>
          <a:xfrm>
            <a:off x="6238925" y="6168382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DB1A56E-00A5-CE42-CDF9-88D337C21E7F}"/>
              </a:ext>
            </a:extLst>
          </p:cNvPr>
          <p:cNvSpPr txBox="1"/>
          <p:nvPr/>
        </p:nvSpPr>
        <p:spPr>
          <a:xfrm>
            <a:off x="3766883" y="5020083"/>
            <a:ext cx="243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*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F13AFD-2E63-975F-2E91-9159CC921B0C}"/>
              </a:ext>
            </a:extLst>
          </p:cNvPr>
          <p:cNvSpPr txBox="1"/>
          <p:nvPr/>
        </p:nvSpPr>
        <p:spPr>
          <a:xfrm>
            <a:off x="4804500" y="4453862"/>
            <a:ext cx="243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*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67A8B5-5F7D-FA82-72CF-66E089A560BF}"/>
              </a:ext>
            </a:extLst>
          </p:cNvPr>
          <p:cNvSpPr txBox="1"/>
          <p:nvPr/>
        </p:nvSpPr>
        <p:spPr>
          <a:xfrm>
            <a:off x="5148211" y="5681564"/>
            <a:ext cx="243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*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A48D3F1F-32A8-BC5C-7B11-291627A9B946}"/>
              </a:ext>
            </a:extLst>
          </p:cNvPr>
          <p:cNvSpPr/>
          <p:nvPr/>
        </p:nvSpPr>
        <p:spPr>
          <a:xfrm>
            <a:off x="1230877" y="4916272"/>
            <a:ext cx="327768" cy="23011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473789A8-1486-2E13-F35C-2DE8DEB74CC5}"/>
              </a:ext>
            </a:extLst>
          </p:cNvPr>
          <p:cNvSpPr/>
          <p:nvPr/>
        </p:nvSpPr>
        <p:spPr>
          <a:xfrm rot="21414077">
            <a:off x="2021864" y="4580667"/>
            <a:ext cx="492331" cy="260188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pN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D271B0A2-339F-CAC5-333C-D5F7C6F6B671}"/>
              </a:ext>
            </a:extLst>
          </p:cNvPr>
          <p:cNvSpPr/>
          <p:nvPr/>
        </p:nvSpPr>
        <p:spPr>
          <a:xfrm>
            <a:off x="7112868" y="5414263"/>
            <a:ext cx="327768" cy="23011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E0AE06F0-D69A-13F7-4C23-B75042F91BB3}"/>
              </a:ext>
            </a:extLst>
          </p:cNvPr>
          <p:cNvSpPr/>
          <p:nvPr/>
        </p:nvSpPr>
        <p:spPr>
          <a:xfrm rot="20826853">
            <a:off x="8740763" y="5651099"/>
            <a:ext cx="317586" cy="31697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64118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B69AC-605F-9103-56BB-BB383D339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A91B5B-1E97-E963-57D9-BE92E9B281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6DE0B3-D1AC-C58F-DAEB-2E7B9EEE396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9C24CB-F345-56EE-B55F-9B3419F3B4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57E0D1-2E2E-6361-2FA0-371D23D2D23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C693E1-55DC-204F-7116-34E881CAD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85" y="0"/>
            <a:ext cx="118748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940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FA981A-3741-102F-037B-837056832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dirty="0"/>
              <a:t>Hyalinization 40x</a:t>
            </a:r>
          </a:p>
          <a:p>
            <a:endParaRPr lang="en-US" dirty="0"/>
          </a:p>
        </p:txBody>
      </p:sp>
      <p:pic>
        <p:nvPicPr>
          <p:cNvPr id="12" name="Content Placeholder 7">
            <a:extLst>
              <a:ext uri="{FF2B5EF4-FFF2-40B4-BE49-F238E27FC236}">
                <a16:creationId xmlns:a16="http://schemas.microsoft.com/office/drawing/2014/main" id="{7A9E2FD0-F494-87CA-63EE-DBAAD97D2A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425" y="2896741"/>
            <a:ext cx="5157787" cy="29012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401E6AB-15AF-20D2-5CE4-B965D83B6E09}"/>
              </a:ext>
            </a:extLst>
          </p:cNvPr>
          <p:cNvSpPr txBox="1"/>
          <p:nvPr/>
        </p:nvSpPr>
        <p:spPr>
          <a:xfrm>
            <a:off x="9094922" y="4435076"/>
            <a:ext cx="184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58823A-C6A4-94FC-7B47-E2563DF7DD7C}"/>
              </a:ext>
            </a:extLst>
          </p:cNvPr>
          <p:cNvSpPr txBox="1"/>
          <p:nvPr/>
        </p:nvSpPr>
        <p:spPr>
          <a:xfrm>
            <a:off x="10087143" y="3821113"/>
            <a:ext cx="184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5BBA23-C333-A382-436D-08355B3308AB}"/>
              </a:ext>
            </a:extLst>
          </p:cNvPr>
          <p:cNvSpPr txBox="1"/>
          <p:nvPr/>
        </p:nvSpPr>
        <p:spPr>
          <a:xfrm>
            <a:off x="10505433" y="5096557"/>
            <a:ext cx="184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E9E90B57-61BE-0374-00B6-0A6D93450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7965" y="283002"/>
            <a:ext cx="2091414" cy="1325563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TCA</a:t>
            </a:r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03E810-2F0E-A5A7-53BE-EDFF927CD72F}"/>
              </a:ext>
            </a:extLst>
          </p:cNvPr>
          <p:cNvSpPr txBox="1">
            <a:spLocks/>
          </p:cNvSpPr>
          <p:nvPr/>
        </p:nvSpPr>
        <p:spPr>
          <a:xfrm>
            <a:off x="685785" y="1681163"/>
            <a:ext cx="5183188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Pigmentation</a:t>
            </a:r>
          </a:p>
          <a:p>
            <a:r>
              <a:rPr lang="en-US" dirty="0"/>
              <a:t>Irregular shape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FC2AD60A-90DC-027A-0621-8CAD1630F78C}"/>
              </a:ext>
            </a:extLst>
          </p:cNvPr>
          <p:cNvSpPr txBox="1">
            <a:spLocks/>
          </p:cNvSpPr>
          <p:nvPr/>
        </p:nvSpPr>
        <p:spPr>
          <a:xfrm>
            <a:off x="3277379" y="532729"/>
            <a:ext cx="1906522" cy="197234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Pycnotic nuclei</a:t>
            </a:r>
          </a:p>
          <a:p>
            <a:r>
              <a:rPr lang="en-US" sz="1600"/>
              <a:t>Separation</a:t>
            </a:r>
          </a:p>
          <a:p>
            <a:r>
              <a:rPr lang="en-US" sz="1600"/>
              <a:t>Irregular shape</a:t>
            </a:r>
          </a:p>
          <a:p>
            <a:r>
              <a:rPr lang="en-US" sz="1600"/>
              <a:t>Broken fiber</a:t>
            </a:r>
          </a:p>
          <a:p>
            <a:r>
              <a:rPr lang="en-US" sz="1600"/>
              <a:t>Eccentric nuclei</a:t>
            </a:r>
          </a:p>
          <a:p>
            <a:r>
              <a:rPr lang="en-US" sz="1600"/>
              <a:t>Irregular shape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099287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114E0-CB94-5EE7-E176-F1D5B0320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C2976-7B91-76E6-A7F2-AA48EE02C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600" dirty="0">
                <a:solidFill>
                  <a:srgbClr val="FF0000"/>
                </a:solidFill>
              </a:rPr>
              <a:t>Cardiac fibrosis</a:t>
            </a:r>
          </a:p>
        </p:txBody>
      </p:sp>
    </p:spTree>
    <p:extLst>
      <p:ext uri="{BB962C8B-B14F-4D97-AF65-F5344CB8AC3E}">
        <p14:creationId xmlns:p14="http://schemas.microsoft.com/office/powerpoint/2010/main" val="36680842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8BF69-DB78-2825-8F71-4E6C583287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4x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ACE760-7044-DDDC-BB70-7CB3729A0C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10x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0B03DEE-4FF1-CAC3-C3D2-7C90C6948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sz="9600" dirty="0">
                <a:solidFill>
                  <a:schemeClr val="accent1"/>
                </a:solidFill>
              </a:rPr>
              <a:t>intact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62709211-49DC-7492-0919-F30B5D40B5F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147"/>
            <a:ext cx="5157787" cy="2902444"/>
          </a:xfr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0349A388-18CC-E7C0-4B0F-848009919108}"/>
              </a:ext>
            </a:extLst>
          </p:cNvPr>
          <p:cNvSpPr/>
          <p:nvPr/>
        </p:nvSpPr>
        <p:spPr>
          <a:xfrm>
            <a:off x="846931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62E31C3-1F32-D322-A0F5-353477160245}"/>
              </a:ext>
            </a:extLst>
          </p:cNvPr>
          <p:cNvSpPr/>
          <p:nvPr/>
        </p:nvSpPr>
        <p:spPr>
          <a:xfrm>
            <a:off x="6202599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</a:t>
            </a:r>
          </a:p>
        </p:txBody>
      </p:sp>
      <p:pic>
        <p:nvPicPr>
          <p:cNvPr id="28" name="Content Placeholder 27">
            <a:extLst>
              <a:ext uri="{FF2B5EF4-FFF2-40B4-BE49-F238E27FC236}">
                <a16:creationId xmlns:a16="http://schemas.microsoft.com/office/drawing/2014/main" id="{F98FB02E-1577-73AE-481D-A91B4057F89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994" y="2890044"/>
            <a:ext cx="5181600" cy="2914650"/>
          </a:xfrm>
        </p:spPr>
      </p:pic>
    </p:spTree>
    <p:extLst>
      <p:ext uri="{BB962C8B-B14F-4D97-AF65-F5344CB8AC3E}">
        <p14:creationId xmlns:p14="http://schemas.microsoft.com/office/powerpoint/2010/main" val="35605651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4E36CA-F178-40A8-AA2A-98B865445B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40X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65AA35-370F-A147-AC7A-9C17840E62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40X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5EA9DAC-0B43-45AC-C6BD-8F777F6F2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intact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F156C06-928C-2B05-0CBB-79C7F833DA0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147"/>
            <a:ext cx="5157787" cy="2902444"/>
          </a:xfrm>
        </p:spPr>
      </p:pic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AB285B4-FB9A-9598-CD5F-210EFF2543D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994" y="2890044"/>
            <a:ext cx="5181600" cy="2914650"/>
          </a:xfr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40938B8-AC9B-F981-7E6C-2A5D61D325F6}"/>
              </a:ext>
            </a:extLst>
          </p:cNvPr>
          <p:cNvSpPr/>
          <p:nvPr/>
        </p:nvSpPr>
        <p:spPr>
          <a:xfrm>
            <a:off x="846931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0B7EB2-1846-2CBB-E616-8DFD6FD28E07}"/>
              </a:ext>
            </a:extLst>
          </p:cNvPr>
          <p:cNvSpPr/>
          <p:nvPr/>
        </p:nvSpPr>
        <p:spPr>
          <a:xfrm>
            <a:off x="6202599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36715551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62D45A-54F3-86D3-8ED1-6DD6BE52967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Vit c</a:t>
            </a:r>
            <a:br>
              <a:rPr lang="en-US" sz="4400" dirty="0">
                <a:solidFill>
                  <a:schemeClr val="accent1"/>
                </a:solidFill>
              </a:rPr>
            </a:br>
            <a:r>
              <a:rPr lang="en-US" sz="4400" dirty="0">
                <a:solidFill>
                  <a:schemeClr val="accent1"/>
                </a:solidFill>
              </a:rPr>
              <a:t>TRICROME 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23DF4-3725-3F98-6896-BA5D66E054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E134A0-6424-CF0A-EEC9-5478CFCDD5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10X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BD6FE6C9-44FA-63B0-D28E-BB6D347CBF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147"/>
            <a:ext cx="5157787" cy="2902444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5B79D16-9A34-E5F1-375E-49FAF2617DCF}"/>
              </a:ext>
            </a:extLst>
          </p:cNvPr>
          <p:cNvSpPr/>
          <p:nvPr/>
        </p:nvSpPr>
        <p:spPr>
          <a:xfrm>
            <a:off x="846931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9466710-7394-0236-8423-72C863FCFBC6}"/>
              </a:ext>
            </a:extLst>
          </p:cNvPr>
          <p:cNvSpPr/>
          <p:nvPr/>
        </p:nvSpPr>
        <p:spPr>
          <a:xfrm>
            <a:off x="6194427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pic>
        <p:nvPicPr>
          <p:cNvPr id="24" name="Content Placeholder 23">
            <a:extLst>
              <a:ext uri="{FF2B5EF4-FFF2-40B4-BE49-F238E27FC236}">
                <a16:creationId xmlns:a16="http://schemas.microsoft.com/office/drawing/2014/main" id="{0272CB30-7668-B0AF-7543-50250BF33E6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994" y="2890044"/>
            <a:ext cx="5181600" cy="2914650"/>
          </a:xfrm>
        </p:spPr>
      </p:pic>
    </p:spTree>
    <p:extLst>
      <p:ext uri="{BB962C8B-B14F-4D97-AF65-F5344CB8AC3E}">
        <p14:creationId xmlns:p14="http://schemas.microsoft.com/office/powerpoint/2010/main" val="531274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EED4A6EE-2AC5-EEBF-A4A6-BFADC318D4E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994" y="2890044"/>
            <a:ext cx="5181600" cy="2914650"/>
          </a:xfr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E9B47B71-9159-7F38-2614-6B37F7B8BA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147"/>
            <a:ext cx="5157787" cy="2902444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06AAC34-DE30-7636-1550-5A905369F4D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n-US" sz="9600" dirty="0">
                <a:solidFill>
                  <a:schemeClr val="accent1"/>
                </a:solidFill>
              </a:rPr>
              <a:t>Vit c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17100E-CD9F-9775-8080-D477F72BEC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4x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084EDEC-4F98-7B61-8914-16E1C4FC68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10x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067558-A454-FCC0-8F7F-621B649E2DFF}"/>
              </a:ext>
            </a:extLst>
          </p:cNvPr>
          <p:cNvSpPr/>
          <p:nvPr/>
        </p:nvSpPr>
        <p:spPr>
          <a:xfrm>
            <a:off x="870389" y="5535038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543E2E-27A8-AD4F-271E-3CB10144E53A}"/>
              </a:ext>
            </a:extLst>
          </p:cNvPr>
          <p:cNvSpPr/>
          <p:nvPr/>
        </p:nvSpPr>
        <p:spPr>
          <a:xfrm>
            <a:off x="6172200" y="5535038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8458866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53915-4F55-961A-4983-4649F126925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US" sz="4400" dirty="0" err="1">
                <a:solidFill>
                  <a:schemeClr val="accent1"/>
                </a:solidFill>
              </a:rPr>
              <a:t>vitc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A4DFC8-AE7A-46EB-B3E2-EB6F1EA582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40X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741E05-9394-2FFD-5413-6CC9F557E7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40X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1B98A645-56F1-4BDD-8CAB-DB8368592D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147"/>
            <a:ext cx="5157787" cy="2902444"/>
          </a:xfrm>
        </p:spPr>
      </p:pic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992C6B01-DE92-EE40-BBCA-973F8A5AF3D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994" y="2890044"/>
            <a:ext cx="5181600" cy="2914650"/>
          </a:xfr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37EC33F-FDE6-4180-BE11-E23A492F57CF}"/>
              </a:ext>
            </a:extLst>
          </p:cNvPr>
          <p:cNvSpPr/>
          <p:nvPr/>
        </p:nvSpPr>
        <p:spPr>
          <a:xfrm>
            <a:off x="846931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BBD1A46-38F7-853E-991F-6891D49A63CF}"/>
              </a:ext>
            </a:extLst>
          </p:cNvPr>
          <p:cNvSpPr/>
          <p:nvPr/>
        </p:nvSpPr>
        <p:spPr>
          <a:xfrm>
            <a:off x="6202599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2293190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1D73D6-AA03-C2C1-554A-92CE30CCA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710D91-1BA2-57BF-EF4A-9F7D43CCD3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336992D7-A2BA-3712-AA3D-072CB01A3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397222"/>
            <a:ext cx="10515600" cy="1325563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TCA-tri</a:t>
            </a:r>
            <a:endParaRPr lang="en-US" dirty="0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B2CED761-9381-31A4-2C5F-237EF54472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147"/>
            <a:ext cx="5157787" cy="2902444"/>
          </a:xfr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453CF014-0402-8A13-F9EC-0CAB26441B63}"/>
              </a:ext>
            </a:extLst>
          </p:cNvPr>
          <p:cNvSpPr/>
          <p:nvPr/>
        </p:nvSpPr>
        <p:spPr>
          <a:xfrm>
            <a:off x="846931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7E0133D-91D5-E289-CAA4-57E41ECD0111}"/>
              </a:ext>
            </a:extLst>
          </p:cNvPr>
          <p:cNvSpPr/>
          <p:nvPr/>
        </p:nvSpPr>
        <p:spPr>
          <a:xfrm>
            <a:off x="6202599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</a:t>
            </a:r>
          </a:p>
        </p:txBody>
      </p:sp>
      <p:pic>
        <p:nvPicPr>
          <p:cNvPr id="28" name="Content Placeholder 27">
            <a:extLst>
              <a:ext uri="{FF2B5EF4-FFF2-40B4-BE49-F238E27FC236}">
                <a16:creationId xmlns:a16="http://schemas.microsoft.com/office/drawing/2014/main" id="{B7D11B78-5667-1A56-B46D-A1B1C3A3D15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994" y="2890044"/>
            <a:ext cx="5181600" cy="2914650"/>
          </a:xfrm>
        </p:spPr>
      </p:pic>
    </p:spTree>
    <p:extLst>
      <p:ext uri="{BB962C8B-B14F-4D97-AF65-F5344CB8AC3E}">
        <p14:creationId xmlns:p14="http://schemas.microsoft.com/office/powerpoint/2010/main" val="36962053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16CA3C61-4A51-7460-B104-979FDD26CB3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TCA-tri</a:t>
            </a:r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5C88EDA-6BED-D57B-C79D-1F9F035C8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7479565E-594E-180B-458C-6E3EE182D4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1" name="Content Placeholder 30">
            <a:extLst>
              <a:ext uri="{FF2B5EF4-FFF2-40B4-BE49-F238E27FC236}">
                <a16:creationId xmlns:a16="http://schemas.microsoft.com/office/drawing/2014/main" id="{81A944B2-C459-C3DF-FC29-9E895CD2187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281" y="2894806"/>
            <a:ext cx="5153025" cy="2905125"/>
          </a:xfrm>
        </p:spPr>
      </p:pic>
      <p:pic>
        <p:nvPicPr>
          <p:cNvPr id="35" name="Content Placeholder 34">
            <a:extLst>
              <a:ext uri="{FF2B5EF4-FFF2-40B4-BE49-F238E27FC236}">
                <a16:creationId xmlns:a16="http://schemas.microsoft.com/office/drawing/2014/main" id="{F0A28AE1-5481-E35F-53F8-D82840195F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741"/>
            <a:ext cx="5157787" cy="2901255"/>
          </a:xfr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4D69414E-8CF9-664B-DE31-C9B84EAF277E}"/>
              </a:ext>
            </a:extLst>
          </p:cNvPr>
          <p:cNvSpPr/>
          <p:nvPr/>
        </p:nvSpPr>
        <p:spPr>
          <a:xfrm>
            <a:off x="846931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681E829-160A-7577-2CC9-3E659669D91B}"/>
              </a:ext>
            </a:extLst>
          </p:cNvPr>
          <p:cNvSpPr/>
          <p:nvPr/>
        </p:nvSpPr>
        <p:spPr>
          <a:xfrm>
            <a:off x="6202599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20542876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8ABD30-C8F9-07B3-936E-31A62DD511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930472F-F852-AE44-5905-56CEF41580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6CC7E611-A527-6912-55BF-0D74BDD1C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en-US" sz="9600" dirty="0" err="1">
                <a:solidFill>
                  <a:srgbClr val="FF0000"/>
                </a:solidFill>
              </a:rPr>
              <a:t>TCA+vitc-tri</a:t>
            </a:r>
            <a:endParaRPr lang="en-US" dirty="0"/>
          </a:p>
        </p:txBody>
      </p:sp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A1C4F633-3383-F0C1-5DC1-23DF0F908D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147"/>
            <a:ext cx="5157787" cy="2902444"/>
          </a:xfr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5E7D3644-8DB6-1DB1-78AD-C687C6BFF03D}"/>
              </a:ext>
            </a:extLst>
          </p:cNvPr>
          <p:cNvSpPr/>
          <p:nvPr/>
        </p:nvSpPr>
        <p:spPr>
          <a:xfrm>
            <a:off x="846931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2F83F1-72A2-1708-9253-6F794BCC7DD3}"/>
              </a:ext>
            </a:extLst>
          </p:cNvPr>
          <p:cNvSpPr/>
          <p:nvPr/>
        </p:nvSpPr>
        <p:spPr>
          <a:xfrm>
            <a:off x="6202599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pic>
        <p:nvPicPr>
          <p:cNvPr id="30" name="Content Placeholder 29">
            <a:extLst>
              <a:ext uri="{FF2B5EF4-FFF2-40B4-BE49-F238E27FC236}">
                <a16:creationId xmlns:a16="http://schemas.microsoft.com/office/drawing/2014/main" id="{9C05BEB0-87C3-4F29-2304-76F250E7A4C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994" y="2890044"/>
            <a:ext cx="5181600" cy="2914650"/>
          </a:xfrm>
        </p:spPr>
      </p:pic>
    </p:spTree>
    <p:extLst>
      <p:ext uri="{BB962C8B-B14F-4D97-AF65-F5344CB8AC3E}">
        <p14:creationId xmlns:p14="http://schemas.microsoft.com/office/powerpoint/2010/main" val="28272003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A9314E-165A-15E5-C6B1-FE91E42116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680E6A-1E04-56AC-9196-96126504E9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16D810-E14F-7F7B-611A-BD4428A27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en-US" sz="9600" dirty="0" err="1">
                <a:solidFill>
                  <a:srgbClr val="FF0000"/>
                </a:solidFill>
              </a:rPr>
              <a:t>TCA+vitc-tri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E00D579-FA42-1970-80D8-5DBDB7EAC8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147"/>
            <a:ext cx="5157787" cy="2902444"/>
          </a:xfr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781F94A6-C491-E9EA-9D91-C4938DFF3B0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994" y="2890044"/>
            <a:ext cx="5181600" cy="2914650"/>
          </a:xfr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F18415A-BE62-6797-7DC8-869DAA6FF12C}"/>
              </a:ext>
            </a:extLst>
          </p:cNvPr>
          <p:cNvSpPr/>
          <p:nvPr/>
        </p:nvSpPr>
        <p:spPr>
          <a:xfrm>
            <a:off x="846931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538D54-95DC-8E80-6DFC-57CDCE850599}"/>
              </a:ext>
            </a:extLst>
          </p:cNvPr>
          <p:cNvSpPr/>
          <p:nvPr/>
        </p:nvSpPr>
        <p:spPr>
          <a:xfrm>
            <a:off x="6202599" y="5535633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41462308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14">
            <a:extLst>
              <a:ext uri="{FF2B5EF4-FFF2-40B4-BE49-F238E27FC236}">
                <a16:creationId xmlns:a16="http://schemas.microsoft.com/office/drawing/2014/main" id="{5B17FC2E-D881-3A43-E762-C4C9D462A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821" y="1785281"/>
            <a:ext cx="2916932" cy="1643719"/>
          </a:xfrm>
          <a:prstGeom prst="rect">
            <a:avLst/>
          </a:prstGeom>
        </p:spPr>
      </p:pic>
      <p:pic>
        <p:nvPicPr>
          <p:cNvPr id="9" name="Content Placeholder 18">
            <a:extLst>
              <a:ext uri="{FF2B5EF4-FFF2-40B4-BE49-F238E27FC236}">
                <a16:creationId xmlns:a16="http://schemas.microsoft.com/office/drawing/2014/main" id="{22CD86BD-7E15-90CA-79AC-E972757F74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666" y="1785281"/>
            <a:ext cx="2948555" cy="1643046"/>
          </a:xfrm>
          <a:prstGeom prst="rect">
            <a:avLst/>
          </a:prstGeom>
        </p:spPr>
      </p:pic>
      <p:pic>
        <p:nvPicPr>
          <p:cNvPr id="10" name="Content Placeholder 27">
            <a:extLst>
              <a:ext uri="{FF2B5EF4-FFF2-40B4-BE49-F238E27FC236}">
                <a16:creationId xmlns:a16="http://schemas.microsoft.com/office/drawing/2014/main" id="{978291B5-DF9F-AB74-9A7E-438E147F01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97" y="145383"/>
            <a:ext cx="2920970" cy="1643046"/>
          </a:xfrm>
          <a:prstGeom prst="rect">
            <a:avLst/>
          </a:prstGeom>
        </p:spPr>
      </p:pic>
      <p:pic>
        <p:nvPicPr>
          <p:cNvPr id="11" name="Content Placeholder 27">
            <a:extLst>
              <a:ext uri="{FF2B5EF4-FFF2-40B4-BE49-F238E27FC236}">
                <a16:creationId xmlns:a16="http://schemas.microsoft.com/office/drawing/2014/main" id="{ECCCFA2B-5846-E43F-95E4-29B9EB9647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83" y="3413483"/>
            <a:ext cx="2920970" cy="1643046"/>
          </a:xfrm>
          <a:prstGeom prst="rect">
            <a:avLst/>
          </a:prstGeom>
        </p:spPr>
      </p:pic>
      <p:pic>
        <p:nvPicPr>
          <p:cNvPr id="12" name="Content Placeholder 29">
            <a:extLst>
              <a:ext uri="{FF2B5EF4-FFF2-40B4-BE49-F238E27FC236}">
                <a16:creationId xmlns:a16="http://schemas.microsoft.com/office/drawing/2014/main" id="{555F235D-9DD0-68F7-2513-045D6B9B5E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83" y="5056529"/>
            <a:ext cx="2920970" cy="1643046"/>
          </a:xfrm>
          <a:prstGeom prst="rect">
            <a:avLst/>
          </a:prstGeom>
        </p:spPr>
      </p:pic>
      <p:pic>
        <p:nvPicPr>
          <p:cNvPr id="13" name="Content Placeholder 8">
            <a:extLst>
              <a:ext uri="{FF2B5EF4-FFF2-40B4-BE49-F238E27FC236}">
                <a16:creationId xmlns:a16="http://schemas.microsoft.com/office/drawing/2014/main" id="{8574BB30-7282-40F2-D738-0A0BC5827D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35" y="164838"/>
            <a:ext cx="2920972" cy="1643720"/>
          </a:xfrm>
          <a:prstGeom prst="rect">
            <a:avLst/>
          </a:prstGeom>
        </p:spPr>
      </p:pic>
      <p:pic>
        <p:nvPicPr>
          <p:cNvPr id="14" name="Content Placeholder 14">
            <a:extLst>
              <a:ext uri="{FF2B5EF4-FFF2-40B4-BE49-F238E27FC236}">
                <a16:creationId xmlns:a16="http://schemas.microsoft.com/office/drawing/2014/main" id="{73003525-6F8B-18ED-104B-C1DAC89B95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874" y="145383"/>
            <a:ext cx="2948556" cy="1658563"/>
          </a:xfrm>
          <a:prstGeom prst="rect">
            <a:avLst/>
          </a:prstGeom>
        </p:spPr>
      </p:pic>
      <p:pic>
        <p:nvPicPr>
          <p:cNvPr id="15" name="Content Placeholder 23">
            <a:extLst>
              <a:ext uri="{FF2B5EF4-FFF2-40B4-BE49-F238E27FC236}">
                <a16:creationId xmlns:a16="http://schemas.microsoft.com/office/drawing/2014/main" id="{4A015B16-5FDC-268C-48C2-273D711300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83" y="1796861"/>
            <a:ext cx="2920970" cy="1643046"/>
          </a:xfrm>
          <a:prstGeom prst="rect">
            <a:avLst/>
          </a:prstGeom>
        </p:spPr>
      </p:pic>
      <p:pic>
        <p:nvPicPr>
          <p:cNvPr id="16" name="Content Placeholder 30">
            <a:extLst>
              <a:ext uri="{FF2B5EF4-FFF2-40B4-BE49-F238E27FC236}">
                <a16:creationId xmlns:a16="http://schemas.microsoft.com/office/drawing/2014/main" id="{A6EE321A-6FFE-DD8D-738D-9E67C99E12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459" y="3443845"/>
            <a:ext cx="2948555" cy="1662310"/>
          </a:xfrm>
          <a:prstGeom prst="rect">
            <a:avLst/>
          </a:prstGeom>
        </p:spPr>
      </p:pic>
      <p:pic>
        <p:nvPicPr>
          <p:cNvPr id="17" name="Content Placeholder 34">
            <a:extLst>
              <a:ext uri="{FF2B5EF4-FFF2-40B4-BE49-F238E27FC236}">
                <a16:creationId xmlns:a16="http://schemas.microsoft.com/office/drawing/2014/main" id="{43381AE0-800E-CD09-CDD0-C9C281414D1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783" y="3446060"/>
            <a:ext cx="2920970" cy="1660095"/>
          </a:xfrm>
          <a:prstGeom prst="rect">
            <a:avLst/>
          </a:prstGeom>
        </p:spPr>
      </p:pic>
      <p:pic>
        <p:nvPicPr>
          <p:cNvPr id="18" name="Content Placeholder 7">
            <a:extLst>
              <a:ext uri="{FF2B5EF4-FFF2-40B4-BE49-F238E27FC236}">
                <a16:creationId xmlns:a16="http://schemas.microsoft.com/office/drawing/2014/main" id="{70A83FA8-FABA-47A6-F644-6CB83CBE76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487" y="5123215"/>
            <a:ext cx="2941637" cy="1655349"/>
          </a:xfrm>
          <a:prstGeom prst="rect">
            <a:avLst/>
          </a:prstGeom>
        </p:spPr>
      </p:pic>
      <p:pic>
        <p:nvPicPr>
          <p:cNvPr id="19" name="Content Placeholder 13">
            <a:extLst>
              <a:ext uri="{FF2B5EF4-FFF2-40B4-BE49-F238E27FC236}">
                <a16:creationId xmlns:a16="http://schemas.microsoft.com/office/drawing/2014/main" id="{D4599E2F-949D-967C-7DEF-06C33181A04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459" y="5081347"/>
            <a:ext cx="2955218" cy="1662310"/>
          </a:xfrm>
          <a:prstGeom prst="rect">
            <a:avLst/>
          </a:prstGeom>
        </p:spPr>
      </p:pic>
      <p:graphicFrame>
        <p:nvGraphicFramePr>
          <p:cNvPr id="22" name="Table 22">
            <a:extLst>
              <a:ext uri="{FF2B5EF4-FFF2-40B4-BE49-F238E27FC236}">
                <a16:creationId xmlns:a16="http://schemas.microsoft.com/office/drawing/2014/main" id="{BFE84FD3-8229-4C32-A929-580261FCD854}"/>
              </a:ext>
            </a:extLst>
          </p:cNvPr>
          <p:cNvGraphicFramePr>
            <a:graphicFrameLocks noGrp="1"/>
          </p:cNvGraphicFramePr>
          <p:nvPr/>
        </p:nvGraphicFramePr>
        <p:xfrm>
          <a:off x="116732" y="176418"/>
          <a:ext cx="9319098" cy="66021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06366">
                  <a:extLst>
                    <a:ext uri="{9D8B030D-6E8A-4147-A177-3AD203B41FA5}">
                      <a16:colId xmlns:a16="http://schemas.microsoft.com/office/drawing/2014/main" val="404490327"/>
                    </a:ext>
                  </a:extLst>
                </a:gridCol>
                <a:gridCol w="3106366">
                  <a:extLst>
                    <a:ext uri="{9D8B030D-6E8A-4147-A177-3AD203B41FA5}">
                      <a16:colId xmlns:a16="http://schemas.microsoft.com/office/drawing/2014/main" val="3567078081"/>
                    </a:ext>
                  </a:extLst>
                </a:gridCol>
                <a:gridCol w="3106366">
                  <a:extLst>
                    <a:ext uri="{9D8B030D-6E8A-4147-A177-3AD203B41FA5}">
                      <a16:colId xmlns:a16="http://schemas.microsoft.com/office/drawing/2014/main" val="2725604262"/>
                    </a:ext>
                  </a:extLst>
                </a:gridCol>
              </a:tblGrid>
              <a:tr h="16505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018519"/>
                  </a:ext>
                </a:extLst>
              </a:tr>
              <a:tr h="16505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7546628"/>
                  </a:ext>
                </a:extLst>
              </a:tr>
              <a:tr h="16505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5597720"/>
                  </a:ext>
                </a:extLst>
              </a:tr>
              <a:tr h="16505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53529920"/>
                  </a:ext>
                </a:extLst>
              </a:tr>
            </a:tbl>
          </a:graphicData>
        </a:graphic>
      </p:graphicFrame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D65E1FB-88C5-07D7-FB44-735E2E978633}"/>
              </a:ext>
            </a:extLst>
          </p:cNvPr>
          <p:cNvSpPr/>
          <p:nvPr/>
        </p:nvSpPr>
        <p:spPr>
          <a:xfrm>
            <a:off x="252183" y="1595336"/>
            <a:ext cx="302294" cy="17510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7A9A5EE-3423-B45A-2350-BE8D4C9AAB1C}"/>
              </a:ext>
            </a:extLst>
          </p:cNvPr>
          <p:cNvSpPr/>
          <p:nvPr/>
        </p:nvSpPr>
        <p:spPr>
          <a:xfrm>
            <a:off x="3299299" y="1601650"/>
            <a:ext cx="302294" cy="17510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439293A-49FB-6666-CC60-F3DBDD40AFD5}"/>
              </a:ext>
            </a:extLst>
          </p:cNvPr>
          <p:cNvSpPr/>
          <p:nvPr/>
        </p:nvSpPr>
        <p:spPr>
          <a:xfrm>
            <a:off x="6365874" y="1621760"/>
            <a:ext cx="302294" cy="17510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2B5A643-2982-F4C2-662D-8BCD33CEC303}"/>
              </a:ext>
            </a:extLst>
          </p:cNvPr>
          <p:cNvSpPr/>
          <p:nvPr/>
        </p:nvSpPr>
        <p:spPr>
          <a:xfrm>
            <a:off x="263508" y="3266347"/>
            <a:ext cx="302294" cy="17510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3154A0E-BD9B-43AE-20AF-C95806582F29}"/>
              </a:ext>
            </a:extLst>
          </p:cNvPr>
          <p:cNvSpPr/>
          <p:nvPr/>
        </p:nvSpPr>
        <p:spPr>
          <a:xfrm>
            <a:off x="3310624" y="3272661"/>
            <a:ext cx="302294" cy="17510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23B43BB-6996-92DD-88E9-6142E992C852}"/>
              </a:ext>
            </a:extLst>
          </p:cNvPr>
          <p:cNvSpPr/>
          <p:nvPr/>
        </p:nvSpPr>
        <p:spPr>
          <a:xfrm>
            <a:off x="6377199" y="3292771"/>
            <a:ext cx="302294" cy="17510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2C24369-BF27-15E0-C20A-6365066FBA15}"/>
              </a:ext>
            </a:extLst>
          </p:cNvPr>
          <p:cNvSpPr/>
          <p:nvPr/>
        </p:nvSpPr>
        <p:spPr>
          <a:xfrm>
            <a:off x="263508" y="4909963"/>
            <a:ext cx="302294" cy="17510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EF4E5D6-D22A-FCF2-815E-07A2CF393FA6}"/>
              </a:ext>
            </a:extLst>
          </p:cNvPr>
          <p:cNvSpPr/>
          <p:nvPr/>
        </p:nvSpPr>
        <p:spPr>
          <a:xfrm>
            <a:off x="3310624" y="4916277"/>
            <a:ext cx="302294" cy="17510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7F02F5E-59A4-4749-BE7B-B5D53EED5745}"/>
              </a:ext>
            </a:extLst>
          </p:cNvPr>
          <p:cNvSpPr/>
          <p:nvPr/>
        </p:nvSpPr>
        <p:spPr>
          <a:xfrm>
            <a:off x="6377199" y="4936387"/>
            <a:ext cx="302294" cy="17510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399E2754-FF24-1555-9464-3A38DFE0725B}"/>
              </a:ext>
            </a:extLst>
          </p:cNvPr>
          <p:cNvSpPr/>
          <p:nvPr/>
        </p:nvSpPr>
        <p:spPr>
          <a:xfrm>
            <a:off x="298660" y="6476276"/>
            <a:ext cx="302294" cy="17510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D9068FE-4459-A175-4F2E-1EE8502A99C5}"/>
              </a:ext>
            </a:extLst>
          </p:cNvPr>
          <p:cNvSpPr/>
          <p:nvPr/>
        </p:nvSpPr>
        <p:spPr>
          <a:xfrm>
            <a:off x="3326859" y="6506481"/>
            <a:ext cx="302294" cy="17510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A66FCD3-E82D-4D06-260A-0B3B00C2A33C}"/>
              </a:ext>
            </a:extLst>
          </p:cNvPr>
          <p:cNvSpPr/>
          <p:nvPr/>
        </p:nvSpPr>
        <p:spPr>
          <a:xfrm>
            <a:off x="6407830" y="6544529"/>
            <a:ext cx="302294" cy="17510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BBC43B5-05AC-BBED-758B-67E5C4E81557}"/>
              </a:ext>
            </a:extLst>
          </p:cNvPr>
          <p:cNvCxnSpPr>
            <a:cxnSpLocks/>
          </p:cNvCxnSpPr>
          <p:nvPr/>
        </p:nvCxnSpPr>
        <p:spPr>
          <a:xfrm>
            <a:off x="4048125" y="1143000"/>
            <a:ext cx="238125" cy="95250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C87299F-7DF9-0F50-4C8C-DDFF3B07920A}"/>
              </a:ext>
            </a:extLst>
          </p:cNvPr>
          <p:cNvCxnSpPr>
            <a:cxnSpLocks/>
          </p:cNvCxnSpPr>
          <p:nvPr/>
        </p:nvCxnSpPr>
        <p:spPr>
          <a:xfrm>
            <a:off x="4048125" y="2034448"/>
            <a:ext cx="209550" cy="191383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B1C998A-76AF-9255-3EE0-FF4C11A18651}"/>
              </a:ext>
            </a:extLst>
          </p:cNvPr>
          <p:cNvCxnSpPr>
            <a:cxnSpLocks/>
          </p:cNvCxnSpPr>
          <p:nvPr/>
        </p:nvCxnSpPr>
        <p:spPr>
          <a:xfrm flipH="1">
            <a:off x="6678039" y="619125"/>
            <a:ext cx="189486" cy="210598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0D29087-F0BA-7992-C6A3-29730B0EE8C0}"/>
              </a:ext>
            </a:extLst>
          </p:cNvPr>
          <p:cNvCxnSpPr>
            <a:cxnSpLocks/>
          </p:cNvCxnSpPr>
          <p:nvPr/>
        </p:nvCxnSpPr>
        <p:spPr>
          <a:xfrm flipH="1">
            <a:off x="7249539" y="3931438"/>
            <a:ext cx="189486" cy="210598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028C6E9-D670-9873-1EBA-1AF072B1B78C}"/>
              </a:ext>
            </a:extLst>
          </p:cNvPr>
          <p:cNvCxnSpPr>
            <a:cxnSpLocks/>
          </p:cNvCxnSpPr>
          <p:nvPr/>
        </p:nvCxnSpPr>
        <p:spPr>
          <a:xfrm flipH="1">
            <a:off x="4395727" y="3829647"/>
            <a:ext cx="189486" cy="210598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ADD5B25-FE9C-0009-1C8F-23B6F299780C}"/>
              </a:ext>
            </a:extLst>
          </p:cNvPr>
          <p:cNvCxnSpPr>
            <a:cxnSpLocks/>
          </p:cNvCxnSpPr>
          <p:nvPr/>
        </p:nvCxnSpPr>
        <p:spPr>
          <a:xfrm flipH="1">
            <a:off x="4330066" y="5428512"/>
            <a:ext cx="189486" cy="210598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8164F02-8521-6A12-F00B-8A9E743F2FF3}"/>
              </a:ext>
            </a:extLst>
          </p:cNvPr>
          <p:cNvCxnSpPr>
            <a:cxnSpLocks/>
          </p:cNvCxnSpPr>
          <p:nvPr/>
        </p:nvCxnSpPr>
        <p:spPr>
          <a:xfrm flipH="1">
            <a:off x="8430132" y="5341628"/>
            <a:ext cx="189486" cy="210598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8A08EA9-E6EA-0838-28E8-B72CD1F92521}"/>
              </a:ext>
            </a:extLst>
          </p:cNvPr>
          <p:cNvCxnSpPr>
            <a:cxnSpLocks/>
          </p:cNvCxnSpPr>
          <p:nvPr/>
        </p:nvCxnSpPr>
        <p:spPr>
          <a:xfrm flipH="1">
            <a:off x="1934589" y="3586473"/>
            <a:ext cx="189486" cy="210598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78B2E0C-5A29-474B-CE31-09F9FC39241E}"/>
              </a:ext>
            </a:extLst>
          </p:cNvPr>
          <p:cNvCxnSpPr>
            <a:cxnSpLocks/>
          </p:cNvCxnSpPr>
          <p:nvPr/>
        </p:nvCxnSpPr>
        <p:spPr>
          <a:xfrm flipH="1">
            <a:off x="7506800" y="2842038"/>
            <a:ext cx="189486" cy="210598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4449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17354-5804-9820-EC8E-D4EC4C582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001FA1-587A-C467-DA26-B1973235DE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EFA1BE-1632-C302-6BDE-A11B31A519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6C0676-9698-BF5E-CFA4-80B8F85438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359228-E58B-7DD4-E8F2-8498C9E4860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3817E8-D4CC-8A67-757C-C644A8E3C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784" y="0"/>
            <a:ext cx="95264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69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B54CBD5-956F-23EA-5329-34D750B24E7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TCA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A09ACBD-B4A5-62D1-F3ED-6B87DA9F2C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Separation cardiac fibers 4x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6CDEE5-2C11-A3C5-2A2A-3D5E8B3999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10x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B2CC263D-60C0-070B-AD4A-3BBEE3D05C5B}"/>
              </a:ext>
            </a:extLst>
          </p:cNvPr>
          <p:cNvSpPr/>
          <p:nvPr/>
        </p:nvSpPr>
        <p:spPr>
          <a:xfrm rot="19038172">
            <a:off x="4187529" y="4413216"/>
            <a:ext cx="262647" cy="175098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B6F9092D-DA3F-0AC9-287A-818FD28990B0}"/>
              </a:ext>
            </a:extLst>
          </p:cNvPr>
          <p:cNvSpPr/>
          <p:nvPr/>
        </p:nvSpPr>
        <p:spPr>
          <a:xfrm rot="21304390">
            <a:off x="6537353" y="3965267"/>
            <a:ext cx="255306" cy="207046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138219-01A0-9EBC-7B50-768ADB33D242}"/>
              </a:ext>
            </a:extLst>
          </p:cNvPr>
          <p:cNvSpPr/>
          <p:nvPr/>
        </p:nvSpPr>
        <p:spPr>
          <a:xfrm>
            <a:off x="6178246" y="5535038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456440A-DB4D-CE02-7064-A4EDAFA6D258}"/>
              </a:ext>
            </a:extLst>
          </p:cNvPr>
          <p:cNvSpPr/>
          <p:nvPr/>
        </p:nvSpPr>
        <p:spPr>
          <a:xfrm rot="21304390">
            <a:off x="7806336" y="4511345"/>
            <a:ext cx="255306" cy="207046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FF3805F4-F0A7-D818-1176-D0865D46867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25" y="2928141"/>
            <a:ext cx="5086350" cy="2838450"/>
          </a:xfrm>
        </p:spPr>
      </p:pic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57200D28-5197-D07D-2066-1CEE5839AFD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09079"/>
            <a:ext cx="5133975" cy="3076575"/>
          </a:xfrm>
        </p:spPr>
      </p:pic>
    </p:spTree>
    <p:extLst>
      <p:ext uri="{BB962C8B-B14F-4D97-AF65-F5344CB8AC3E}">
        <p14:creationId xmlns:p14="http://schemas.microsoft.com/office/powerpoint/2010/main" val="3130402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F155DA-5209-EBAD-BF2E-EB9D487CC21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en-US" sz="9600" dirty="0" err="1">
                <a:solidFill>
                  <a:srgbClr val="FF0000"/>
                </a:solidFill>
              </a:rPr>
              <a:t>TCA+vitc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68193A-6C51-82E0-016B-64D12E72D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4x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94B6D7-01D4-8D45-7656-C139EF9856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10x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87D7B9-5A3E-6CA5-11CB-16FA68F549EE}"/>
              </a:ext>
            </a:extLst>
          </p:cNvPr>
          <p:cNvSpPr/>
          <p:nvPr/>
        </p:nvSpPr>
        <p:spPr>
          <a:xfrm>
            <a:off x="870389" y="5535038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F86180-DD05-7477-6298-D91E6B1EAAA1}"/>
              </a:ext>
            </a:extLst>
          </p:cNvPr>
          <p:cNvSpPr/>
          <p:nvPr/>
        </p:nvSpPr>
        <p:spPr>
          <a:xfrm>
            <a:off x="6172200" y="5535038"/>
            <a:ext cx="262647" cy="262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7BE2EBD-2E07-94D6-20FE-86D3E285E04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06" y="2894806"/>
            <a:ext cx="5086350" cy="2905125"/>
          </a:xfrm>
        </p:spPr>
      </p:pic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B3A168BD-FC92-FED1-254E-C8A9553113C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23368"/>
            <a:ext cx="5181600" cy="3048000"/>
          </a:xfrm>
        </p:spPr>
      </p:pic>
    </p:spTree>
    <p:extLst>
      <p:ext uri="{BB962C8B-B14F-4D97-AF65-F5344CB8AC3E}">
        <p14:creationId xmlns:p14="http://schemas.microsoft.com/office/powerpoint/2010/main" val="4113581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5D1DA-8223-7B3F-A797-41DAB4B1E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63970-A124-391B-4F91-E3220458D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90AA3D-3248-EAD9-51C4-911EFEEBF75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343EE2-6CD7-7C80-DCB7-7E80D900E3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849BE2-ED21-336A-959F-11DE4353175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F90545-250C-C1A5-C294-C321860513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71" r="32101"/>
          <a:stretch/>
        </p:blipFill>
        <p:spPr>
          <a:xfrm>
            <a:off x="6096000" y="-16834"/>
            <a:ext cx="60506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50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9BF266-774E-C251-A724-B31415899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554" y="-84928"/>
            <a:ext cx="5879863" cy="17483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825E21-5D4D-06D4-7E7D-542671FB9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0552" y="1731523"/>
            <a:ext cx="5879864" cy="16807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DD3082-23CF-1C1B-2E6D-3FA4579BD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0551" y="3448889"/>
            <a:ext cx="5879865" cy="16775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BEB737-A356-CD94-7B2D-1153BE6F85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0552" y="5154909"/>
            <a:ext cx="5879864" cy="163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85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114E0-CB94-5EE7-E176-F1D5B0320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C2976-7B91-76E6-A7F2-AA48EE02C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6600" dirty="0">
                <a:solidFill>
                  <a:srgbClr val="FF0000"/>
                </a:solidFill>
              </a:rPr>
              <a:t>Hemorrhage</a:t>
            </a:r>
          </a:p>
          <a:p>
            <a:pPr marL="0" indent="0">
              <a:buNone/>
            </a:pPr>
            <a:r>
              <a:rPr lang="en-US" sz="16600" dirty="0">
                <a:solidFill>
                  <a:srgbClr val="FF0000"/>
                </a:solidFill>
              </a:rPr>
              <a:t>congestion</a:t>
            </a:r>
          </a:p>
        </p:txBody>
      </p:sp>
    </p:spTree>
    <p:extLst>
      <p:ext uri="{BB962C8B-B14F-4D97-AF65-F5344CB8AC3E}">
        <p14:creationId xmlns:p14="http://schemas.microsoft.com/office/powerpoint/2010/main" val="3140691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9B6E5-1B24-D4E6-FB0E-E1A16AA54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intact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67EF52-0497-FAD0-3C41-158D7AE1DB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Congestion</a:t>
            </a:r>
          </a:p>
          <a:p>
            <a:r>
              <a:rPr lang="en-US" dirty="0"/>
              <a:t>10x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80673A-5D3F-858A-BCD4-50D91C7B3F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278E9A0-5673-B3C3-4A42-04FEFA7EE8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900905"/>
            <a:ext cx="5157787" cy="2892928"/>
          </a:xfrm>
        </p:spPr>
      </p:pic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61B9760-7E59-A022-7B10-FA80003CBB0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864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</TotalTime>
  <Words>247</Words>
  <Application>Microsoft Office PowerPoint</Application>
  <PresentationFormat>Widescreen</PresentationFormat>
  <Paragraphs>194</Paragraphs>
  <Slides>36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PowerPoint Presentation</vt:lpstr>
      <vt:lpstr>intact</vt:lpstr>
      <vt:lpstr>Vit c</vt:lpstr>
      <vt:lpstr>TCA</vt:lpstr>
      <vt:lpstr>TCA+vitc</vt:lpstr>
      <vt:lpstr>PowerPoint Presentation</vt:lpstr>
      <vt:lpstr>PowerPoint Presentation</vt:lpstr>
      <vt:lpstr>PowerPoint Presentation</vt:lpstr>
      <vt:lpstr>intact</vt:lpstr>
      <vt:lpstr>Vit c</vt:lpstr>
      <vt:lpstr>TCA</vt:lpstr>
      <vt:lpstr>TCA+vitc</vt:lpstr>
      <vt:lpstr>PowerPoint Presentation</vt:lpstr>
      <vt:lpstr>PowerPoint Presentation</vt:lpstr>
      <vt:lpstr>Longitudinal section</vt:lpstr>
      <vt:lpstr>Longutiudinal section</vt:lpstr>
      <vt:lpstr>TCA</vt:lpstr>
      <vt:lpstr>PowerPoint Presentation</vt:lpstr>
      <vt:lpstr>PowerPoint Presentation</vt:lpstr>
      <vt:lpstr>Cross section</vt:lpstr>
      <vt:lpstr>intact</vt:lpstr>
      <vt:lpstr>PowerPoint Presentation</vt:lpstr>
      <vt:lpstr>PowerPoint Presentation</vt:lpstr>
      <vt:lpstr>PowerPoint Presentation</vt:lpstr>
      <vt:lpstr>TCA</vt:lpstr>
      <vt:lpstr>PowerPoint Presentation</vt:lpstr>
      <vt:lpstr>intact</vt:lpstr>
      <vt:lpstr>intact</vt:lpstr>
      <vt:lpstr>Vit c TRICROME </vt:lpstr>
      <vt:lpstr>vitc</vt:lpstr>
      <vt:lpstr>TCA-tri</vt:lpstr>
      <vt:lpstr>TCA-tri</vt:lpstr>
      <vt:lpstr>TCA+vitc-tri</vt:lpstr>
      <vt:lpstr>TCA+vitc-tri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tarahan</dc:creator>
  <cp:lastModifiedBy>zahra babazadeh</cp:lastModifiedBy>
  <cp:revision>28</cp:revision>
  <dcterms:created xsi:type="dcterms:W3CDTF">2023-07-21T07:23:19Z</dcterms:created>
  <dcterms:modified xsi:type="dcterms:W3CDTF">2025-08-06T11:36:20Z</dcterms:modified>
</cp:coreProperties>
</file>