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6480175" cy="4500563"/>
  <p:notesSz cx="6858000" cy="9144000"/>
  <p:defaultTextStyle>
    <a:defPPr>
      <a:defRPr lang="en-US"/>
    </a:defPPr>
    <a:lvl1pPr marL="0" algn="l" defTabSz="313731" rtl="0" eaLnBrk="1" latinLnBrk="0" hangingPunct="1">
      <a:defRPr sz="1235" kern="1200">
        <a:solidFill>
          <a:schemeClr val="tx1"/>
        </a:solidFill>
        <a:latin typeface="+mn-lt"/>
        <a:ea typeface="+mn-ea"/>
        <a:cs typeface="+mn-cs"/>
      </a:defRPr>
    </a:lvl1pPr>
    <a:lvl2pPr marL="313731" algn="l" defTabSz="313731" rtl="0" eaLnBrk="1" latinLnBrk="0" hangingPunct="1">
      <a:defRPr sz="1235" kern="1200">
        <a:solidFill>
          <a:schemeClr val="tx1"/>
        </a:solidFill>
        <a:latin typeface="+mn-lt"/>
        <a:ea typeface="+mn-ea"/>
        <a:cs typeface="+mn-cs"/>
      </a:defRPr>
    </a:lvl2pPr>
    <a:lvl3pPr marL="627461" algn="l" defTabSz="313731" rtl="0" eaLnBrk="1" latinLnBrk="0" hangingPunct="1">
      <a:defRPr sz="1235" kern="1200">
        <a:solidFill>
          <a:schemeClr val="tx1"/>
        </a:solidFill>
        <a:latin typeface="+mn-lt"/>
        <a:ea typeface="+mn-ea"/>
        <a:cs typeface="+mn-cs"/>
      </a:defRPr>
    </a:lvl3pPr>
    <a:lvl4pPr marL="941192" algn="l" defTabSz="313731" rtl="0" eaLnBrk="1" latinLnBrk="0" hangingPunct="1">
      <a:defRPr sz="1235" kern="1200">
        <a:solidFill>
          <a:schemeClr val="tx1"/>
        </a:solidFill>
        <a:latin typeface="+mn-lt"/>
        <a:ea typeface="+mn-ea"/>
        <a:cs typeface="+mn-cs"/>
      </a:defRPr>
    </a:lvl4pPr>
    <a:lvl5pPr marL="1254923" algn="l" defTabSz="313731" rtl="0" eaLnBrk="1" latinLnBrk="0" hangingPunct="1">
      <a:defRPr sz="1235" kern="1200">
        <a:solidFill>
          <a:schemeClr val="tx1"/>
        </a:solidFill>
        <a:latin typeface="+mn-lt"/>
        <a:ea typeface="+mn-ea"/>
        <a:cs typeface="+mn-cs"/>
      </a:defRPr>
    </a:lvl5pPr>
    <a:lvl6pPr marL="1568653" algn="l" defTabSz="313731" rtl="0" eaLnBrk="1" latinLnBrk="0" hangingPunct="1">
      <a:defRPr sz="1235" kern="1200">
        <a:solidFill>
          <a:schemeClr val="tx1"/>
        </a:solidFill>
        <a:latin typeface="+mn-lt"/>
        <a:ea typeface="+mn-ea"/>
        <a:cs typeface="+mn-cs"/>
      </a:defRPr>
    </a:lvl6pPr>
    <a:lvl7pPr marL="1882384" algn="l" defTabSz="313731" rtl="0" eaLnBrk="1" latinLnBrk="0" hangingPunct="1">
      <a:defRPr sz="1235" kern="1200">
        <a:solidFill>
          <a:schemeClr val="tx1"/>
        </a:solidFill>
        <a:latin typeface="+mn-lt"/>
        <a:ea typeface="+mn-ea"/>
        <a:cs typeface="+mn-cs"/>
      </a:defRPr>
    </a:lvl7pPr>
    <a:lvl8pPr marL="2196114" algn="l" defTabSz="313731" rtl="0" eaLnBrk="1" latinLnBrk="0" hangingPunct="1">
      <a:defRPr sz="1235" kern="1200">
        <a:solidFill>
          <a:schemeClr val="tx1"/>
        </a:solidFill>
        <a:latin typeface="+mn-lt"/>
        <a:ea typeface="+mn-ea"/>
        <a:cs typeface="+mn-cs"/>
      </a:defRPr>
    </a:lvl8pPr>
    <a:lvl9pPr marL="2509845" algn="l" defTabSz="313731" rtl="0" eaLnBrk="1" latinLnBrk="0" hangingPunct="1">
      <a:defRPr sz="12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8" userDrawn="1">
          <p15:clr>
            <a:srgbClr val="A4A3A4"/>
          </p15:clr>
        </p15:guide>
        <p15:guide id="2" pos="20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/>
    <p:restoredTop sz="94121"/>
  </p:normalViewPr>
  <p:slideViewPr>
    <p:cSldViewPr snapToGrid="0" snapToObjects="1">
      <p:cViewPr>
        <p:scale>
          <a:sx n="161" d="100"/>
          <a:sy n="161" d="100"/>
        </p:scale>
        <p:origin x="2336" y="552"/>
      </p:cViewPr>
      <p:guideLst>
        <p:guide orient="horz" pos="1418"/>
        <p:guide pos="20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13" y="1398092"/>
            <a:ext cx="5508149" cy="9647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026" y="2550319"/>
            <a:ext cx="4536123" cy="1150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0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0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0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0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0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98127" y="180231"/>
            <a:ext cx="1458039" cy="38400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4009" y="180231"/>
            <a:ext cx="4266115" cy="38400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89" y="2892029"/>
            <a:ext cx="5508149" cy="893862"/>
          </a:xfrm>
        </p:spPr>
        <p:txBody>
          <a:bodyPr anchor="t"/>
          <a:lstStyle>
            <a:lvl1pPr algn="l">
              <a:defRPr sz="26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889" y="1907531"/>
            <a:ext cx="5508149" cy="984498"/>
          </a:xfrm>
        </p:spPr>
        <p:txBody>
          <a:bodyPr anchor="b"/>
          <a:lstStyle>
            <a:lvl1pPr marL="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1pPr>
            <a:lvl2pPr marL="30006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6001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900181" indent="0">
              <a:buNone/>
              <a:defRPr sz="919">
                <a:solidFill>
                  <a:schemeClr val="tx1">
                    <a:tint val="75000"/>
                  </a:schemeClr>
                </a:solidFill>
              </a:defRPr>
            </a:lvl4pPr>
            <a:lvl5pPr marL="1200241" indent="0">
              <a:buNone/>
              <a:defRPr sz="919">
                <a:solidFill>
                  <a:schemeClr val="tx1">
                    <a:tint val="75000"/>
                  </a:schemeClr>
                </a:solidFill>
              </a:defRPr>
            </a:lvl5pPr>
            <a:lvl6pPr marL="1500302" indent="0">
              <a:buNone/>
              <a:defRPr sz="919">
                <a:solidFill>
                  <a:schemeClr val="tx1">
                    <a:tint val="75000"/>
                  </a:schemeClr>
                </a:solidFill>
              </a:defRPr>
            </a:lvl6pPr>
            <a:lvl7pPr marL="1800362" indent="0">
              <a:buNone/>
              <a:defRPr sz="919">
                <a:solidFill>
                  <a:schemeClr val="tx1">
                    <a:tint val="75000"/>
                  </a:schemeClr>
                </a:solidFill>
              </a:defRPr>
            </a:lvl7pPr>
            <a:lvl8pPr marL="2100423" indent="0">
              <a:buNone/>
              <a:defRPr sz="919">
                <a:solidFill>
                  <a:schemeClr val="tx1">
                    <a:tint val="75000"/>
                  </a:schemeClr>
                </a:solidFill>
              </a:defRPr>
            </a:lvl8pPr>
            <a:lvl9pPr marL="2400483" indent="0">
              <a:buNone/>
              <a:defRPr sz="9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9" y="1050131"/>
            <a:ext cx="2862077" cy="2970164"/>
          </a:xfrm>
        </p:spPr>
        <p:txBody>
          <a:bodyPr/>
          <a:lstStyle>
            <a:lvl1pPr>
              <a:defRPr sz="1838"/>
            </a:lvl1pPr>
            <a:lvl2pPr>
              <a:defRPr sz="1575"/>
            </a:lvl2pPr>
            <a:lvl3pPr>
              <a:defRPr sz="1313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4089" y="1050131"/>
            <a:ext cx="2862077" cy="2970164"/>
          </a:xfrm>
        </p:spPr>
        <p:txBody>
          <a:bodyPr/>
          <a:lstStyle>
            <a:lvl1pPr>
              <a:defRPr sz="1838"/>
            </a:lvl1pPr>
            <a:lvl2pPr>
              <a:defRPr sz="1575"/>
            </a:lvl2pPr>
            <a:lvl3pPr>
              <a:defRPr sz="1313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9" y="1007418"/>
            <a:ext cx="2863203" cy="419844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00060" indent="0">
              <a:buNone/>
              <a:defRPr sz="1313" b="1"/>
            </a:lvl2pPr>
            <a:lvl3pPr marL="600121" indent="0">
              <a:buNone/>
              <a:defRPr sz="1181" b="1"/>
            </a:lvl3pPr>
            <a:lvl4pPr marL="900181" indent="0">
              <a:buNone/>
              <a:defRPr sz="1050" b="1"/>
            </a:lvl4pPr>
            <a:lvl5pPr marL="1200241" indent="0">
              <a:buNone/>
              <a:defRPr sz="1050" b="1"/>
            </a:lvl5pPr>
            <a:lvl6pPr marL="1500302" indent="0">
              <a:buNone/>
              <a:defRPr sz="1050" b="1"/>
            </a:lvl6pPr>
            <a:lvl7pPr marL="1800362" indent="0">
              <a:buNone/>
              <a:defRPr sz="1050" b="1"/>
            </a:lvl7pPr>
            <a:lvl8pPr marL="2100423" indent="0">
              <a:buNone/>
              <a:defRPr sz="1050" b="1"/>
            </a:lvl8pPr>
            <a:lvl9pPr marL="2400483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9" y="1427262"/>
            <a:ext cx="2863203" cy="2593033"/>
          </a:xfrm>
        </p:spPr>
        <p:txBody>
          <a:bodyPr/>
          <a:lstStyle>
            <a:lvl1pPr>
              <a:defRPr sz="1575"/>
            </a:lvl1pPr>
            <a:lvl2pPr>
              <a:defRPr sz="1313"/>
            </a:lvl2pPr>
            <a:lvl3pPr>
              <a:defRPr sz="1181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39" y="1007418"/>
            <a:ext cx="2864327" cy="419844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00060" indent="0">
              <a:buNone/>
              <a:defRPr sz="1313" b="1"/>
            </a:lvl2pPr>
            <a:lvl3pPr marL="600121" indent="0">
              <a:buNone/>
              <a:defRPr sz="1181" b="1"/>
            </a:lvl3pPr>
            <a:lvl4pPr marL="900181" indent="0">
              <a:buNone/>
              <a:defRPr sz="1050" b="1"/>
            </a:lvl4pPr>
            <a:lvl5pPr marL="1200241" indent="0">
              <a:buNone/>
              <a:defRPr sz="1050" b="1"/>
            </a:lvl5pPr>
            <a:lvl6pPr marL="1500302" indent="0">
              <a:buNone/>
              <a:defRPr sz="1050" b="1"/>
            </a:lvl6pPr>
            <a:lvl7pPr marL="1800362" indent="0">
              <a:buNone/>
              <a:defRPr sz="1050" b="1"/>
            </a:lvl7pPr>
            <a:lvl8pPr marL="2100423" indent="0">
              <a:buNone/>
              <a:defRPr sz="1050" b="1"/>
            </a:lvl8pPr>
            <a:lvl9pPr marL="2400483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1839" y="1427262"/>
            <a:ext cx="2864327" cy="2593033"/>
          </a:xfrm>
        </p:spPr>
        <p:txBody>
          <a:bodyPr/>
          <a:lstStyle>
            <a:lvl1pPr>
              <a:defRPr sz="1575"/>
            </a:lvl1pPr>
            <a:lvl2pPr>
              <a:defRPr sz="1313"/>
            </a:lvl2pPr>
            <a:lvl3pPr>
              <a:defRPr sz="1181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9" y="179189"/>
            <a:ext cx="2131933" cy="762595"/>
          </a:xfrm>
        </p:spPr>
        <p:txBody>
          <a:bodyPr anchor="b"/>
          <a:lstStyle>
            <a:lvl1pPr algn="l">
              <a:defRPr sz="13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68" y="179189"/>
            <a:ext cx="3622598" cy="3841106"/>
          </a:xfrm>
        </p:spPr>
        <p:txBody>
          <a:bodyPr/>
          <a:lstStyle>
            <a:lvl1pPr>
              <a:defRPr sz="2100"/>
            </a:lvl1pPr>
            <a:lvl2pPr>
              <a:defRPr sz="1838"/>
            </a:lvl2pPr>
            <a:lvl3pPr>
              <a:defRPr sz="1575"/>
            </a:lvl3pPr>
            <a:lvl4pPr>
              <a:defRPr sz="1313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09" y="941785"/>
            <a:ext cx="2131933" cy="3078510"/>
          </a:xfrm>
        </p:spPr>
        <p:txBody>
          <a:bodyPr/>
          <a:lstStyle>
            <a:lvl1pPr marL="0" indent="0">
              <a:buNone/>
              <a:defRPr sz="919"/>
            </a:lvl1pPr>
            <a:lvl2pPr marL="300060" indent="0">
              <a:buNone/>
              <a:defRPr sz="788"/>
            </a:lvl2pPr>
            <a:lvl3pPr marL="600121" indent="0">
              <a:buNone/>
              <a:defRPr sz="656"/>
            </a:lvl3pPr>
            <a:lvl4pPr marL="900181" indent="0">
              <a:buNone/>
              <a:defRPr sz="591"/>
            </a:lvl4pPr>
            <a:lvl5pPr marL="1200241" indent="0">
              <a:buNone/>
              <a:defRPr sz="591"/>
            </a:lvl5pPr>
            <a:lvl6pPr marL="1500302" indent="0">
              <a:buNone/>
              <a:defRPr sz="591"/>
            </a:lvl6pPr>
            <a:lvl7pPr marL="1800362" indent="0">
              <a:buNone/>
              <a:defRPr sz="591"/>
            </a:lvl7pPr>
            <a:lvl8pPr marL="2100423" indent="0">
              <a:buNone/>
              <a:defRPr sz="591"/>
            </a:lvl8pPr>
            <a:lvl9pPr marL="2400483" indent="0">
              <a:buNone/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160" y="3150394"/>
            <a:ext cx="3888105" cy="371922"/>
          </a:xfrm>
        </p:spPr>
        <p:txBody>
          <a:bodyPr anchor="b"/>
          <a:lstStyle>
            <a:lvl1pPr algn="l">
              <a:defRPr sz="13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70160" y="402134"/>
            <a:ext cx="3888105" cy="2700338"/>
          </a:xfrm>
        </p:spPr>
        <p:txBody>
          <a:bodyPr/>
          <a:lstStyle>
            <a:lvl1pPr marL="0" indent="0">
              <a:buNone/>
              <a:defRPr sz="2100"/>
            </a:lvl1pPr>
            <a:lvl2pPr marL="300060" indent="0">
              <a:buNone/>
              <a:defRPr sz="1838"/>
            </a:lvl2pPr>
            <a:lvl3pPr marL="600121" indent="0">
              <a:buNone/>
              <a:defRPr sz="1575"/>
            </a:lvl3pPr>
            <a:lvl4pPr marL="900181" indent="0">
              <a:buNone/>
              <a:defRPr sz="1313"/>
            </a:lvl4pPr>
            <a:lvl5pPr marL="1200241" indent="0">
              <a:buNone/>
              <a:defRPr sz="1313"/>
            </a:lvl5pPr>
            <a:lvl6pPr marL="1500302" indent="0">
              <a:buNone/>
              <a:defRPr sz="1313"/>
            </a:lvl6pPr>
            <a:lvl7pPr marL="1800362" indent="0">
              <a:buNone/>
              <a:defRPr sz="1313"/>
            </a:lvl7pPr>
            <a:lvl8pPr marL="2100423" indent="0">
              <a:buNone/>
              <a:defRPr sz="1313"/>
            </a:lvl8pPr>
            <a:lvl9pPr marL="2400483" indent="0">
              <a:buNone/>
              <a:defRPr sz="131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0160" y="3522316"/>
            <a:ext cx="3888105" cy="528191"/>
          </a:xfrm>
        </p:spPr>
        <p:txBody>
          <a:bodyPr/>
          <a:lstStyle>
            <a:lvl1pPr marL="0" indent="0">
              <a:buNone/>
              <a:defRPr sz="919"/>
            </a:lvl1pPr>
            <a:lvl2pPr marL="300060" indent="0">
              <a:buNone/>
              <a:defRPr sz="788"/>
            </a:lvl2pPr>
            <a:lvl3pPr marL="600121" indent="0">
              <a:buNone/>
              <a:defRPr sz="656"/>
            </a:lvl3pPr>
            <a:lvl4pPr marL="900181" indent="0">
              <a:buNone/>
              <a:defRPr sz="591"/>
            </a:lvl4pPr>
            <a:lvl5pPr marL="1200241" indent="0">
              <a:buNone/>
              <a:defRPr sz="591"/>
            </a:lvl5pPr>
            <a:lvl6pPr marL="1500302" indent="0">
              <a:buNone/>
              <a:defRPr sz="591"/>
            </a:lvl6pPr>
            <a:lvl7pPr marL="1800362" indent="0">
              <a:buNone/>
              <a:defRPr sz="591"/>
            </a:lvl7pPr>
            <a:lvl8pPr marL="2100423" indent="0">
              <a:buNone/>
              <a:defRPr sz="591"/>
            </a:lvl8pPr>
            <a:lvl9pPr marL="2400483" indent="0">
              <a:buNone/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09" y="180231"/>
            <a:ext cx="5832158" cy="750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9" y="1050131"/>
            <a:ext cx="5832158" cy="2970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4009" y="4171356"/>
            <a:ext cx="1512041" cy="23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4060" y="4171356"/>
            <a:ext cx="2052055" cy="23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4125" y="4171356"/>
            <a:ext cx="1512041" cy="23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0060" rtl="0" eaLnBrk="1" latinLnBrk="0" hangingPunct="1">
        <a:spcBef>
          <a:spcPct val="0"/>
        </a:spcBef>
        <a:buNone/>
        <a:defRPr sz="2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045" indent="-225045" algn="l" defTabSz="30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87598" indent="-187538" algn="l" defTabSz="300060" rtl="0" eaLnBrk="1" latinLnBrk="0" hangingPunct="1">
        <a:spcBef>
          <a:spcPct val="20000"/>
        </a:spcBef>
        <a:buFont typeface="Arial"/>
        <a:buChar char="–"/>
        <a:defRPr sz="1838" kern="1200">
          <a:solidFill>
            <a:schemeClr val="tx1"/>
          </a:solidFill>
          <a:latin typeface="+mn-lt"/>
          <a:ea typeface="+mn-ea"/>
          <a:cs typeface="+mn-cs"/>
        </a:defRPr>
      </a:lvl2pPr>
      <a:lvl3pPr marL="750151" indent="-150030" algn="l" defTabSz="300060" rtl="0" eaLnBrk="1" latinLnBrk="0" hangingPunct="1">
        <a:spcBef>
          <a:spcPct val="20000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50211" indent="-150030" algn="l" defTabSz="300060" rtl="0" eaLnBrk="1" latinLnBrk="0" hangingPunct="1">
        <a:spcBef>
          <a:spcPct val="20000"/>
        </a:spcBef>
        <a:buFont typeface="Arial"/>
        <a:buChar char="–"/>
        <a:defRPr sz="1313" kern="1200">
          <a:solidFill>
            <a:schemeClr val="tx1"/>
          </a:solidFill>
          <a:latin typeface="+mn-lt"/>
          <a:ea typeface="+mn-ea"/>
          <a:cs typeface="+mn-cs"/>
        </a:defRPr>
      </a:lvl4pPr>
      <a:lvl5pPr marL="1350272" indent="-150030" algn="l" defTabSz="300060" rtl="0" eaLnBrk="1" latinLnBrk="0" hangingPunct="1">
        <a:spcBef>
          <a:spcPct val="20000"/>
        </a:spcBef>
        <a:buFont typeface="Arial"/>
        <a:buChar char="»"/>
        <a:defRPr sz="1313" kern="1200">
          <a:solidFill>
            <a:schemeClr val="tx1"/>
          </a:solidFill>
          <a:latin typeface="+mn-lt"/>
          <a:ea typeface="+mn-ea"/>
          <a:cs typeface="+mn-cs"/>
        </a:defRPr>
      </a:lvl5pPr>
      <a:lvl6pPr marL="1650332" indent="-150030" algn="l" defTabSz="300060" rtl="0" eaLnBrk="1" latinLnBrk="0" hangingPunct="1">
        <a:spcBef>
          <a:spcPct val="20000"/>
        </a:spcBef>
        <a:buFont typeface="Arial"/>
        <a:buChar char="•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950392" indent="-150030" algn="l" defTabSz="300060" rtl="0" eaLnBrk="1" latinLnBrk="0" hangingPunct="1">
        <a:spcBef>
          <a:spcPct val="20000"/>
        </a:spcBef>
        <a:buFont typeface="Arial"/>
        <a:buChar char="•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250453" indent="-150030" algn="l" defTabSz="300060" rtl="0" eaLnBrk="1" latinLnBrk="0" hangingPunct="1">
        <a:spcBef>
          <a:spcPct val="20000"/>
        </a:spcBef>
        <a:buFont typeface="Arial"/>
        <a:buChar char="•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550513" indent="-150030" algn="l" defTabSz="300060" rtl="0" eaLnBrk="1" latinLnBrk="0" hangingPunct="1">
        <a:spcBef>
          <a:spcPct val="20000"/>
        </a:spcBef>
        <a:buFont typeface="Arial"/>
        <a:buChar char="•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006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300060" algn="l" defTabSz="30006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600121" algn="l" defTabSz="30006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00181" algn="l" defTabSz="30006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4pPr>
      <a:lvl5pPr marL="1200241" algn="l" defTabSz="30006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5pPr>
      <a:lvl6pPr marL="1500302" algn="l" defTabSz="30006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800362" algn="l" defTabSz="30006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100423" algn="l" defTabSz="30006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400483" algn="l" defTabSz="30006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48CC757-5428-4F49-158B-5E2A08B8DA3C}"/>
              </a:ext>
            </a:extLst>
          </p:cNvPr>
          <p:cNvSpPr/>
          <p:nvPr/>
        </p:nvSpPr>
        <p:spPr>
          <a:xfrm>
            <a:off x="1" y="0"/>
            <a:ext cx="2727200" cy="3967701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5B44E7-48A7-4030-9A4A-0ABCC2C20285}"/>
              </a:ext>
            </a:extLst>
          </p:cNvPr>
          <p:cNvSpPr/>
          <p:nvPr/>
        </p:nvSpPr>
        <p:spPr>
          <a:xfrm>
            <a:off x="2727200" y="1"/>
            <a:ext cx="3752975" cy="396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1437" y="1629850"/>
            <a:ext cx="1984839" cy="10394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sz="1200" b="1" dirty="0">
                <a:solidFill>
                  <a:schemeClr val="tx2"/>
                </a:solidFill>
                <a:latin typeface="Helvetica" pitchFamily="2" charset="0"/>
              </a:rPr>
              <a:t>Retinal Imagin</a:t>
            </a:r>
            <a:r>
              <a:rPr lang="pt-PT" sz="1200" b="1" dirty="0">
                <a:solidFill>
                  <a:schemeClr val="tx2"/>
                </a:solidFill>
                <a:latin typeface="Helvetica" pitchFamily="2" charset="0"/>
              </a:rPr>
              <a:t>g</a:t>
            </a:r>
            <a:endParaRPr lang="en-GB" sz="800" dirty="0"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000" dirty="0">
                <a:latin typeface="Helvetica" pitchFamily="2" charset="0"/>
              </a:rPr>
              <a:t>   </a:t>
            </a:r>
            <a:r>
              <a:rPr lang="pt-PT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1.</a:t>
            </a:r>
            <a:r>
              <a:rPr lang="pt-PT"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Vessel Density </a:t>
            </a:r>
            <a:endParaRPr lang="pt-PT" sz="1000" dirty="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  </a:t>
            </a:r>
            <a:r>
              <a:rPr lang="en-GB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2. 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Retinal Vascular Tortuosity</a:t>
            </a:r>
            <a:endParaRPr lang="pt-PT" sz="1000" dirty="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pt-PT"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  </a:t>
            </a:r>
            <a:r>
              <a:rPr lang="en-GB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3. 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Choroidal Vascularity Index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550" y="2674991"/>
            <a:ext cx="2481770" cy="10856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sz="1200" b="1" dirty="0">
                <a:solidFill>
                  <a:schemeClr val="tx2"/>
                </a:solidFill>
                <a:latin typeface="Helvetica" pitchFamily="2" charset="0"/>
              </a:rPr>
              <a:t>Study Design</a:t>
            </a:r>
            <a:endParaRPr lang="pt-PT" sz="1200" b="1" dirty="0">
              <a:solidFill>
                <a:schemeClr val="tx2"/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chemeClr val="tx2"/>
                </a:solidFill>
                <a:latin typeface="Helvetica" pitchFamily="2" charset="0"/>
              </a:rPr>
              <a:t>   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Case–control study</a:t>
            </a:r>
            <a:endParaRPr lang="pt-PT" sz="1000" dirty="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pt-PT"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   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49 </a:t>
            </a:r>
            <a:r>
              <a:rPr lang="pt-PT" sz="10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Treated</a:t>
            </a:r>
            <a:r>
              <a:rPr lang="pt-PT"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pt-PT" sz="1000" b="1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aortic</a:t>
            </a:r>
            <a:r>
              <a:rPr lang="pt-PT" sz="1000" b="1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pt-PT" sz="1000" b="1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coartation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patients</a:t>
            </a:r>
            <a:endParaRPr lang="pt-PT" sz="1000" dirty="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   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49 matched controls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0087" y="2676042"/>
            <a:ext cx="3083688" cy="1270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200" b="1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Cardiovascular Associations</a:t>
            </a:r>
            <a:endParaRPr sz="800" b="1" dirty="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  <a:p>
            <a:pPr lvl="1">
              <a:lnSpc>
                <a:spcPct val="150000"/>
              </a:lnSpc>
            </a:pPr>
            <a:r>
              <a:rPr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Hypertension</a:t>
            </a:r>
          </a:p>
          <a:p>
            <a:pPr lvl="1">
              <a:lnSpc>
                <a:spcPct val="150000"/>
              </a:lnSpc>
            </a:pPr>
            <a:r>
              <a:rPr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Left ventricular hypertrophy</a:t>
            </a:r>
          </a:p>
          <a:p>
            <a:pPr lvl="1">
              <a:lnSpc>
                <a:spcPct val="150000"/>
              </a:lnSpc>
            </a:pPr>
            <a:r>
              <a:rPr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Abnormal circadian BP pattern</a:t>
            </a:r>
          </a:p>
          <a:p>
            <a:pPr lvl="1">
              <a:lnSpc>
                <a:spcPct val="150000"/>
              </a:lnSpc>
            </a:pPr>
            <a:r>
              <a:rPr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Residual gradient / </a:t>
            </a:r>
            <a:r>
              <a:rPr lang="pt-PT"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HT</a:t>
            </a:r>
            <a:r>
              <a:rPr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response to exercise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3DB403-B8EF-3D9A-8195-AC066AC9971F}"/>
              </a:ext>
            </a:extLst>
          </p:cNvPr>
          <p:cNvGrpSpPr>
            <a:grpSpLocks noChangeAspect="1"/>
          </p:cNvGrpSpPr>
          <p:nvPr/>
        </p:nvGrpSpPr>
        <p:grpSpPr>
          <a:xfrm>
            <a:off x="352584" y="281748"/>
            <a:ext cx="1357103" cy="1197195"/>
            <a:chOff x="158422" y="632987"/>
            <a:chExt cx="1888716" cy="16661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35B85E-B058-63E7-F780-3D7D05244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422" y="653832"/>
              <a:ext cx="1086201" cy="106763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FBF817-4911-99D9-3CAF-8E67D6E12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041" t="-1915" r="25076" b="1915"/>
            <a:stretch>
              <a:fillRect/>
            </a:stretch>
          </p:blipFill>
          <p:spPr>
            <a:xfrm flipH="1">
              <a:off x="1244623" y="632987"/>
              <a:ext cx="802514" cy="1088478"/>
            </a:xfrm>
            <a:prstGeom prst="rect">
              <a:avLst/>
            </a:prstGeom>
          </p:spPr>
        </p:pic>
        <p:pic>
          <p:nvPicPr>
            <p:cNvPr id="12" name="Picture 11" descr="A close-up of a planet&#10;&#10;AI-generated content may be incorrect.">
              <a:extLst>
                <a:ext uri="{FF2B5EF4-FFF2-40B4-BE49-F238E27FC236}">
                  <a16:creationId xmlns:a16="http://schemas.microsoft.com/office/drawing/2014/main" id="{DD61B445-0D3F-5963-64F2-EACDBAF6B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2353" r="7370" b="37142"/>
            <a:stretch>
              <a:fillRect/>
            </a:stretch>
          </p:blipFill>
          <p:spPr>
            <a:xfrm>
              <a:off x="158422" y="1721466"/>
              <a:ext cx="1888716" cy="577689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A1E7B838-C2F7-E26B-99E4-3B189FE73B0C}"/>
              </a:ext>
            </a:extLst>
          </p:cNvPr>
          <p:cNvSpPr/>
          <p:nvPr/>
        </p:nvSpPr>
        <p:spPr>
          <a:xfrm>
            <a:off x="1493508" y="1271399"/>
            <a:ext cx="216178" cy="201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Helvetica" pitchFamily="2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76FAFA-DB0A-0242-D1A0-6C2AAB395A6D}"/>
              </a:ext>
            </a:extLst>
          </p:cNvPr>
          <p:cNvSpPr/>
          <p:nvPr/>
        </p:nvSpPr>
        <p:spPr>
          <a:xfrm>
            <a:off x="1493508" y="862723"/>
            <a:ext cx="216178" cy="201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Helvetica" pitchFamily="2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4B2B91-D87D-1D42-11A1-480796A3A780}"/>
              </a:ext>
            </a:extLst>
          </p:cNvPr>
          <p:cNvSpPr/>
          <p:nvPr/>
        </p:nvSpPr>
        <p:spPr>
          <a:xfrm>
            <a:off x="912764" y="862722"/>
            <a:ext cx="216178" cy="2011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Helvetica" pitchFamily="2" charset="0"/>
              </a:rPr>
              <a:t>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3ED5C0-8B31-93D5-F219-707D1396578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FBFD"/>
              </a:clrFrom>
              <a:clrTo>
                <a:srgbClr val="FCFBFD">
                  <a:alpha val="0"/>
                </a:srgbClr>
              </a:clrTo>
            </a:clrChange>
          </a:blip>
          <a:srcRect l="7570" t="12488" r="5333" b="15601"/>
          <a:stretch>
            <a:fillRect/>
          </a:stretch>
        </p:blipFill>
        <p:spPr>
          <a:xfrm>
            <a:off x="3087655" y="118956"/>
            <a:ext cx="2727200" cy="15011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25988A-2DC2-7967-1F49-8F9D8C16F66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FE"/>
              </a:clrFrom>
              <a:clrTo>
                <a:srgbClr val="FE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4216" y="1183276"/>
            <a:ext cx="541072" cy="36071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A01170-2059-3592-0725-B5BD031187AA}"/>
              </a:ext>
            </a:extLst>
          </p:cNvPr>
          <p:cNvSpPr txBox="1"/>
          <p:nvPr/>
        </p:nvSpPr>
        <p:spPr>
          <a:xfrm>
            <a:off x="3240087" y="1615139"/>
            <a:ext cx="3083688" cy="1038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200" b="1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Aortic</a:t>
            </a:r>
            <a:r>
              <a:rPr lang="pt-PT" sz="1200" b="1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pt-PT" sz="1200" b="1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coartation</a:t>
            </a:r>
            <a:r>
              <a:rPr lang="pt-PT" sz="1200" b="1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pt-PT" sz="1200" b="1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patients</a:t>
            </a:r>
            <a:endParaRPr lang="pt-PT" sz="1200" b="1" dirty="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↓ Vessel Density </a:t>
            </a:r>
          </a:p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↑ Retinal Vascular Tortuosity</a:t>
            </a:r>
          </a:p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↓ Choroidal Vascularity Index</a:t>
            </a:r>
            <a:r>
              <a:rPr lang="pt-PT" sz="1000" b="1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DDBAF8-2585-3A9D-ABA9-F718599CE077}"/>
              </a:ext>
            </a:extLst>
          </p:cNvPr>
          <p:cNvSpPr/>
          <p:nvPr/>
        </p:nvSpPr>
        <p:spPr>
          <a:xfrm>
            <a:off x="-3906" y="3967701"/>
            <a:ext cx="6480175" cy="517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06" y="3881034"/>
            <a:ext cx="6183525" cy="61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sz="1200" b="1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Persistent systemic microvascular alterations</a:t>
            </a:r>
          </a:p>
          <a:p>
            <a:pPr lvl="1">
              <a:lnSpc>
                <a:spcPct val="150000"/>
              </a:lnSpc>
            </a:pPr>
            <a:r>
              <a:rPr sz="1200" b="1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Retinal imaging as a non-invasive biomarker of cardiovascular burden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1CE414E-7E09-43FF-6AC1-6C09225387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87688" y="2097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81CA4930-5154-CD11-DE8B-A534F1BA1B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0088" y="2249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DA529DC7-790B-5DFB-241F-3DA0A2FED7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92488" y="2401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4B6F3653-A6B4-9C37-B16B-4680887399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4888" y="2554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9591D963-95A7-8F88-88EA-D9A26216C7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97288" y="2706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53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87</Words>
  <Application>Microsoft Macintosh PowerPoint</Application>
  <PresentationFormat>Custom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RITA ANJOS</cp:lastModifiedBy>
  <cp:revision>2</cp:revision>
  <dcterms:created xsi:type="dcterms:W3CDTF">2013-01-27T09:14:16Z</dcterms:created>
  <dcterms:modified xsi:type="dcterms:W3CDTF">2026-03-05T14:22:31Z</dcterms:modified>
  <cp:category/>
</cp:coreProperties>
</file>